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4" r:id="rId2"/>
  </p:sldMasterIdLst>
  <p:notesMasterIdLst>
    <p:notesMasterId r:id="rId20"/>
  </p:notesMasterIdLst>
  <p:sldIdLst>
    <p:sldId id="262" r:id="rId3"/>
    <p:sldId id="272" r:id="rId4"/>
    <p:sldId id="287" r:id="rId5"/>
    <p:sldId id="280" r:id="rId6"/>
    <p:sldId id="281" r:id="rId7"/>
    <p:sldId id="273" r:id="rId8"/>
    <p:sldId id="284" r:id="rId9"/>
    <p:sldId id="282" r:id="rId10"/>
    <p:sldId id="292" r:id="rId11"/>
    <p:sldId id="293" r:id="rId12"/>
    <p:sldId id="294" r:id="rId13"/>
    <p:sldId id="290" r:id="rId14"/>
    <p:sldId id="291" r:id="rId15"/>
    <p:sldId id="286" r:id="rId16"/>
    <p:sldId id="296" r:id="rId17"/>
    <p:sldId id="278" r:id="rId18"/>
    <p:sldId id="29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392">
          <p15:clr>
            <a:srgbClr val="A4A3A4"/>
          </p15:clr>
        </p15:guide>
        <p15:guide id="3" pos="547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rong, Bridget" initials="SB" lastIdx="3" clrIdx="0">
    <p:extLst>
      <p:ext uri="{19B8F6BF-5375-455C-9EA6-DF929625EA0E}">
        <p15:presenceInfo xmlns:p15="http://schemas.microsoft.com/office/powerpoint/2012/main" userId="Strong, Bridge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6D2"/>
    <a:srgbClr val="FFFFFF"/>
    <a:srgbClr val="616662"/>
    <a:srgbClr val="122A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60"/>
      </p:cViewPr>
      <p:guideLst>
        <p:guide orient="horz" pos="2160"/>
        <p:guide pos="1392"/>
        <p:guide pos="547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5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F719E-02B3-334B-A581-77471D9337CF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DA94B-E24B-5C4D-9023-69063EB82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11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DA94B-E24B-5C4D-9023-69063EB820B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911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 you can see, looking at the section of the report doesn't provide you with all those details.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DA94B-E24B-5C4D-9023-69063EB820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6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1_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457200" y="1600200"/>
            <a:ext cx="8229600" cy="3962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425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924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737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31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201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1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457200" y="1587500"/>
            <a:ext cx="8229600" cy="3873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43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43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068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037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16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16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429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7E840-4010-2B44-935D-B8453162D638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2C435-FC9B-1749-8573-C8F6A9AC0E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3" r:id="rId2"/>
    <p:sldLayoutId id="2147483663" r:id="rId3"/>
    <p:sldLayoutId id="2147483676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3600" b="1" i="0" kern="1200" cap="all">
          <a:solidFill>
            <a:srgbClr val="122A5D"/>
          </a:solidFill>
          <a:latin typeface="Century Gothic"/>
          <a:ea typeface="+mj-ea"/>
          <a:cs typeface="Century Gothic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Century Gothic"/>
          <a:ea typeface="+mn-ea"/>
          <a:cs typeface="Century Gothic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b="0" i="0" kern="1200">
          <a:solidFill>
            <a:schemeClr val="tx1"/>
          </a:solidFill>
          <a:latin typeface="Century Gothic"/>
          <a:ea typeface="+mn-ea"/>
          <a:cs typeface="Century Gothic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b="0" i="0" kern="1200">
          <a:solidFill>
            <a:schemeClr val="tx1"/>
          </a:solidFill>
          <a:latin typeface="Century Gothic"/>
          <a:ea typeface="+mn-ea"/>
          <a:cs typeface="Century Gothic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b="0" i="0" kern="1200">
          <a:solidFill>
            <a:schemeClr val="tx1"/>
          </a:solidFill>
          <a:latin typeface="Century Gothic"/>
          <a:ea typeface="+mn-ea"/>
          <a:cs typeface="Century Gothic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b="0" i="0" kern="1200">
          <a:solidFill>
            <a:schemeClr val="tx1"/>
          </a:solidFill>
          <a:latin typeface="Century Gothic"/>
          <a:ea typeface="+mn-ea"/>
          <a:cs typeface="Century 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45191-791A-4920-B13E-4944B0EC2FA6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21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247135"/>
            <a:ext cx="7772400" cy="3353315"/>
          </a:xfrm>
        </p:spPr>
        <p:txBody>
          <a:bodyPr/>
          <a:lstStyle/>
          <a:p>
            <a:pPr algn="ctr">
              <a:defRPr/>
            </a:pPr>
            <a:r>
              <a:rPr lang="en-US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New reporting structure:</a:t>
            </a:r>
            <a:br>
              <a:rPr lang="en-US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en-US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Unrealized Revenue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9091" name="Subtitle 8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800" dirty="0" smtClean="0">
                <a:solidFill>
                  <a:schemeClr val="tx1"/>
                </a:solidFill>
                <a:latin typeface="Arial" charset="0"/>
              </a:rPr>
              <a:t>Marcha Gatewood</a:t>
            </a:r>
          </a:p>
          <a:p>
            <a:r>
              <a:rPr lang="en-US" sz="3800" dirty="0" smtClean="0">
                <a:solidFill>
                  <a:schemeClr val="tx1"/>
                </a:solidFill>
                <a:latin typeface="Arial" charset="0"/>
              </a:rPr>
              <a:t>Charlie Stembridge</a:t>
            </a:r>
            <a:endParaRPr lang="en-US" dirty="0" smtClean="0">
              <a:solidFill>
                <a:schemeClr val="tx1"/>
              </a:solidFill>
              <a:latin typeface="Arial" charset="0"/>
            </a:endParaRPr>
          </a:p>
          <a:p>
            <a:endParaRPr lang="en-US" dirty="0" smtClean="0"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67867" y="5858933"/>
            <a:ext cx="3623733" cy="8890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Emory University</a:t>
            </a:r>
          </a:p>
          <a:p>
            <a:pPr algn="ctr"/>
            <a:r>
              <a:rPr lang="en-US" sz="2400" dirty="0" smtClean="0"/>
              <a:t>Office for Clinical Research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60990"/>
            <a:ext cx="8229600" cy="1143000"/>
          </a:xfrm>
        </p:spPr>
        <p:txBody>
          <a:bodyPr>
            <a:normAutofit/>
          </a:bodyPr>
          <a:lstStyle/>
          <a:p>
            <a:r>
              <a:rPr sz="2800" dirty="0"/>
              <a:t>Q2: How often would you like to receive the SOT?</a:t>
            </a:r>
          </a:p>
        </p:txBody>
      </p:sp>
      <p:pic>
        <p:nvPicPr>
          <p:cNvPr id="5" name="Content Placeholder 4" descr="chart2694566260.png"/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1168124" y="1403990"/>
            <a:ext cx="6583804" cy="410102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18667" y="5884333"/>
            <a:ext cx="3623733" cy="889000"/>
          </a:xfrm>
          <a:prstGeom prst="rect">
            <a:avLst/>
          </a:prstGeom>
          <a:gradFill rotWithShape="1">
            <a:gsLst>
              <a:gs pos="0">
                <a:srgbClr val="A3A101">
                  <a:tint val="100000"/>
                  <a:shade val="100000"/>
                  <a:satMod val="130000"/>
                </a:srgbClr>
              </a:gs>
              <a:gs pos="100000">
                <a:srgbClr val="A3A101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A3A101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algn="ctr" defTabSz="914400"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Emory University</a:t>
            </a:r>
          </a:p>
          <a:p>
            <a:pPr algn="ctr" defTabSz="914400"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Office for Clinical Research</a:t>
            </a:r>
          </a:p>
        </p:txBody>
      </p:sp>
    </p:spTree>
    <p:extLst>
      <p:ext uri="{BB962C8B-B14F-4D97-AF65-F5344CB8AC3E}">
        <p14:creationId xmlns:p14="http://schemas.microsoft.com/office/powerpoint/2010/main" val="251806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400" dirty="0"/>
              <a:t>Q3: If possible, would you like access to an online version of the SOT available in real-time?</a:t>
            </a:r>
          </a:p>
        </p:txBody>
      </p:sp>
      <p:pic>
        <p:nvPicPr>
          <p:cNvPr id="5" name="Content Placeholder 4" descr="chart2694554350.png"/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99098" y="1528550"/>
            <a:ext cx="8396664" cy="382137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418667" y="5884333"/>
            <a:ext cx="3623733" cy="889000"/>
          </a:xfrm>
          <a:prstGeom prst="rect">
            <a:avLst/>
          </a:prstGeom>
          <a:gradFill rotWithShape="1">
            <a:gsLst>
              <a:gs pos="0">
                <a:srgbClr val="A3A101">
                  <a:tint val="100000"/>
                  <a:shade val="100000"/>
                  <a:satMod val="130000"/>
                </a:srgbClr>
              </a:gs>
              <a:gs pos="100000">
                <a:srgbClr val="A3A101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A3A101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algn="ctr" defTabSz="914400"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Emory University</a:t>
            </a:r>
          </a:p>
          <a:p>
            <a:pPr algn="ctr" defTabSz="914400"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Office for Clinical Research</a:t>
            </a:r>
          </a:p>
        </p:txBody>
      </p:sp>
    </p:spTree>
    <p:extLst>
      <p:ext uri="{BB962C8B-B14F-4D97-AF65-F5344CB8AC3E}">
        <p14:creationId xmlns:p14="http://schemas.microsoft.com/office/powerpoint/2010/main" val="92297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Current Database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1600" y="1417638"/>
            <a:ext cx="4394200" cy="3924829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7638"/>
            <a:ext cx="4038600" cy="43735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US" sz="2100" dirty="0" smtClean="0">
                <a:latin typeface="Century Gothic" panose="020B0502020202020204" pitchFamily="34" charset="0"/>
              </a:rPr>
              <a:t>Study teams must rely on CRFMs to (re)generate the SOT report.</a:t>
            </a:r>
          </a:p>
          <a:p>
            <a:pPr marL="514350" indent="-514350">
              <a:buAutoNum type="arabicPeriod"/>
            </a:pPr>
            <a:r>
              <a:rPr lang="en-US" sz="2100" dirty="0" smtClean="0">
                <a:latin typeface="Century Gothic" panose="020B0502020202020204" pitchFamily="34" charset="0"/>
              </a:rPr>
              <a:t>System is outdated and not user friendly.</a:t>
            </a:r>
          </a:p>
          <a:p>
            <a:pPr marL="514350" indent="-514350">
              <a:buAutoNum type="arabicPeriod"/>
            </a:pPr>
            <a:r>
              <a:rPr lang="en-US" sz="2100" dirty="0" smtClean="0">
                <a:latin typeface="Century Gothic" panose="020B0502020202020204" pitchFamily="34" charset="0"/>
              </a:rPr>
              <a:t>Limited capabilities.</a:t>
            </a:r>
          </a:p>
          <a:p>
            <a:pPr marL="514350" indent="-514350">
              <a:buAutoNum type="arabicPeriod"/>
            </a:pPr>
            <a:r>
              <a:rPr lang="en-US" sz="2100" dirty="0" smtClean="0">
                <a:latin typeface="Century Gothic" panose="020B0502020202020204" pitchFamily="34" charset="0"/>
              </a:rPr>
              <a:t>Limited </a:t>
            </a:r>
            <a:r>
              <a:rPr lang="en-US" sz="2100" dirty="0">
                <a:latin typeface="Century Gothic" panose="020B0502020202020204" pitchFamily="34" charset="0"/>
              </a:rPr>
              <a:t>d</a:t>
            </a:r>
            <a:r>
              <a:rPr lang="en-US" sz="2100" dirty="0" smtClean="0">
                <a:latin typeface="Century Gothic" panose="020B0502020202020204" pitchFamily="34" charset="0"/>
              </a:rPr>
              <a:t>ata volume.</a:t>
            </a:r>
          </a:p>
          <a:p>
            <a:pPr marL="514350" indent="-514350">
              <a:buAutoNum type="arabicPeriod"/>
            </a:pPr>
            <a:r>
              <a:rPr lang="en-US" sz="2100" dirty="0" smtClean="0">
                <a:latin typeface="Century Gothic" panose="020B0502020202020204" pitchFamily="34" charset="0"/>
              </a:rPr>
              <a:t>Outside vendor owned.</a:t>
            </a:r>
          </a:p>
          <a:p>
            <a:pPr marL="514350" indent="-514350">
              <a:buAutoNum type="arabicPeriod"/>
            </a:pPr>
            <a:r>
              <a:rPr lang="en-US" sz="2100" dirty="0" smtClean="0">
                <a:latin typeface="Century Gothic" panose="020B0502020202020204" pitchFamily="34" charset="0"/>
              </a:rPr>
              <a:t>Requires hours of overnight data back-up.</a:t>
            </a:r>
          </a:p>
          <a:p>
            <a:pPr marL="514350" indent="-514350">
              <a:buAutoNum type="arabicPeriod"/>
            </a:pPr>
            <a:r>
              <a:rPr lang="en-US" sz="2100" dirty="0" smtClean="0">
                <a:latin typeface="Century Gothic" panose="020B0502020202020204" pitchFamily="34" charset="0"/>
              </a:rPr>
              <a:t>All users share same password.</a:t>
            </a:r>
          </a:p>
          <a:p>
            <a:pPr marL="514350" indent="-514350">
              <a:buAutoNum type="arabicPeriod"/>
            </a:pPr>
            <a:r>
              <a:rPr lang="en-US" sz="2100" dirty="0" smtClean="0">
                <a:latin typeface="Century Gothic" panose="020B0502020202020204" pitchFamily="34" charset="0"/>
              </a:rPr>
              <a:t>Difficult to track Key Performance Indicators.</a:t>
            </a:r>
          </a:p>
          <a:p>
            <a:pPr marL="514350" indent="-514350">
              <a:buAutoNum type="arabicPeriod"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	</a:t>
            </a:r>
          </a:p>
        </p:txBody>
      </p:sp>
      <p:sp>
        <p:nvSpPr>
          <p:cNvPr id="9" name="Rectangle 8"/>
          <p:cNvSpPr/>
          <p:nvPr/>
        </p:nvSpPr>
        <p:spPr>
          <a:xfrm>
            <a:off x="5418667" y="5884333"/>
            <a:ext cx="3623733" cy="889000"/>
          </a:xfrm>
          <a:prstGeom prst="rect">
            <a:avLst/>
          </a:prstGeom>
          <a:gradFill rotWithShape="1">
            <a:gsLst>
              <a:gs pos="0">
                <a:srgbClr val="A3A101">
                  <a:tint val="100000"/>
                  <a:shade val="100000"/>
                  <a:satMod val="130000"/>
                </a:srgbClr>
              </a:gs>
              <a:gs pos="100000">
                <a:srgbClr val="A3A101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A3A101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algn="ctr" defTabSz="914400"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Emory University</a:t>
            </a:r>
          </a:p>
          <a:p>
            <a:pPr algn="ctr" defTabSz="914400"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Office for Clinical Research</a:t>
            </a:r>
          </a:p>
        </p:txBody>
      </p:sp>
    </p:spTree>
    <p:extLst>
      <p:ext uri="{BB962C8B-B14F-4D97-AF65-F5344CB8AC3E}">
        <p14:creationId xmlns:p14="http://schemas.microsoft.com/office/powerpoint/2010/main" val="8577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Future Database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35467" y="1417638"/>
            <a:ext cx="4360333" cy="4161895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7638"/>
            <a:ext cx="4038600" cy="4373563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en-US" sz="1800" dirty="0" smtClean="0">
                <a:latin typeface="Century Gothic" panose="020B0502020202020204" pitchFamily="34" charset="0"/>
              </a:rPr>
              <a:t>User friendly.</a:t>
            </a:r>
          </a:p>
          <a:p>
            <a:pPr>
              <a:buAutoNum type="arabicPeriod"/>
            </a:pPr>
            <a:r>
              <a:rPr lang="en-US" sz="1800" dirty="0" smtClean="0">
                <a:latin typeface="Century Gothic" panose="020B0502020202020204" pitchFamily="34" charset="0"/>
              </a:rPr>
              <a:t>Web based system.</a:t>
            </a:r>
          </a:p>
          <a:p>
            <a:pPr>
              <a:buAutoNum type="arabicPeriod"/>
            </a:pPr>
            <a:r>
              <a:rPr lang="en-US" sz="1800" dirty="0" smtClean="0">
                <a:latin typeface="Century Gothic" panose="020B0502020202020204" pitchFamily="34" charset="0"/>
              </a:rPr>
              <a:t>Higher data volume.</a:t>
            </a:r>
          </a:p>
          <a:p>
            <a:pPr>
              <a:buAutoNum type="arabicPeriod"/>
            </a:pPr>
            <a:r>
              <a:rPr lang="en-US" sz="1800" dirty="0" smtClean="0">
                <a:latin typeface="Century Gothic" panose="020B0502020202020204" pitchFamily="34" charset="0"/>
              </a:rPr>
              <a:t>Emory owned and operated. </a:t>
            </a:r>
          </a:p>
          <a:p>
            <a:pPr>
              <a:buAutoNum type="arabicPeriod"/>
            </a:pPr>
            <a:r>
              <a:rPr lang="en-US" sz="1800" dirty="0" smtClean="0">
                <a:latin typeface="Century Gothic" panose="020B0502020202020204" pitchFamily="34" charset="0"/>
              </a:rPr>
              <a:t>Quick overnight data back-up.</a:t>
            </a:r>
          </a:p>
          <a:p>
            <a:pPr>
              <a:buAutoNum type="arabicPeriod"/>
            </a:pPr>
            <a:r>
              <a:rPr lang="en-US" sz="1800" dirty="0" smtClean="0">
                <a:latin typeface="Century Gothic" panose="020B0502020202020204" pitchFamily="34" charset="0"/>
              </a:rPr>
              <a:t>Endless capabilities.</a:t>
            </a:r>
          </a:p>
          <a:p>
            <a:pPr>
              <a:buAutoNum type="arabicPeriod"/>
            </a:pPr>
            <a:r>
              <a:rPr lang="en-US" sz="1800" dirty="0" smtClean="0">
                <a:latin typeface="Century Gothic" panose="020B0502020202020204" pitchFamily="34" charset="0"/>
              </a:rPr>
              <a:t>Individual passwords.</a:t>
            </a:r>
          </a:p>
          <a:p>
            <a:pPr>
              <a:buAutoNum type="arabicPeriod"/>
            </a:pPr>
            <a:r>
              <a:rPr lang="en-US" sz="1800" dirty="0" smtClean="0">
                <a:latin typeface="Century Gothic" panose="020B0502020202020204" pitchFamily="34" charset="0"/>
              </a:rPr>
              <a:t>Easier tracking of Key Performance Indicators.</a:t>
            </a:r>
          </a:p>
          <a:p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5367867" y="5858933"/>
            <a:ext cx="3623733" cy="889000"/>
          </a:xfrm>
          <a:prstGeom prst="rect">
            <a:avLst/>
          </a:prstGeom>
          <a:gradFill rotWithShape="1">
            <a:gsLst>
              <a:gs pos="0">
                <a:srgbClr val="A3A101">
                  <a:tint val="100000"/>
                  <a:shade val="100000"/>
                  <a:satMod val="130000"/>
                </a:srgbClr>
              </a:gs>
              <a:gs pos="100000">
                <a:srgbClr val="A3A101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A3A101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algn="ctr" defTabSz="914400"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Emory University</a:t>
            </a:r>
          </a:p>
          <a:p>
            <a:pPr algn="ctr" defTabSz="914400"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Office for Clinical Research</a:t>
            </a:r>
          </a:p>
        </p:txBody>
      </p:sp>
    </p:spTree>
    <p:extLst>
      <p:ext uri="{BB962C8B-B14F-4D97-AF65-F5344CB8AC3E}">
        <p14:creationId xmlns:p14="http://schemas.microsoft.com/office/powerpoint/2010/main" val="276427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31805" y="1474573"/>
            <a:ext cx="1482811" cy="3393989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Current SOTs contain information that can potentially have a negative impact on Clinical Trial Awards </a:t>
            </a:r>
            <a:endParaRPr lang="en-US" dirty="0"/>
          </a:p>
        </p:txBody>
      </p:sp>
      <p:sp>
        <p:nvSpPr>
          <p:cNvPr id="7" name="Minus 6"/>
          <p:cNvSpPr/>
          <p:nvPr/>
        </p:nvSpPr>
        <p:spPr>
          <a:xfrm>
            <a:off x="321276" y="2957383"/>
            <a:ext cx="9967783" cy="214184"/>
          </a:xfrm>
          <a:prstGeom prst="mathMinus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ine Callout 1 7"/>
          <p:cNvSpPr/>
          <p:nvPr/>
        </p:nvSpPr>
        <p:spPr>
          <a:xfrm>
            <a:off x="2100649" y="72163"/>
            <a:ext cx="1795848" cy="1484788"/>
          </a:xfrm>
          <a:prstGeom prst="borderCallout1">
            <a:avLst>
              <a:gd name="adj1" fmla="val 43944"/>
              <a:gd name="adj2" fmla="val 0"/>
              <a:gd name="adj3" fmla="val 201294"/>
              <a:gd name="adj4" fmla="val -22308"/>
            </a:avLst>
          </a:prstGeom>
          <a:ln w="28575"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b="1" u="sng" dirty="0" smtClean="0"/>
              <a:t>METHODS:</a:t>
            </a:r>
          </a:p>
          <a:p>
            <a:pPr marL="228600" indent="-228600" algn="ctr">
              <a:buAutoNum type="arabicPeriod"/>
            </a:pPr>
            <a:endParaRPr lang="en-US" sz="1200" dirty="0" smtClean="0"/>
          </a:p>
          <a:p>
            <a:pPr marL="228600" indent="-228600">
              <a:buAutoNum type="arabicPeriod"/>
            </a:pPr>
            <a:r>
              <a:rPr lang="en-US" sz="1200" dirty="0" smtClean="0"/>
              <a:t>Once a month reporting</a:t>
            </a:r>
          </a:p>
          <a:p>
            <a:pPr marL="228600" indent="-228600">
              <a:buAutoNum type="arabicPeriod"/>
            </a:pPr>
            <a:r>
              <a:rPr lang="en-US" sz="1200" dirty="0" smtClean="0"/>
              <a:t>Manual staff process</a:t>
            </a:r>
          </a:p>
          <a:p>
            <a:pPr marL="228600" indent="-228600">
              <a:buAutoNum type="arabicPeriod"/>
            </a:pPr>
            <a:r>
              <a:rPr lang="en-US" sz="1200" dirty="0" smtClean="0"/>
              <a:t>Variations in the use of report by customers</a:t>
            </a:r>
            <a:endParaRPr lang="en-US" sz="1200" dirty="0"/>
          </a:p>
        </p:txBody>
      </p:sp>
      <p:sp>
        <p:nvSpPr>
          <p:cNvPr id="10" name="Line Callout 1 9"/>
          <p:cNvSpPr/>
          <p:nvPr/>
        </p:nvSpPr>
        <p:spPr>
          <a:xfrm>
            <a:off x="4555523" y="72163"/>
            <a:ext cx="1705233" cy="1484788"/>
          </a:xfrm>
          <a:prstGeom prst="borderCallout1">
            <a:avLst>
              <a:gd name="adj1" fmla="val 49474"/>
              <a:gd name="adj2" fmla="val -1041"/>
              <a:gd name="adj3" fmla="val 201151"/>
              <a:gd name="adj4" fmla="val -36665"/>
            </a:avLst>
          </a:prstGeom>
          <a:ln w="28575"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b="1" u="sng" dirty="0" smtClean="0"/>
              <a:t>Technology:</a:t>
            </a:r>
          </a:p>
          <a:p>
            <a:pPr marL="228600" indent="-228600" algn="ctr">
              <a:buAutoNum type="arabicPeriod"/>
            </a:pPr>
            <a:endParaRPr lang="en-US" sz="1200" dirty="0" smtClean="0"/>
          </a:p>
          <a:p>
            <a:pPr marL="228600" indent="-228600">
              <a:buAutoNum type="arabicPeriod"/>
            </a:pPr>
            <a:r>
              <a:rPr lang="en-US" sz="1200" dirty="0" smtClean="0"/>
              <a:t>Limited Access Database</a:t>
            </a:r>
          </a:p>
          <a:p>
            <a:pPr marL="228600" indent="-228600">
              <a:buAutoNum type="arabicPeriod"/>
            </a:pPr>
            <a:r>
              <a:rPr lang="en-US" sz="1200" dirty="0" smtClean="0"/>
              <a:t>No real time reporting</a:t>
            </a:r>
          </a:p>
          <a:p>
            <a:pPr marL="228600" indent="-228600">
              <a:buAutoNum type="arabicPeriod"/>
            </a:pPr>
            <a:r>
              <a:rPr lang="en-US" sz="1200" dirty="0" smtClean="0"/>
              <a:t>Data retrieval cumbersome</a:t>
            </a:r>
            <a:endParaRPr lang="en-US" sz="1200" dirty="0"/>
          </a:p>
        </p:txBody>
      </p:sp>
      <p:sp>
        <p:nvSpPr>
          <p:cNvPr id="11" name="Line Callout 1 10"/>
          <p:cNvSpPr/>
          <p:nvPr/>
        </p:nvSpPr>
        <p:spPr>
          <a:xfrm>
            <a:off x="6919785" y="72163"/>
            <a:ext cx="1655804" cy="1484788"/>
          </a:xfrm>
          <a:prstGeom prst="borderCallout1">
            <a:avLst>
              <a:gd name="adj1" fmla="val 53258"/>
              <a:gd name="adj2" fmla="val -549"/>
              <a:gd name="adj3" fmla="val 199855"/>
              <a:gd name="adj4" fmla="val -38062"/>
            </a:avLst>
          </a:prstGeom>
          <a:ln w="28575"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b="1" u="sng" dirty="0" smtClean="0"/>
              <a:t>People:</a:t>
            </a:r>
          </a:p>
          <a:p>
            <a:pPr marL="228600" indent="-228600" algn="ctr">
              <a:buAutoNum type="arabicPeriod"/>
            </a:pPr>
            <a:endParaRPr lang="en-US" sz="1200" dirty="0" smtClean="0"/>
          </a:p>
          <a:p>
            <a:pPr marL="228600" indent="-228600">
              <a:buAutoNum type="arabicPeriod"/>
            </a:pPr>
            <a:r>
              <a:rPr lang="en-US" sz="1200" dirty="0" smtClean="0"/>
              <a:t>Lack of training</a:t>
            </a:r>
          </a:p>
          <a:p>
            <a:pPr marL="228600" indent="-228600">
              <a:buAutoNum type="arabicPeriod"/>
            </a:pPr>
            <a:r>
              <a:rPr lang="en-US" sz="1200" dirty="0" smtClean="0"/>
              <a:t>Late reporting</a:t>
            </a:r>
          </a:p>
          <a:p>
            <a:pPr marL="228600" indent="-228600">
              <a:buAutoNum type="arabicPeriod"/>
            </a:pPr>
            <a:r>
              <a:rPr lang="en-US" sz="1200" dirty="0" smtClean="0"/>
              <a:t>Incorrect SOTs sent to customers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2100649" y="4077730"/>
            <a:ext cx="1795848" cy="1491047"/>
          </a:xfrm>
          <a:prstGeom prst="rect">
            <a:avLst/>
          </a:prstGeom>
          <a:ln w="28575"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b="1" u="sng" dirty="0" smtClean="0"/>
              <a:t>Materials:</a:t>
            </a:r>
          </a:p>
          <a:p>
            <a:pPr algn="ctr"/>
            <a:endParaRPr lang="en-US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Sources Include Sponsors, Study teams, Research Administration Departments </a:t>
            </a:r>
            <a:endParaRPr lang="en-US" sz="1200" dirty="0"/>
          </a:p>
        </p:txBody>
      </p:sp>
      <p:sp>
        <p:nvSpPr>
          <p:cNvPr id="16" name="Rectangle 15"/>
          <p:cNvSpPr/>
          <p:nvPr/>
        </p:nvSpPr>
        <p:spPr>
          <a:xfrm>
            <a:off x="4555524" y="4077730"/>
            <a:ext cx="1705233" cy="1491047"/>
          </a:xfrm>
          <a:prstGeom prst="rect">
            <a:avLst/>
          </a:prstGeom>
          <a:ln w="28575"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b="1" u="sng" dirty="0" smtClean="0"/>
              <a:t>Measurement: </a:t>
            </a:r>
          </a:p>
          <a:p>
            <a:pPr algn="ctr"/>
            <a:endParaRPr lang="en-US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Lack of customer          satisfaction analysis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919785" y="4077730"/>
            <a:ext cx="1655804" cy="1404551"/>
          </a:xfrm>
          <a:prstGeom prst="rect">
            <a:avLst/>
          </a:prstGeom>
          <a:ln w="28575"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b="1" u="sng" dirty="0" smtClean="0"/>
              <a:t>Environment:</a:t>
            </a:r>
          </a:p>
          <a:p>
            <a:pPr marL="228600" indent="-228600" algn="ctr">
              <a:buAutoNum type="arabicPeriod"/>
            </a:pPr>
            <a:endParaRPr lang="en-US" sz="1200" dirty="0" smtClean="0"/>
          </a:p>
          <a:p>
            <a:pPr marL="228600" indent="-228600">
              <a:buAutoNum type="arabicPeriod"/>
            </a:pPr>
            <a:r>
              <a:rPr lang="en-US" sz="1200" dirty="0" smtClean="0"/>
              <a:t>Lack of communication due to silo mentally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Limited room for       error</a:t>
            </a:r>
            <a:endParaRPr lang="en-US" sz="1200" dirty="0"/>
          </a:p>
        </p:txBody>
      </p:sp>
      <p:cxnSp>
        <p:nvCxnSpPr>
          <p:cNvPr id="19" name="Straight Connector 18"/>
          <p:cNvCxnSpPr>
            <a:endCxn id="15" idx="1"/>
          </p:cNvCxnSpPr>
          <p:nvPr/>
        </p:nvCxnSpPr>
        <p:spPr>
          <a:xfrm>
            <a:off x="1689401" y="3047998"/>
            <a:ext cx="411248" cy="1775256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912977" y="3073743"/>
            <a:ext cx="642547" cy="179481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17" idx="1"/>
          </p:cNvCxnSpPr>
          <p:nvPr/>
        </p:nvCxnSpPr>
        <p:spPr>
          <a:xfrm>
            <a:off x="6260757" y="3047998"/>
            <a:ext cx="659028" cy="173200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5367867" y="5858933"/>
            <a:ext cx="3623733" cy="8890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Emory University</a:t>
            </a:r>
          </a:p>
          <a:p>
            <a:pPr algn="ctr"/>
            <a:r>
              <a:rPr lang="en-US" sz="2400" dirty="0" smtClean="0"/>
              <a:t>Office for Clinical Research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0296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Countermeasures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0"/>
            <p:extLst/>
          </p:nvPr>
        </p:nvGraphicFramePr>
        <p:xfrm>
          <a:off x="457200" y="1587500"/>
          <a:ext cx="8229600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Action/Test of change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Hopeful Outcome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Implementin</a:t>
                      </a:r>
                      <a:r>
                        <a:rPr lang="en-US" baseline="0" dirty="0" smtClean="0"/>
                        <a:t>g a new report that addresses customer needs.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Improved</a:t>
                      </a:r>
                      <a:r>
                        <a:rPr lang="en-US" baseline="0" dirty="0" smtClean="0"/>
                        <a:t> customer satisfaction.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Moving the invoicing database and reporting platform to a new system.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Providing real time</a:t>
                      </a:r>
                      <a:r>
                        <a:rPr lang="en-US" baseline="0" dirty="0" smtClean="0"/>
                        <a:t> reports.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Educating the research community on analysis of new reports.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Improved understanding</a:t>
                      </a:r>
                      <a:r>
                        <a:rPr lang="en-US" baseline="0" dirty="0" smtClean="0"/>
                        <a:t> of new report </a:t>
                      </a:r>
                      <a:r>
                        <a:rPr lang="en-US" baseline="0" dirty="0" smtClean="0">
                          <a:sym typeface="Wingdings" panose="05000000000000000000" pitchFamily="2" charset="2"/>
                        </a:rPr>
                        <a:t> no frustration</a:t>
                      </a:r>
                      <a:endParaRPr lang="en-US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Training for new and existing team members.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Improved customer</a:t>
                      </a:r>
                      <a:r>
                        <a:rPr lang="en-US" baseline="0" dirty="0" smtClean="0"/>
                        <a:t> service to the research community.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Sending periodic survey to assess understanding and customer satisfaction.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Continuous improvement.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367867" y="5858933"/>
            <a:ext cx="3623733" cy="8890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prstClr val="white"/>
                </a:solidFill>
              </a:rPr>
              <a:t>Emory University</a:t>
            </a:r>
          </a:p>
          <a:p>
            <a:pPr algn="ctr"/>
            <a:r>
              <a:rPr lang="en-US" sz="2400" dirty="0" smtClean="0">
                <a:solidFill>
                  <a:prstClr val="white"/>
                </a:solidFill>
              </a:rPr>
              <a:t>Office for Clinical Research</a:t>
            </a:r>
            <a:endParaRPr lang="en-US" sz="2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2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Follow up/Next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Implement new, improved report.</a:t>
            </a:r>
          </a:p>
          <a:p>
            <a:r>
              <a:rPr lang="en-US" dirty="0" smtClean="0"/>
              <a:t>Follow-up survey in September (and quarterly thereafter).</a:t>
            </a:r>
          </a:p>
          <a:p>
            <a:r>
              <a:rPr lang="en-US" dirty="0" smtClean="0"/>
              <a:t>Write Standard Operating Procedure to standardize process of generating reports in new system.</a:t>
            </a:r>
          </a:p>
          <a:p>
            <a:r>
              <a:rPr lang="en-US" dirty="0" smtClean="0"/>
              <a:t>Train end users and provide real time access to report.</a:t>
            </a:r>
          </a:p>
          <a:p>
            <a:r>
              <a:rPr lang="en-US" dirty="0" smtClean="0"/>
              <a:t>Educate study staff on implications of inaccurate tracking (with OCR education team).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67867" y="5858933"/>
            <a:ext cx="3623733" cy="8890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Emory University</a:t>
            </a:r>
          </a:p>
          <a:p>
            <a:pPr algn="ctr"/>
            <a:r>
              <a:rPr lang="en-US" sz="2400" dirty="0" smtClean="0"/>
              <a:t>Office for Clinical Research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9877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Thank YOU!!!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CRCAC members (Survey responses)</a:t>
            </a:r>
          </a:p>
          <a:p>
            <a:r>
              <a:rPr lang="en-US" dirty="0" smtClean="0"/>
              <a:t>RAS teams (Survey responses)</a:t>
            </a:r>
          </a:p>
          <a:p>
            <a:r>
              <a:rPr lang="en-US" dirty="0" smtClean="0"/>
              <a:t>Dr. </a:t>
            </a:r>
            <a:r>
              <a:rPr lang="en-US" dirty="0" smtClean="0"/>
              <a:t>Nathan Spell III: </a:t>
            </a:r>
            <a:r>
              <a:rPr lang="en-US" dirty="0" smtClean="0"/>
              <a:t>Quality Academy Training</a:t>
            </a:r>
          </a:p>
          <a:p>
            <a:r>
              <a:rPr lang="en-US" dirty="0" smtClean="0"/>
              <a:t>OCR Leadership: Robin Ginn</a:t>
            </a:r>
          </a:p>
          <a:p>
            <a:r>
              <a:rPr lang="en-US" dirty="0" smtClean="0"/>
              <a:t>OCR invoicing: Sherry Coleman, Veronique King, Wenona Favors and entire team</a:t>
            </a:r>
          </a:p>
          <a:p>
            <a:r>
              <a:rPr lang="en-US" dirty="0" smtClean="0"/>
              <a:t>OCR education: Bridget Strong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67867" y="5858933"/>
            <a:ext cx="3623733" cy="8890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Emory University</a:t>
            </a:r>
          </a:p>
          <a:p>
            <a:pPr algn="ctr"/>
            <a:r>
              <a:rPr lang="en-US" sz="2400" dirty="0" smtClean="0"/>
              <a:t>Office for Clinical Research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4900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members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624297191"/>
              </p:ext>
            </p:extLst>
          </p:nvPr>
        </p:nvGraphicFramePr>
        <p:xfrm>
          <a:off x="457200" y="1587500"/>
          <a:ext cx="8229600" cy="3114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579341"/>
                <a:gridCol w="465025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Role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Robin Ginn, RN, MBA, CHC, CHRC, CIP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Asst</a:t>
                      </a:r>
                      <a:r>
                        <a:rPr lang="en-US" sz="1400" dirty="0" smtClean="0"/>
                        <a:t> VP, Resch </a:t>
                      </a:r>
                      <a:r>
                        <a:rPr lang="en-US" sz="1400" dirty="0" err="1" smtClean="0"/>
                        <a:t>Adm</a:t>
                      </a:r>
                      <a:r>
                        <a:rPr lang="en-US" sz="1400" dirty="0" smtClean="0"/>
                        <a:t>/Ex Dir, OCR, Office for Clinical Research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Sherry Coleman, DNP, RN, CHRC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Asc</a:t>
                      </a:r>
                      <a:r>
                        <a:rPr lang="en-US" sz="1400" dirty="0" smtClean="0"/>
                        <a:t>. Exec Dir, Clinical Trials, Office for Clinical Research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Bridget</a:t>
                      </a:r>
                      <a:r>
                        <a:rPr lang="en-US" sz="1400" baseline="0" dirty="0" smtClean="0"/>
                        <a:t> Strong, MBA,CCRP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Director, Education and Outreach (Project Liaison)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Wenona</a:t>
                      </a:r>
                      <a:r>
                        <a:rPr lang="en-US" sz="1400" baseline="0" dirty="0" smtClean="0"/>
                        <a:t> Favors, MBA, CCRP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Supervisor of Clinical Research Accounts</a:t>
                      </a:r>
                      <a:r>
                        <a:rPr lang="en-US" sz="1400" baseline="0" dirty="0" smtClean="0"/>
                        <a:t> (Advisor)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Veronique</a:t>
                      </a:r>
                      <a:r>
                        <a:rPr lang="en-US" sz="1400" baseline="0" dirty="0" smtClean="0"/>
                        <a:t> King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Supervisor of Clinical Research Accounts (Advisor)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CRCAC committee members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Survey</a:t>
                      </a:r>
                      <a:r>
                        <a:rPr lang="en-US" sz="1400" baseline="0" dirty="0" smtClean="0"/>
                        <a:t> response/feedback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Research Administration Services (RAS)</a:t>
                      </a:r>
                      <a:r>
                        <a:rPr lang="en-US" sz="1400" baseline="0" dirty="0" smtClean="0"/>
                        <a:t> units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Survey response/feedback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8081" y="5846694"/>
            <a:ext cx="3737172" cy="1091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71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4333" y="81492"/>
            <a:ext cx="7772400" cy="1470025"/>
          </a:xfrm>
        </p:spPr>
        <p:txBody>
          <a:bodyPr/>
          <a:lstStyle/>
          <a:p>
            <a:r>
              <a:rPr lang="en-US" dirty="0" err="1" smtClean="0">
                <a:latin typeface="Century Gothic" panose="020B0502020202020204" pitchFamily="34" charset="0"/>
              </a:rPr>
              <a:t>Ocr</a:t>
            </a:r>
            <a:r>
              <a:rPr lang="en-US" dirty="0" smtClean="0">
                <a:latin typeface="Century Gothic" panose="020B0502020202020204" pitchFamily="34" charset="0"/>
              </a:rPr>
              <a:t>: Mission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9399" y="1837266"/>
            <a:ext cx="8593667" cy="3801533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mission of the Office for Clinical Research (OCR) is to facilitate operational processes that support the efforts of the clinical research </a:t>
            </a:r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team in the timely initiation, management and completion of clinical trials at Emory.</a:t>
            </a:r>
            <a:endParaRPr lang="en-US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8081" y="5846694"/>
            <a:ext cx="3737172" cy="1091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62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0013"/>
          </a:xfrm>
        </p:spPr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326524"/>
            <a:ext cx="8229600" cy="4269058"/>
          </a:xfrm>
        </p:spPr>
        <p:txBody>
          <a:bodyPr>
            <a:normAutofit lnSpcReduction="10000"/>
          </a:bodyPr>
          <a:lstStyle/>
          <a:p>
            <a:r>
              <a:rPr lang="en-US" sz="1800" dirty="0">
                <a:latin typeface="Century Gothic" panose="020B0502020202020204" pitchFamily="34" charset="0"/>
              </a:rPr>
              <a:t>The </a:t>
            </a:r>
            <a:r>
              <a:rPr lang="en-US" sz="1800" dirty="0" smtClean="0">
                <a:latin typeface="Century Gothic" panose="020B0502020202020204" pitchFamily="34" charset="0"/>
              </a:rPr>
              <a:t>OCR Invoicing Team </a:t>
            </a:r>
            <a:r>
              <a:rPr lang="en-US" sz="1800" dirty="0">
                <a:latin typeface="Century Gothic" panose="020B0502020202020204" pitchFamily="34" charset="0"/>
              </a:rPr>
              <a:t>provides financial management services for Industry sponsored clinical trials to the entire School of Medicine. </a:t>
            </a:r>
            <a:endParaRPr lang="en-US" sz="1800" dirty="0" smtClean="0">
              <a:latin typeface="Century Gothic" panose="020B0502020202020204" pitchFamily="34" charset="0"/>
            </a:endParaRPr>
          </a:p>
          <a:p>
            <a:r>
              <a:rPr lang="en-US" sz="1800" dirty="0" smtClean="0">
                <a:latin typeface="Century Gothic" panose="020B0502020202020204" pitchFamily="34" charset="0"/>
              </a:rPr>
              <a:t>The </a:t>
            </a:r>
            <a:r>
              <a:rPr lang="en-US" sz="1800" dirty="0">
                <a:latin typeface="Century Gothic" panose="020B0502020202020204" pitchFamily="34" charset="0"/>
              </a:rPr>
              <a:t>Statement of Transactions (SOT) was initially created for OCR Invoicing internal </a:t>
            </a:r>
            <a:r>
              <a:rPr lang="en-US" sz="1800" dirty="0" smtClean="0">
                <a:latin typeface="Century Gothic" panose="020B0502020202020204" pitchFamily="34" charset="0"/>
              </a:rPr>
              <a:t>reporting purposes </a:t>
            </a:r>
            <a:r>
              <a:rPr lang="en-US" sz="1800" dirty="0">
                <a:latin typeface="Century Gothic" panose="020B0502020202020204" pitchFamily="34" charset="0"/>
              </a:rPr>
              <a:t>only. </a:t>
            </a:r>
            <a:endParaRPr lang="en-US" sz="1800" dirty="0" smtClean="0">
              <a:latin typeface="Century Gothic" panose="020B0502020202020204" pitchFamily="34" charset="0"/>
            </a:endParaRPr>
          </a:p>
          <a:p>
            <a:r>
              <a:rPr lang="en-US" sz="1800" dirty="0">
                <a:latin typeface="Century Gothic" panose="020B0502020202020204" pitchFamily="34" charset="0"/>
              </a:rPr>
              <a:t>R</a:t>
            </a:r>
            <a:r>
              <a:rPr lang="en-US" sz="1800" dirty="0" smtClean="0">
                <a:latin typeface="Century Gothic" panose="020B0502020202020204" pitchFamily="34" charset="0"/>
              </a:rPr>
              <a:t>eport may have </a:t>
            </a:r>
            <a:r>
              <a:rPr lang="en-US" sz="1800" dirty="0">
                <a:latin typeface="Century Gothic" panose="020B0502020202020204" pitchFamily="34" charset="0"/>
              </a:rPr>
              <a:t>been utilized in ways that negatively impact the study budget account.</a:t>
            </a:r>
            <a:endParaRPr lang="en-US" sz="1800" dirty="0" smtClean="0">
              <a:latin typeface="Century Gothic" panose="020B0502020202020204" pitchFamily="34" charset="0"/>
            </a:endParaRPr>
          </a:p>
          <a:p>
            <a:r>
              <a:rPr lang="en-US" sz="1800" dirty="0">
                <a:latin typeface="Century Gothic" panose="020B0502020202020204" pitchFamily="34" charset="0"/>
              </a:rPr>
              <a:t>L</a:t>
            </a:r>
            <a:r>
              <a:rPr lang="en-US" sz="1800" dirty="0" smtClean="0">
                <a:latin typeface="Century Gothic" panose="020B0502020202020204" pitchFamily="34" charset="0"/>
              </a:rPr>
              <a:t>ack </a:t>
            </a:r>
            <a:r>
              <a:rPr lang="en-US" sz="1800" dirty="0">
                <a:latin typeface="Century Gothic" panose="020B0502020202020204" pitchFamily="34" charset="0"/>
              </a:rPr>
              <a:t>of clarity and </a:t>
            </a:r>
            <a:r>
              <a:rPr lang="en-US" sz="1800" dirty="0" smtClean="0">
                <a:latin typeface="Century Gothic" panose="020B0502020202020204" pitchFamily="34" charset="0"/>
              </a:rPr>
              <a:t>understanding </a:t>
            </a:r>
            <a:r>
              <a:rPr lang="en-US" sz="1800" dirty="0">
                <a:latin typeface="Century Gothic" panose="020B0502020202020204" pitchFamily="34" charset="0"/>
              </a:rPr>
              <a:t>have made it difficult to report outstanding funds to researchers and </a:t>
            </a:r>
            <a:r>
              <a:rPr lang="en-US" sz="1800" dirty="0" smtClean="0">
                <a:latin typeface="Century Gothic" panose="020B0502020202020204" pitchFamily="34" charset="0"/>
              </a:rPr>
              <a:t>research </a:t>
            </a:r>
            <a:r>
              <a:rPr lang="en-US" sz="1800" dirty="0">
                <a:latin typeface="Century Gothic" panose="020B0502020202020204" pitchFamily="34" charset="0"/>
              </a:rPr>
              <a:t>administration </a:t>
            </a:r>
            <a:r>
              <a:rPr lang="en-US" sz="1800" dirty="0" smtClean="0">
                <a:latin typeface="Century Gothic" panose="020B0502020202020204" pitchFamily="34" charset="0"/>
              </a:rPr>
              <a:t>departments.</a:t>
            </a:r>
          </a:p>
          <a:p>
            <a:r>
              <a:rPr lang="en-US" sz="1800" dirty="0" smtClean="0">
                <a:latin typeface="Century Gothic" panose="020B0502020202020204" pitchFamily="34" charset="0"/>
              </a:rPr>
              <a:t>Unrealized revenue on report does not only consist of outstanding funds, but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 smtClean="0">
                <a:latin typeface="Century Gothic" panose="020B0502020202020204" pitchFamily="34" charset="0"/>
              </a:rPr>
              <a:t>Total </a:t>
            </a:r>
            <a:r>
              <a:rPr lang="en-US" sz="1600" dirty="0">
                <a:latin typeface="Century Gothic" panose="020B0502020202020204" pitchFamily="34" charset="0"/>
              </a:rPr>
              <a:t>payments received, not itemized to the invoice(s) and/or patient </a:t>
            </a:r>
            <a:r>
              <a:rPr lang="en-US" sz="1600" dirty="0" smtClean="0">
                <a:latin typeface="Century Gothic" panose="020B0502020202020204" pitchFamily="34" charset="0"/>
              </a:rPr>
              <a:t>activity.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 smtClean="0">
                <a:latin typeface="Century Gothic" panose="020B0502020202020204" pitchFamily="34" charset="0"/>
              </a:rPr>
              <a:t>Total </a:t>
            </a:r>
            <a:r>
              <a:rPr lang="en-US" sz="1600" dirty="0">
                <a:latin typeface="Century Gothic" panose="020B0502020202020204" pitchFamily="34" charset="0"/>
              </a:rPr>
              <a:t>payments outstanding (Invoices and non-</a:t>
            </a:r>
            <a:r>
              <a:rPr lang="en-US" sz="1600" dirty="0" err="1">
                <a:latin typeface="Century Gothic" panose="020B0502020202020204" pitchFamily="34" charset="0"/>
              </a:rPr>
              <a:t>invoiceables</a:t>
            </a:r>
            <a:r>
              <a:rPr lang="en-US" sz="1600" dirty="0" smtClean="0">
                <a:latin typeface="Century Gothic" panose="020B0502020202020204" pitchFamily="34" charset="0"/>
              </a:rPr>
              <a:t>).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>
                <a:latin typeface="Century Gothic" panose="020B0502020202020204" pitchFamily="34" charset="0"/>
              </a:rPr>
              <a:t>Withheld amounts per Clinical Trials Agreement.</a:t>
            </a:r>
          </a:p>
          <a:p>
            <a:pPr marL="457200" lvl="1" indent="0">
              <a:buNone/>
            </a:pPr>
            <a:endParaRPr lang="en-US" sz="1600" dirty="0">
              <a:latin typeface="GE Inspira Pitch" pitchFamily="34" charset="0"/>
            </a:endParaRPr>
          </a:p>
          <a:p>
            <a:endParaRPr lang="en-US" sz="1100" dirty="0" smtClean="0">
              <a:latin typeface="GE Inspira Pitch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67867" y="5858933"/>
            <a:ext cx="3623733" cy="8890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Emory University</a:t>
            </a:r>
          </a:p>
          <a:p>
            <a:pPr algn="ctr"/>
            <a:r>
              <a:rPr lang="en-US" sz="2400" dirty="0" smtClean="0"/>
              <a:t>Office for Clinical Research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12640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7890"/>
            <a:ext cx="8229600" cy="657656"/>
          </a:xfrm>
        </p:spPr>
        <p:txBody>
          <a:bodyPr/>
          <a:lstStyle/>
          <a:p>
            <a:r>
              <a:rPr lang="en-US" dirty="0" smtClean="0"/>
              <a:t>Current (baseline)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815546"/>
            <a:ext cx="8229600" cy="4645453"/>
          </a:xfrm>
        </p:spPr>
        <p:txBody>
          <a:bodyPr/>
          <a:lstStyle/>
          <a:p>
            <a:r>
              <a:rPr lang="en-US" sz="1800" dirty="0">
                <a:latin typeface="Century Gothic" panose="020B0502020202020204" pitchFamily="34" charset="0"/>
              </a:rPr>
              <a:t>Unrealized </a:t>
            </a:r>
            <a:r>
              <a:rPr lang="en-US" sz="1800" dirty="0" smtClean="0">
                <a:latin typeface="Century Gothic" panose="020B0502020202020204" pitchFamily="34" charset="0"/>
              </a:rPr>
              <a:t>revenue on SOT report:</a:t>
            </a:r>
          </a:p>
          <a:p>
            <a:endParaRPr lang="en-US" sz="1600" dirty="0" smtClean="0">
              <a:latin typeface="GE Inspira Pitch" pitchFamily="34" charset="0"/>
            </a:endParaRPr>
          </a:p>
          <a:p>
            <a:pPr marL="0" indent="0">
              <a:buNone/>
            </a:pPr>
            <a:endParaRPr lang="en-US" sz="1600" dirty="0" smtClean="0">
              <a:solidFill>
                <a:srgbClr val="1E4191"/>
              </a:solidFill>
              <a:latin typeface="GE Inspira Pitch" pitchFamily="34" charset="0"/>
            </a:endParaRPr>
          </a:p>
          <a:p>
            <a:pPr marL="0" indent="0">
              <a:buNone/>
            </a:pPr>
            <a:endParaRPr lang="en-US" sz="1600" dirty="0">
              <a:solidFill>
                <a:srgbClr val="1E4191"/>
              </a:solidFill>
              <a:latin typeface="GE Inspira Pitch" pitchFamily="34" charset="0"/>
            </a:endParaRPr>
          </a:p>
          <a:p>
            <a:pPr marL="0" indent="0">
              <a:buNone/>
            </a:pPr>
            <a:endParaRPr lang="en-US" sz="1600" dirty="0" smtClean="0">
              <a:solidFill>
                <a:srgbClr val="1E4191"/>
              </a:solidFill>
              <a:latin typeface="GE Inspira Pitch" pitchFamily="34" charset="0"/>
            </a:endParaRPr>
          </a:p>
          <a:p>
            <a:pPr marL="0" indent="0">
              <a:buNone/>
            </a:pPr>
            <a:endParaRPr lang="en-US" sz="1600" dirty="0">
              <a:solidFill>
                <a:srgbClr val="1E4191"/>
              </a:solidFill>
              <a:latin typeface="GE Inspira Pitch" pitchFamily="34" charset="0"/>
            </a:endParaRPr>
          </a:p>
          <a:p>
            <a:pPr marL="0" indent="0">
              <a:buNone/>
            </a:pPr>
            <a:endParaRPr lang="en-US" sz="1600" dirty="0" smtClean="0">
              <a:solidFill>
                <a:srgbClr val="1E4191"/>
              </a:solidFill>
              <a:latin typeface="GE Inspira Pitch" pitchFamily="34" charset="0"/>
            </a:endParaRPr>
          </a:p>
          <a:p>
            <a:pPr marL="0" indent="0">
              <a:buNone/>
            </a:pPr>
            <a:endParaRPr lang="en-US" sz="1600" dirty="0">
              <a:solidFill>
                <a:srgbClr val="1E4191"/>
              </a:solidFill>
              <a:latin typeface="GE Inspira Pitch" pitchFamily="34" charset="0"/>
            </a:endParaRPr>
          </a:p>
          <a:p>
            <a:pPr marL="0" indent="0">
              <a:buNone/>
            </a:pPr>
            <a:endParaRPr lang="en-US" sz="1600" dirty="0" smtClean="0">
              <a:solidFill>
                <a:srgbClr val="1E4191"/>
              </a:solidFill>
              <a:latin typeface="GE Inspira Pitch" pitchFamily="34" charset="0"/>
            </a:endParaRPr>
          </a:p>
          <a:p>
            <a:pPr marL="0" indent="0">
              <a:buNone/>
            </a:pPr>
            <a:endParaRPr lang="en-US" sz="1600" dirty="0">
              <a:solidFill>
                <a:srgbClr val="1E4191"/>
              </a:solidFill>
              <a:latin typeface="GE Inspira Pitch" pitchFamily="34" charset="0"/>
            </a:endParaRPr>
          </a:p>
          <a:p>
            <a:pPr marL="0" indent="0">
              <a:buNone/>
            </a:pPr>
            <a:endParaRPr lang="en-US" sz="1600" dirty="0" smtClean="0">
              <a:solidFill>
                <a:srgbClr val="1E4191"/>
              </a:solidFill>
              <a:latin typeface="GE Inspira Pitch" pitchFamily="34" charset="0"/>
            </a:endParaRPr>
          </a:p>
          <a:p>
            <a:pPr marL="0" indent="0">
              <a:buNone/>
            </a:pPr>
            <a:endParaRPr lang="en-US" sz="1600" dirty="0">
              <a:solidFill>
                <a:srgbClr val="1E4191"/>
              </a:solidFill>
              <a:latin typeface="GE Inspira Pitch" pitchFamily="34" charset="0"/>
            </a:endParaRPr>
          </a:p>
          <a:p>
            <a:pPr marL="0" indent="0">
              <a:buNone/>
            </a:pPr>
            <a:endParaRPr lang="en-US" sz="1600" dirty="0" smtClean="0">
              <a:solidFill>
                <a:srgbClr val="1E4191"/>
              </a:solidFill>
              <a:latin typeface="GE Inspira Pitch" pitchFamily="34" charset="0"/>
            </a:endParaRPr>
          </a:p>
          <a:p>
            <a:pPr marL="0" indent="0">
              <a:buNone/>
            </a:pPr>
            <a:endParaRPr lang="en-US" sz="1600" dirty="0" smtClean="0">
              <a:solidFill>
                <a:srgbClr val="1E4191"/>
              </a:solidFill>
              <a:latin typeface="GE Inspira Pitch" pitchFamily="34" charset="0"/>
            </a:endParaRPr>
          </a:p>
          <a:p>
            <a:r>
              <a:rPr lang="en-US" sz="1800" dirty="0">
                <a:latin typeface="Century Gothic" panose="020B0502020202020204" pitchFamily="34" charset="0"/>
              </a:rPr>
              <a:t>Customers and Finance Managers frustrated due to lack of clarity</a:t>
            </a:r>
            <a:r>
              <a:rPr lang="en-US" sz="1800" dirty="0">
                <a:latin typeface="GE Inspira Pitch" pitchFamily="34" charset="0"/>
              </a:rPr>
              <a:t>.</a:t>
            </a:r>
            <a:endParaRPr lang="en-US" sz="1800" dirty="0">
              <a:solidFill>
                <a:srgbClr val="1E4191"/>
              </a:solidFill>
              <a:latin typeface="GE Inspira Pitch" pitchFamily="34" charset="0"/>
            </a:endParaRPr>
          </a:p>
        </p:txBody>
      </p:sp>
      <p:pic>
        <p:nvPicPr>
          <p:cNvPr id="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409" y="1213480"/>
            <a:ext cx="4257869" cy="357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67867" y="5858933"/>
            <a:ext cx="3623733" cy="8890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Emory University</a:t>
            </a:r>
          </a:p>
          <a:p>
            <a:pPr algn="ctr"/>
            <a:r>
              <a:rPr lang="en-US" sz="2400" dirty="0" smtClean="0"/>
              <a:t>Office for Clinical Research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1293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defTabSz="91440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4880"/>
              </a:buClr>
            </a:pPr>
            <a:r>
              <a:rPr lang="en-US" dirty="0">
                <a:latin typeface="Century Gothic" panose="020B0502020202020204" pitchFamily="34" charset="0"/>
              </a:rPr>
              <a:t>To implement a new report that provides clear and improved financial reporting to the research community</a:t>
            </a:r>
            <a:r>
              <a:rPr lang="en-US" dirty="0" smtClean="0">
                <a:latin typeface="Century Gothic" panose="020B0502020202020204" pitchFamily="34" charset="0"/>
              </a:rPr>
              <a:t>.</a:t>
            </a:r>
          </a:p>
          <a:p>
            <a:pPr defTabSz="91440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4880"/>
              </a:buClr>
            </a:pPr>
            <a:r>
              <a:rPr lang="en-US" dirty="0" smtClean="0">
                <a:latin typeface="Century Gothic" panose="020B0502020202020204" pitchFamily="34" charset="0"/>
              </a:rPr>
              <a:t>Provide information that is useful to our customers/end users.</a:t>
            </a:r>
          </a:p>
          <a:p>
            <a:pPr defTabSz="91440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4880"/>
              </a:buClr>
            </a:pPr>
            <a:r>
              <a:rPr lang="en-US" dirty="0" smtClean="0">
                <a:latin typeface="Century Gothic" panose="020B0502020202020204" pitchFamily="34" charset="0"/>
              </a:rPr>
              <a:t>Provide report in real time.</a:t>
            </a:r>
          </a:p>
          <a:p>
            <a:pPr defTabSz="91440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4880"/>
              </a:buClr>
            </a:pPr>
            <a:r>
              <a:rPr lang="en-US" dirty="0" smtClean="0">
                <a:latin typeface="Century Gothic" panose="020B0502020202020204" pitchFamily="34" charset="0"/>
              </a:rPr>
              <a:t>To educate our customers on the use of the information provided on our report.</a:t>
            </a:r>
          </a:p>
          <a:p>
            <a:pPr marL="0" indent="0" defTabSz="91440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4880"/>
              </a:buClr>
              <a:buNone/>
            </a:pPr>
            <a:endParaRPr lang="en-US" b="1" dirty="0">
              <a:solidFill>
                <a:srgbClr val="1E4191"/>
              </a:solidFill>
              <a:latin typeface="GE Inspira Pitch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67867" y="5858933"/>
            <a:ext cx="3623733" cy="8890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Emory University</a:t>
            </a:r>
          </a:p>
          <a:p>
            <a:pPr algn="ctr"/>
            <a:r>
              <a:rPr lang="en-US" sz="2400" dirty="0" smtClean="0"/>
              <a:t>Office for Clinical Research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6033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2063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Goal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473958"/>
            <a:ext cx="6400800" cy="3425588"/>
          </a:xfrm>
        </p:spPr>
        <p:txBody>
          <a:bodyPr>
            <a:normAutofit fontScale="92500"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Our Goal: new reporting structure/template.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New report implemented and 100% of our customers educated by 9/1/19.</a:t>
            </a:r>
          </a:p>
          <a:p>
            <a:pPr algn="l"/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</a:rPr>
              <a:t>Create an instant report that is accessible to the research community in real time.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Benefit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Improved customer satisfaction (measured by periodic surveys and face to face interviews).</a:t>
            </a:r>
            <a:endParaRPr lang="en-US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67867" y="5858933"/>
            <a:ext cx="3623733" cy="8890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Emory University</a:t>
            </a:r>
          </a:p>
          <a:p>
            <a:pPr algn="ctr"/>
            <a:r>
              <a:rPr lang="en-US" sz="2400" dirty="0" smtClean="0"/>
              <a:t>Office for Clinical Research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6447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 smtClean="0"/>
              <a:t>requested from end users Clinical Research Advisory Committee and Research Administration Departments</a:t>
            </a:r>
          </a:p>
          <a:p>
            <a:r>
              <a:rPr lang="en-US" dirty="0" smtClean="0"/>
              <a:t>Survey containing 3 questions:</a:t>
            </a:r>
          </a:p>
          <a:p>
            <a:pPr lvl="1">
              <a:buAutoNum type="arabicPeriod"/>
            </a:pPr>
            <a:r>
              <a:rPr lang="en-US" sz="2000" b="1" dirty="0" smtClean="0">
                <a:solidFill>
                  <a:srgbClr val="00B050"/>
                </a:solidFill>
              </a:rPr>
              <a:t>Please </a:t>
            </a:r>
            <a:r>
              <a:rPr lang="en-US" sz="2000" b="1" dirty="0">
                <a:solidFill>
                  <a:srgbClr val="00B050"/>
                </a:solidFill>
              </a:rPr>
              <a:t>select the information you would like to see on the SOT</a:t>
            </a:r>
            <a:r>
              <a:rPr lang="en-US" sz="2000" b="1" dirty="0" smtClean="0">
                <a:solidFill>
                  <a:srgbClr val="00B050"/>
                </a:solidFill>
              </a:rPr>
              <a:t>.</a:t>
            </a:r>
          </a:p>
          <a:p>
            <a:pPr lvl="1">
              <a:buAutoNum type="arabicPeriod"/>
            </a:pPr>
            <a:r>
              <a:rPr lang="en-US" sz="2000" b="1" dirty="0" smtClean="0">
                <a:solidFill>
                  <a:srgbClr val="00B050"/>
                </a:solidFill>
              </a:rPr>
              <a:t>How </a:t>
            </a:r>
            <a:r>
              <a:rPr lang="en-US" sz="2000" b="1" dirty="0">
                <a:solidFill>
                  <a:srgbClr val="00B050"/>
                </a:solidFill>
              </a:rPr>
              <a:t>often would you like to receive the </a:t>
            </a:r>
            <a:r>
              <a:rPr lang="en-US" sz="2000" b="1" dirty="0" smtClean="0">
                <a:solidFill>
                  <a:srgbClr val="00B050"/>
                </a:solidFill>
              </a:rPr>
              <a:t>SOT?</a:t>
            </a:r>
          </a:p>
          <a:p>
            <a:pPr lvl="1">
              <a:buAutoNum type="arabicPeriod"/>
            </a:pPr>
            <a:r>
              <a:rPr lang="en-US" sz="2000" b="1" dirty="0">
                <a:solidFill>
                  <a:srgbClr val="00B050"/>
                </a:solidFill>
              </a:rPr>
              <a:t>If possible, would you like access to an online version of the SOT available in real-time?</a:t>
            </a:r>
            <a:endParaRPr lang="en-US" sz="2000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5367867" y="5858933"/>
            <a:ext cx="3623733" cy="8890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Emory University</a:t>
            </a:r>
          </a:p>
          <a:p>
            <a:pPr algn="ctr"/>
            <a:r>
              <a:rPr lang="en-US" sz="2400" dirty="0" smtClean="0"/>
              <a:t>Office for Clinical Research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6016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60991"/>
            <a:ext cx="8229600" cy="1143000"/>
          </a:xfrm>
        </p:spPr>
        <p:txBody>
          <a:bodyPr>
            <a:normAutofit/>
          </a:bodyPr>
          <a:lstStyle/>
          <a:p>
            <a:r>
              <a:rPr sz="2800" dirty="0"/>
              <a:t>Q1: Please select the information you would like to see on the SOT.</a:t>
            </a:r>
          </a:p>
        </p:txBody>
      </p:sp>
      <p:pic>
        <p:nvPicPr>
          <p:cNvPr id="7" name="Content Placeholder 6" descr="chart2694554310.png"/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1500210" y="1403991"/>
            <a:ext cx="6265366" cy="432457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418667" y="5884333"/>
            <a:ext cx="3623733" cy="889000"/>
          </a:xfrm>
          <a:prstGeom prst="rect">
            <a:avLst/>
          </a:prstGeom>
          <a:gradFill rotWithShape="1">
            <a:gsLst>
              <a:gs pos="0">
                <a:srgbClr val="A3A101">
                  <a:tint val="100000"/>
                  <a:shade val="100000"/>
                  <a:satMod val="130000"/>
                </a:srgbClr>
              </a:gs>
              <a:gs pos="100000">
                <a:srgbClr val="A3A101">
                  <a:tint val="50000"/>
                  <a:shade val="100000"/>
                  <a:satMod val="350000"/>
                </a:srgbClr>
              </a:gs>
            </a:gsLst>
            <a:lin ang="16200000" scaled="0"/>
          </a:gradFill>
          <a:ln w="9525" cap="flat" cmpd="sng" algn="ctr">
            <a:solidFill>
              <a:srgbClr val="A3A101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algn="ctr" defTabSz="914400"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Emory University</a:t>
            </a:r>
          </a:p>
          <a:p>
            <a:pPr algn="ctr" defTabSz="914400">
              <a:defRPr/>
            </a:pPr>
            <a:r>
              <a:rPr lang="en-US" sz="2400" kern="0" dirty="0" smtClean="0">
                <a:solidFill>
                  <a:prstClr val="white"/>
                </a:solidFill>
              </a:rPr>
              <a:t>Office for Clinical Research</a:t>
            </a:r>
          </a:p>
        </p:txBody>
      </p:sp>
    </p:spTree>
    <p:extLst>
      <p:ext uri="{BB962C8B-B14F-4D97-AF65-F5344CB8AC3E}">
        <p14:creationId xmlns:p14="http://schemas.microsoft.com/office/powerpoint/2010/main" val="183850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1149</TotalTime>
  <Words>975</Words>
  <Application>Microsoft Office PowerPoint</Application>
  <PresentationFormat>On-screen Show (4:3)</PresentationFormat>
  <Paragraphs>173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Century Gothic</vt:lpstr>
      <vt:lpstr>GE Inspira Pitch</vt:lpstr>
      <vt:lpstr>Times New Roman</vt:lpstr>
      <vt:lpstr>Wingdings</vt:lpstr>
      <vt:lpstr>Office Theme</vt:lpstr>
      <vt:lpstr>Custom Design</vt:lpstr>
      <vt:lpstr>New reporting structure: Unrealized Revenue </vt:lpstr>
      <vt:lpstr>Team members</vt:lpstr>
      <vt:lpstr>Ocr: Mission</vt:lpstr>
      <vt:lpstr>Background</vt:lpstr>
      <vt:lpstr>Current (baseline) conditions</vt:lpstr>
      <vt:lpstr>Aim statement</vt:lpstr>
      <vt:lpstr>Goal</vt:lpstr>
      <vt:lpstr>Problem analysis</vt:lpstr>
      <vt:lpstr>Q1: Please select the information you would like to see on the SOT.</vt:lpstr>
      <vt:lpstr>Q2: How often would you like to receive the SOT?</vt:lpstr>
      <vt:lpstr>Q3: If possible, would you like access to an online version of the SOT available in real-time?</vt:lpstr>
      <vt:lpstr>Current Database</vt:lpstr>
      <vt:lpstr>Future Database</vt:lpstr>
      <vt:lpstr>PowerPoint Presentation</vt:lpstr>
      <vt:lpstr>Countermeasures</vt:lpstr>
      <vt:lpstr>Follow up/Next steps</vt:lpstr>
      <vt:lpstr>Thank YOU!!!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Cristina Jucan</dc:creator>
  <cp:lastModifiedBy>Gatewood, Marcha L</cp:lastModifiedBy>
  <cp:revision>108</cp:revision>
  <cp:lastPrinted>2013-07-05T20:11:28Z</cp:lastPrinted>
  <dcterms:created xsi:type="dcterms:W3CDTF">2013-10-20T10:50:14Z</dcterms:created>
  <dcterms:modified xsi:type="dcterms:W3CDTF">2019-05-15T01:24:19Z</dcterms:modified>
</cp:coreProperties>
</file>