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5"/>
  </p:notesMasterIdLst>
  <p:sldIdLst>
    <p:sldId id="262" r:id="rId3"/>
    <p:sldId id="272" r:id="rId4"/>
    <p:sldId id="280" r:id="rId5"/>
    <p:sldId id="284" r:id="rId6"/>
    <p:sldId id="290" r:id="rId7"/>
    <p:sldId id="285" r:id="rId8"/>
    <p:sldId id="281" r:id="rId9"/>
    <p:sldId id="286" r:id="rId10"/>
    <p:sldId id="296" r:id="rId11"/>
    <p:sldId id="297" r:id="rId12"/>
    <p:sldId id="282" r:id="rId13"/>
    <p:sldId id="289" r:id="rId14"/>
    <p:sldId id="288" r:id="rId15"/>
    <p:sldId id="293" r:id="rId16"/>
    <p:sldId id="291" r:id="rId17"/>
    <p:sldId id="295" r:id="rId18"/>
    <p:sldId id="292" r:id="rId19"/>
    <p:sldId id="276" r:id="rId20"/>
    <p:sldId id="294" r:id="rId21"/>
    <p:sldId id="283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92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122A5D"/>
    <a:srgbClr val="0000FF"/>
    <a:srgbClr val="D2D6D2"/>
    <a:srgbClr val="FFFFFF"/>
    <a:srgbClr val="616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56" y="114"/>
      </p:cViewPr>
      <p:guideLst>
        <p:guide orient="horz" pos="2160"/>
        <p:guide pos="1392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u.emory.edu\SOM\OCR\Bonita_Carolyn_Quality%20Academy\Data%20-%20BF\Radio_7%20Scans%20Master%20list%20_2016-05-20_bf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Projected costs (budgeted) vs. </a:t>
            </a:r>
            <a:r>
              <a:rPr lang="en-US" sz="2400" baseline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actual cost </a:t>
            </a:r>
            <a:endParaRPr lang="en-US" sz="240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376612386068563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064677662955678E-2"/>
          <c:y val="0.24208483346651224"/>
          <c:w val="0.87845824178519738"/>
          <c:h val="0.5711627266660082"/>
        </c:manualLayout>
      </c:layout>
      <c:lineChart>
        <c:grouping val="stacked"/>
        <c:varyColors val="0"/>
        <c:ser>
          <c:idx val="0"/>
          <c:order val="0"/>
          <c:tx>
            <c:strRef>
              <c:f>'Data for graphs or charts'!$A$1</c:f>
              <c:strCache>
                <c:ptCount val="1"/>
                <c:pt idx="0">
                  <c:v>Actual (charge)</c:v>
                </c:pt>
              </c:strCache>
            </c:strRef>
          </c:tx>
          <c:val>
            <c:numRef>
              <c:f>'Data for graphs or charts'!$A$2:$A$44</c:f>
              <c:numCache>
                <c:formatCode>"$"#,##0</c:formatCode>
                <c:ptCount val="43"/>
                <c:pt idx="0">
                  <c:v>1149.3699999999999</c:v>
                </c:pt>
                <c:pt idx="1">
                  <c:v>2049.1999999999998</c:v>
                </c:pt>
                <c:pt idx="2">
                  <c:v>2333.6400000000003</c:v>
                </c:pt>
                <c:pt idx="3">
                  <c:v>3009.41</c:v>
                </c:pt>
                <c:pt idx="4">
                  <c:v>3009.41</c:v>
                </c:pt>
                <c:pt idx="5">
                  <c:v>3009.41</c:v>
                </c:pt>
                <c:pt idx="6">
                  <c:v>3006.41</c:v>
                </c:pt>
                <c:pt idx="7">
                  <c:v>3009.41</c:v>
                </c:pt>
                <c:pt idx="8">
                  <c:v>2488.1800000000003</c:v>
                </c:pt>
                <c:pt idx="9">
                  <c:v>2713.1099999999997</c:v>
                </c:pt>
                <c:pt idx="10">
                  <c:v>2863.3599999999997</c:v>
                </c:pt>
                <c:pt idx="11">
                  <c:v>2863.3599999999997</c:v>
                </c:pt>
                <c:pt idx="12">
                  <c:v>2269.12</c:v>
                </c:pt>
                <c:pt idx="13">
                  <c:v>2144.12</c:v>
                </c:pt>
                <c:pt idx="14">
                  <c:v>2365.9700000000003</c:v>
                </c:pt>
                <c:pt idx="15">
                  <c:v>2148.12</c:v>
                </c:pt>
                <c:pt idx="16">
                  <c:v>2050.35</c:v>
                </c:pt>
                <c:pt idx="17">
                  <c:v>2045.6</c:v>
                </c:pt>
                <c:pt idx="18">
                  <c:v>2206.62</c:v>
                </c:pt>
                <c:pt idx="19">
                  <c:v>2366.2200000000003</c:v>
                </c:pt>
                <c:pt idx="20">
                  <c:v>2401.9700000000003</c:v>
                </c:pt>
                <c:pt idx="21">
                  <c:v>893.17</c:v>
                </c:pt>
                <c:pt idx="22">
                  <c:v>2367.9300000000003</c:v>
                </c:pt>
                <c:pt idx="23">
                  <c:v>2441.35</c:v>
                </c:pt>
                <c:pt idx="24">
                  <c:v>929.93000000000006</c:v>
                </c:pt>
                <c:pt idx="25">
                  <c:v>1872.91</c:v>
                </c:pt>
                <c:pt idx="26">
                  <c:v>1641.43</c:v>
                </c:pt>
                <c:pt idx="27">
                  <c:v>1749.03</c:v>
                </c:pt>
                <c:pt idx="28">
                  <c:v>1683.53</c:v>
                </c:pt>
                <c:pt idx="29">
                  <c:v>2012.53</c:v>
                </c:pt>
                <c:pt idx="30">
                  <c:v>2269.2200000000003</c:v>
                </c:pt>
                <c:pt idx="31">
                  <c:v>3026.6099999999997</c:v>
                </c:pt>
                <c:pt idx="32">
                  <c:v>3199.48</c:v>
                </c:pt>
                <c:pt idx="33">
                  <c:v>1781.78</c:v>
                </c:pt>
                <c:pt idx="34">
                  <c:v>1750.53</c:v>
                </c:pt>
                <c:pt idx="35">
                  <c:v>2894.75</c:v>
                </c:pt>
                <c:pt idx="36">
                  <c:v>2883.2200000000003</c:v>
                </c:pt>
                <c:pt idx="37">
                  <c:v>2049.1999999999998</c:v>
                </c:pt>
                <c:pt idx="38">
                  <c:v>2944.1099999999997</c:v>
                </c:pt>
                <c:pt idx="39">
                  <c:v>2219.5</c:v>
                </c:pt>
                <c:pt idx="40">
                  <c:v>1987.98</c:v>
                </c:pt>
                <c:pt idx="41">
                  <c:v>2144.66</c:v>
                </c:pt>
                <c:pt idx="42">
                  <c:v>2266.1800000000003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'Data for graphs or charts'!$B$1</c:f>
              <c:strCache>
                <c:ptCount val="1"/>
                <c:pt idx="0">
                  <c:v>Projected (budget)</c:v>
                </c:pt>
              </c:strCache>
            </c:strRef>
          </c:tx>
          <c:val>
            <c:numRef>
              <c:f>'Data for graphs or charts'!$B$2:$B$44</c:f>
              <c:numCache>
                <c:formatCode>"$"#,##0</c:formatCode>
                <c:ptCount val="43"/>
                <c:pt idx="0">
                  <c:v>1436.9230769230769</c:v>
                </c:pt>
                <c:pt idx="1">
                  <c:v>3629.2307692307691</c:v>
                </c:pt>
                <c:pt idx="2">
                  <c:v>3629.2307692307691</c:v>
                </c:pt>
                <c:pt idx="3">
                  <c:v>3680</c:v>
                </c:pt>
                <c:pt idx="4">
                  <c:v>3680</c:v>
                </c:pt>
                <c:pt idx="5">
                  <c:v>3680</c:v>
                </c:pt>
                <c:pt idx="6">
                  <c:v>3680</c:v>
                </c:pt>
                <c:pt idx="7">
                  <c:v>3680</c:v>
                </c:pt>
                <c:pt idx="8">
                  <c:v>3680</c:v>
                </c:pt>
                <c:pt idx="9">
                  <c:v>3680</c:v>
                </c:pt>
                <c:pt idx="10">
                  <c:v>3680</c:v>
                </c:pt>
                <c:pt idx="11">
                  <c:v>3680</c:v>
                </c:pt>
                <c:pt idx="12">
                  <c:v>4519</c:v>
                </c:pt>
                <c:pt idx="13">
                  <c:v>4519</c:v>
                </c:pt>
                <c:pt idx="14">
                  <c:v>4519</c:v>
                </c:pt>
                <c:pt idx="15">
                  <c:v>2315</c:v>
                </c:pt>
                <c:pt idx="16">
                  <c:v>2315</c:v>
                </c:pt>
                <c:pt idx="17">
                  <c:v>2315</c:v>
                </c:pt>
                <c:pt idx="18">
                  <c:v>2315</c:v>
                </c:pt>
                <c:pt idx="19">
                  <c:v>2800</c:v>
                </c:pt>
                <c:pt idx="20">
                  <c:v>2800</c:v>
                </c:pt>
                <c:pt idx="21">
                  <c:v>1050</c:v>
                </c:pt>
                <c:pt idx="22">
                  <c:v>2800</c:v>
                </c:pt>
                <c:pt idx="23">
                  <c:v>4334.62</c:v>
                </c:pt>
                <c:pt idx="24">
                  <c:v>1436.92</c:v>
                </c:pt>
                <c:pt idx="25">
                  <c:v>2987.69</c:v>
                </c:pt>
                <c:pt idx="26">
                  <c:v>2987.69</c:v>
                </c:pt>
                <c:pt idx="27">
                  <c:v>2987.69</c:v>
                </c:pt>
                <c:pt idx="28">
                  <c:v>2987.69</c:v>
                </c:pt>
                <c:pt idx="29">
                  <c:v>5450.4</c:v>
                </c:pt>
                <c:pt idx="30">
                  <c:v>5450.4</c:v>
                </c:pt>
                <c:pt idx="31">
                  <c:v>3450</c:v>
                </c:pt>
                <c:pt idx="32">
                  <c:v>3428.46</c:v>
                </c:pt>
                <c:pt idx="33">
                  <c:v>3783.08</c:v>
                </c:pt>
                <c:pt idx="34">
                  <c:v>3783.08</c:v>
                </c:pt>
                <c:pt idx="35">
                  <c:v>5445.38</c:v>
                </c:pt>
                <c:pt idx="36">
                  <c:v>4200</c:v>
                </c:pt>
                <c:pt idx="37">
                  <c:v>3461.54</c:v>
                </c:pt>
                <c:pt idx="38">
                  <c:v>3256.92</c:v>
                </c:pt>
                <c:pt idx="39">
                  <c:v>4519</c:v>
                </c:pt>
                <c:pt idx="40">
                  <c:v>4519</c:v>
                </c:pt>
                <c:pt idx="41">
                  <c:v>4519</c:v>
                </c:pt>
                <c:pt idx="42">
                  <c:v>4519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406528"/>
        <c:axId val="388403000"/>
      </c:lineChart>
      <c:catAx>
        <c:axId val="388406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388403000"/>
        <c:crosses val="autoZero"/>
        <c:auto val="1"/>
        <c:lblAlgn val="ctr"/>
        <c:lblOffset val="100"/>
        <c:noMultiLvlLbl val="0"/>
      </c:catAx>
      <c:valAx>
        <c:axId val="388403000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spPr>
          <a:ln w="9525">
            <a:noFill/>
          </a:ln>
        </c:spPr>
        <c:crossAx val="388406528"/>
        <c:crosses val="autoZero"/>
        <c:crossBetween val="between"/>
      </c:valAx>
    </c:plotArea>
    <c:legend>
      <c:legendPos val="b"/>
      <c:overlay val="0"/>
    </c:legend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F719E-02B3-334B-A581-77471D9337C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DA94B-E24B-5C4D-9023-69063EB8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2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2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3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587500"/>
            <a:ext cx="82296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3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E840-4010-2B44-935D-B8453162D638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63" r:id="rId3"/>
    <p:sldLayoutId id="214748367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all">
          <a:solidFill>
            <a:srgbClr val="122A5D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5191-791A-4920-B13E-4944B0EC2F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631371"/>
            <a:ext cx="7772400" cy="296907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Reducing Budget Shortfalls in Clinical Trials: Accurate Cost Projections for CT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Scans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9091" name="Subtitle 8"/>
          <p:cNvSpPr>
            <a:spLocks noGrp="1"/>
          </p:cNvSpPr>
          <p:nvPr>
            <p:ph type="subTitle" idx="1"/>
          </p:nvPr>
        </p:nvSpPr>
        <p:spPr>
          <a:xfrm>
            <a:off x="1371600" y="4471307"/>
            <a:ext cx="6400800" cy="118926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122A5D"/>
                </a:solidFill>
                <a:latin typeface="Arial" charset="0"/>
              </a:rPr>
              <a:t>Bonita Feinstein &amp; </a:t>
            </a:r>
            <a:endParaRPr lang="en-US" sz="2800" b="1" dirty="0" smtClean="0">
              <a:solidFill>
                <a:srgbClr val="122A5D"/>
              </a:solidFill>
              <a:latin typeface="Arial" charset="0"/>
            </a:endParaRPr>
          </a:p>
          <a:p>
            <a:r>
              <a:rPr lang="en-US" sz="2800" b="1" dirty="0" smtClean="0">
                <a:solidFill>
                  <a:srgbClr val="122A5D"/>
                </a:solidFill>
                <a:latin typeface="Arial" charset="0"/>
              </a:rPr>
              <a:t>Carolyn </a:t>
            </a:r>
            <a:r>
              <a:rPr lang="en-US" sz="2800" b="1" dirty="0" err="1">
                <a:solidFill>
                  <a:srgbClr val="122A5D"/>
                </a:solidFill>
                <a:latin typeface="Arial" charset="0"/>
              </a:rPr>
              <a:t>Stefanski</a:t>
            </a:r>
            <a:endParaRPr lang="en-US" sz="1600" b="1" dirty="0" smtClean="0">
              <a:solidFill>
                <a:srgbClr val="122A5D"/>
              </a:solidFill>
              <a:latin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8175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46651CC2-9AB5-D049-8509-24137D191834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9" y="2729593"/>
            <a:ext cx="2008812" cy="174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6" descr="Image result for emory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44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Goal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Our Goal: Reduce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Budget Shortfalls in Clinical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Trials 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100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% compliance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the process for budget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development by all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CRFMs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September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1,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2016.</a:t>
            </a:r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Benefit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Clinical Trial budgets will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cover actual costs of CT scans, thus reducing or eliminating deficits during future conduct of research studies.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720"/>
            <a:ext cx="8229600" cy="6604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 analysis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33121"/>
            <a:ext cx="8676640" cy="464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16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4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 analysis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178560"/>
            <a:ext cx="8229600" cy="4282439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collection: multi-step process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122A5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requested from IT: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1)ERMS (Emory Research Tracking System): System used to track patient visits, triggers patient bills to be held for bill review by post-award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122A5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requested from </a:t>
            </a:r>
            <a:r>
              <a:rPr lang="en-US" sz="2000" b="1" dirty="0" smtClean="0">
                <a:solidFill>
                  <a:srgbClr val="122A5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Invoicing division of OCR:</a:t>
            </a:r>
            <a:endParaRPr lang="en-US" sz="2000" b="1" dirty="0">
              <a:solidFill>
                <a:srgbClr val="122A5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2)Hospital billing system (technical component)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3)Clinic billing system (professional component)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8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4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 analysis – Tally Sheet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6" y="849086"/>
            <a:ext cx="7791343" cy="469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6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971" y="255362"/>
            <a:ext cx="8229600" cy="1143000"/>
          </a:xfrm>
        </p:spPr>
        <p:txBody>
          <a:bodyPr/>
          <a:lstStyle/>
          <a:p>
            <a:r>
              <a:rPr lang="en-US" dirty="0" smtClean="0"/>
              <a:t>Problem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 your improvement tools (one slide per tool)</a:t>
            </a:r>
          </a:p>
          <a:p>
            <a:pPr lvl="1"/>
            <a:r>
              <a:rPr lang="en-US" dirty="0" smtClean="0"/>
              <a:t>Fishbone</a:t>
            </a:r>
          </a:p>
          <a:p>
            <a:pPr lvl="1"/>
            <a:r>
              <a:rPr lang="en-US" dirty="0" smtClean="0"/>
              <a:t>Tally sheets</a:t>
            </a:r>
          </a:p>
          <a:p>
            <a:pPr lvl="1"/>
            <a:r>
              <a:rPr lang="en-US" dirty="0" smtClean="0"/>
              <a:t>Pareto chart</a:t>
            </a:r>
          </a:p>
          <a:p>
            <a:pPr lvl="1"/>
            <a:r>
              <a:rPr lang="en-US" dirty="0" smtClean="0"/>
              <a:t>Value stream map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6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 analysis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09522353"/>
              </p:ext>
            </p:extLst>
          </p:nvPr>
        </p:nvGraphicFramePr>
        <p:xfrm>
          <a:off x="457200" y="924560"/>
          <a:ext cx="8229600" cy="4851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72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17638"/>
            <a:ext cx="8229600" cy="4043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actually showed SURPLUS rather than deficit in CT scan budgets.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185" y="2734309"/>
            <a:ext cx="2752456" cy="17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35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 your improvement tools (one slide per tool)</a:t>
            </a:r>
          </a:p>
          <a:p>
            <a:pPr lvl="1"/>
            <a:r>
              <a:rPr lang="en-US" dirty="0" smtClean="0"/>
              <a:t>Fishbone</a:t>
            </a:r>
          </a:p>
          <a:p>
            <a:pPr lvl="1"/>
            <a:r>
              <a:rPr lang="en-US" dirty="0" smtClean="0"/>
              <a:t>Tally sheets</a:t>
            </a:r>
          </a:p>
          <a:p>
            <a:pPr lvl="1"/>
            <a:r>
              <a:rPr lang="en-US" dirty="0" smtClean="0"/>
              <a:t>Pareto chart</a:t>
            </a:r>
          </a:p>
          <a:p>
            <a:pPr lvl="1"/>
            <a:r>
              <a:rPr lang="en-US" dirty="0" smtClean="0"/>
              <a:t>Value stream map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7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6591"/>
          </a:xfrm>
        </p:spPr>
        <p:txBody>
          <a:bodyPr/>
          <a:lstStyle/>
          <a:p>
            <a:r>
              <a:rPr lang="en-US" dirty="0" smtClean="0"/>
              <a:t>Planned Test of 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0" y="1121229"/>
            <a:ext cx="7293200" cy="433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203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6591"/>
          </a:xfrm>
        </p:spPr>
        <p:txBody>
          <a:bodyPr/>
          <a:lstStyle/>
          <a:p>
            <a:r>
              <a:rPr lang="en-US" dirty="0" smtClean="0"/>
              <a:t>Mobilizing Commitment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" y="957943"/>
            <a:ext cx="7826829" cy="450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40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14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Team Members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AutoShape 6" descr="Image result for emory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emory university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06780"/>
            <a:ext cx="7920381" cy="433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711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Indicate what metric(s) you are following</a:t>
            </a:r>
          </a:p>
          <a:p>
            <a:r>
              <a:rPr lang="en-US" dirty="0" smtClean="0"/>
              <a:t>Show an annotated run chart of your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5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up/Next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73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41789831"/>
              </p:ext>
            </p:extLst>
          </p:nvPr>
        </p:nvGraphicFramePr>
        <p:xfrm>
          <a:off x="457200" y="15875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229"/>
                <a:gridCol w="1868714"/>
                <a:gridCol w="4477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Aim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much, by when, on whom = 2,</a:t>
                      </a:r>
                    </a:p>
                    <a:p>
                      <a:r>
                        <a:rPr lang="en-US" dirty="0" smtClean="0"/>
                        <a:t>Two</a:t>
                      </a:r>
                      <a:r>
                        <a:rPr lang="en-US" baseline="0" dirty="0" smtClean="0"/>
                        <a:t> of these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Annotated data on</a:t>
                      </a:r>
                      <a:r>
                        <a:rPr lang="en-US" baseline="0" dirty="0" smtClean="0"/>
                        <a:t> run chart = 1</a:t>
                      </a:r>
                    </a:p>
                    <a:p>
                      <a:r>
                        <a:rPr lang="en-US" baseline="0" dirty="0" smtClean="0"/>
                        <a:t>Use of &gt;1 PI tools (flow, fishbone, etc.)=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Tests of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TOC = 1</a:t>
                      </a:r>
                    </a:p>
                    <a:p>
                      <a:r>
                        <a:rPr lang="en-US" dirty="0" smtClean="0"/>
                        <a:t>&gt; 1 TOC =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of Reliability Design Strategy = 1</a:t>
                      </a:r>
                    </a:p>
                    <a:p>
                      <a:r>
                        <a:rPr lang="en-US" dirty="0" smtClean="0"/>
                        <a:t>Use of human</a:t>
                      </a:r>
                      <a:r>
                        <a:rPr lang="en-US" baseline="0" dirty="0" smtClean="0"/>
                        <a:t> factors in design to achieve &gt;95% reliability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</a:t>
                      </a:r>
                      <a:r>
                        <a:rPr lang="en-US" baseline="0" dirty="0" smtClean="0"/>
                        <a:t> use of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A3 format correctly = 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Use of quantitative data to drive TOCs = 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7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Background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158240"/>
            <a:ext cx="8229600" cy="4617572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Office for Clinical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Research, Pre-Award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division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responsible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for budget development &amp;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negotiation for all University clinical trials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Research charges are set by EHI Contracting office based on EUH Chargemaster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Research Fee schedule is revised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twice yearly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FY and Medicare changes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OCR Lead Finance Managers act independently in using the research fee schedules and clinical knowledge to develop budgets for all university clinical trials.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Leads negotiate budget with many industry sponsors – all different ideas of what is FMV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Background CON’T.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Concern 1: No standardized process exists for determining costs for </a:t>
            </a:r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procedures with multiple 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CPT codes/components </a:t>
            </a:r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or ancillary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costs</a:t>
            </a:r>
          </a:p>
          <a:p>
            <a:pPr marL="0" indent="0">
              <a:buNone/>
            </a:pPr>
            <a:endParaRPr lang="en-US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Concern 2: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feedback loop exists for verifying adequacy of clinical trials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budgets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7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Background CON’T.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229600" cy="424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Decided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to limit investigation to charges for CT scans of the head,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neck, chest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abdomen, and pelvis performed by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Emory Department of Radiology as part of an industry funded clinical trial conducted FY15 to present (studies opened 9/1/2014 –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3/1/2016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38" y="3508058"/>
            <a:ext cx="7506782" cy="181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7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4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Background CON’T.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751115"/>
            <a:ext cx="8229600" cy="47098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751115"/>
            <a:ext cx="6768845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16" y="3442003"/>
            <a:ext cx="699135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266" y="5041900"/>
            <a:ext cx="6515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1770" y="1719943"/>
            <a:ext cx="1462116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Fee schedule at left provides basic costs;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EUH clinic bills below show multiple </a:t>
            </a:r>
            <a:r>
              <a:rPr lang="en-US" sz="1200" b="1" dirty="0">
                <a:solidFill>
                  <a:schemeClr val="bg1"/>
                </a:solidFill>
              </a:rPr>
              <a:t>costs </a:t>
            </a:r>
            <a:r>
              <a:rPr lang="en-US" sz="1200" b="1" dirty="0" smtClean="0">
                <a:solidFill>
                  <a:schemeClr val="bg1"/>
                </a:solidFill>
              </a:rPr>
              <a:t>associated with CT scans.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5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81"/>
            <a:ext cx="8229600" cy="5892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(baseline) conditions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822960"/>
            <a:ext cx="8564880" cy="495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93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9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(baseline) conditions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186543"/>
            <a:ext cx="8229600" cy="4274457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FOCUS: Pre-award budget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Nine different Lead CRFMs prepare CT budgets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operate independently and autonomously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There is no standardized process for cost calculations for CT scans in clinical trial budgets negotiated by the Pre-Award group in the Office for Clinical Research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3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Aim statement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Aim Statement</a:t>
            </a:r>
            <a:r>
              <a:rPr lang="en-US" dirty="0" smtClean="0"/>
              <a:t>: </a:t>
            </a:r>
            <a:r>
              <a:rPr lang="en-US" b="1" dirty="0"/>
              <a:t>Accurate Cost Projections for CT Scans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 standardized process that will simplify the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budgeting of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scans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Reduce variability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ability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OCR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Pre-Award to accurately project costs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Prospective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budgets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will cover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charges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CT scans and all ancillary charges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industry-funded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clinical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trials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for the duration of the study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5775812"/>
            <a:ext cx="3610882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EMORY UNIVERSITY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FOR CLINICAL RESEARCH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770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Tahoma</vt:lpstr>
      <vt:lpstr>Times New Roman</vt:lpstr>
      <vt:lpstr>Office Theme</vt:lpstr>
      <vt:lpstr>Custom Design</vt:lpstr>
      <vt:lpstr>Reducing Budget Shortfalls in Clinical Trials: Accurate Cost Projections for CT Scans  </vt:lpstr>
      <vt:lpstr>Team Members</vt:lpstr>
      <vt:lpstr>Background</vt:lpstr>
      <vt:lpstr>Background CON’T.</vt:lpstr>
      <vt:lpstr>Background CON’T.</vt:lpstr>
      <vt:lpstr>Background CON’T.</vt:lpstr>
      <vt:lpstr>Current (baseline) conditions</vt:lpstr>
      <vt:lpstr>Current (baseline) conditions</vt:lpstr>
      <vt:lpstr>Aim statement</vt:lpstr>
      <vt:lpstr>Goal</vt:lpstr>
      <vt:lpstr>Problem analysis</vt:lpstr>
      <vt:lpstr>Problem analysis</vt:lpstr>
      <vt:lpstr>Problem analysis – Tally Sheet</vt:lpstr>
      <vt:lpstr>Problem analysis</vt:lpstr>
      <vt:lpstr>Problem analysis</vt:lpstr>
      <vt:lpstr>Problem analysis</vt:lpstr>
      <vt:lpstr>Problem analysis</vt:lpstr>
      <vt:lpstr>Planned Test of Change</vt:lpstr>
      <vt:lpstr>Mobilizing Commitment</vt:lpstr>
      <vt:lpstr>Metrics/results</vt:lpstr>
      <vt:lpstr>Follow up/Next steps</vt:lpstr>
      <vt:lpstr>Project scoring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Jucan</dc:creator>
  <cp:lastModifiedBy>O'Neal, Sheila</cp:lastModifiedBy>
  <cp:revision>119</cp:revision>
  <cp:lastPrinted>2013-07-05T20:11:28Z</cp:lastPrinted>
  <dcterms:created xsi:type="dcterms:W3CDTF">2013-10-20T10:50:14Z</dcterms:created>
  <dcterms:modified xsi:type="dcterms:W3CDTF">2020-05-13T19:47:19Z</dcterms:modified>
</cp:coreProperties>
</file>