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71E1F-1AF5-44E4-BD37-7610D0EEF95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85EA5-0D7D-45B3-B4C2-67F96BB09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51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B2909249-E9D6-00B2-E442-0DE773A278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46D90E35-6808-A0AD-3C67-DFE9C2D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AA22D1C8-5FE5-1E3C-9ECE-38E5B39B65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356296-161F-47F1-9690-16D02234706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59124-736F-DE34-0FEB-0D15D3013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79E69-7248-55EB-FA99-3B18405FF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DFFFA-D279-FBD2-9E4C-9019F5BB4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0926F-3EB8-5643-DAB0-BFB5ADD14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FF630-3F0C-A241-140F-4680DEF9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66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E43CD-D157-E97F-605A-35F6CA186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59BE2A-2EFC-8AE5-FDED-D8A064E6D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5F7AB-56DD-F137-585D-61BCD45D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B6D9F-6001-4BA9-7DC8-95E42A9C5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1D0-C323-648C-B339-069969CF8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8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E400A4-2B4B-03C1-1F54-5D4D4ECE9F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6A661B-9EEB-5517-5E2E-BB3231FB7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6C7DB-8951-A13C-1D83-A29A3389C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89A8D-E931-1011-09AE-3CE7C7A3C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4A404-A6D7-B212-01A5-C1A4DDDD2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89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2B613-5121-A08A-D7A4-6B8E83DF7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56458-ADD3-424B-9057-F266F8C51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4967B-C920-408C-54E7-47F20924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99CC1-B830-55AD-7A5E-D6F2F9DF9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66EE5-E033-D22D-1AFA-C2C477CA8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86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C3FB5-7D31-72F6-3388-B959B5698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E2E0E4-5B36-93D5-493D-B2F307CB0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6D866-65BF-9797-E9B7-ED0C034BB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C7B3E-D6EB-6543-C7F2-16F942E48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54E83-7680-735B-CE29-643B35C83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161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4F87F-D82D-6339-C68D-2AFEE12D3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BCA5-41AA-EF7E-7809-41BCA11281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FA31C2-458D-3C73-C245-B7107E109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69DC8C-2C56-4B9A-63CC-FA260D754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CA101B-4A68-0B41-7AAB-5D2687125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D7181-E57B-318D-9889-2EF754F7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9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2935D-95AD-613D-935C-ADDF9095F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2EF79B-9526-D1E0-ABD2-8C4344239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12FFE8-69F6-8F2E-936F-F38F6DE88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4FC84-96B8-F670-C8A1-B023E788F9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216C54-23EA-6DA9-8BA0-C3D8AB142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2C9849-BE57-C465-3D46-9B49F5155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F7C612-748F-5833-1716-D904C74FD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3D7756-76F5-1571-5415-64482A6EA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97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6A9E-F1C3-1C2C-5DED-FAF375460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4A8BF6-9459-92FD-DDA8-EB7667275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CA45B-15BA-F672-1C52-8C3F976E5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166BE-2044-29B4-78E9-873C3CF2F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55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4A1795-52DA-3F69-9AB6-AACC2A3E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F871DD-6C52-DA51-6FE3-3D7A10E5C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7B15B2-3C51-D4C7-5DB6-9BCAF5224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9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A6D29-DF28-DD8D-084B-107B4F60D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73267-4F6F-C342-5D9C-E0FCCC432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BD473F-53F5-6EE1-62CC-80F03CB86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A1D33-15A2-9E0B-310F-2CD4835A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9470B-F5B4-CBCD-17E5-D48DDEFA0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3AF18-A423-2CC2-87F2-0DEA14D3D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61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6ACF-C804-9D68-59EE-E3A82248C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BBE1E4-D817-3F51-76E5-E0375C30B8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D5163-2787-D7FD-057A-063BDFFBBA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752DA-9387-9BD4-1ABC-D0AC5F5DD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B3264-60E2-6D2D-B3E8-BD77F4056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29290-2C93-92F5-646B-D6EAF8D1F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3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0CB9D4-76B5-1885-21ED-71BD0E04E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ED34E-51DD-B446-1309-FBF8A1A9C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3C935-E5D8-670B-A7BA-DDF9B058F7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F0523-8C29-4282-9AB3-C8B8458479C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C60AC-2963-15BF-1B5A-2A39097EB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84BA1-885B-E89D-3A62-0500D3AE17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BF8A7-CE4A-47D1-9E62-B7EC1C152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4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4F194-E7BF-8526-7E1E-0EEE125DD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Clinical Trials Roadmap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23DFE5-8B2E-CB9C-93BE-BC08736665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Research Process from Beginning to End </a:t>
            </a:r>
          </a:p>
        </p:txBody>
      </p:sp>
    </p:spTree>
    <p:extLst>
      <p:ext uri="{BB962C8B-B14F-4D97-AF65-F5344CB8AC3E}">
        <p14:creationId xmlns:p14="http://schemas.microsoft.com/office/powerpoint/2010/main" val="1308988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lock Arc 51">
            <a:extLst>
              <a:ext uri="{FF2B5EF4-FFF2-40B4-BE49-F238E27FC236}">
                <a16:creationId xmlns:a16="http://schemas.microsoft.com/office/drawing/2014/main" id="{20B4EC24-23F2-2512-E208-C430DFE0163B}"/>
              </a:ext>
            </a:extLst>
          </p:cNvPr>
          <p:cNvSpPr/>
          <p:nvPr/>
        </p:nvSpPr>
        <p:spPr>
          <a:xfrm rot="10800000">
            <a:off x="2956382" y="3839797"/>
            <a:ext cx="3129069" cy="2496280"/>
          </a:xfrm>
          <a:prstGeom prst="blockArc">
            <a:avLst/>
          </a:prstGeom>
          <a:solidFill>
            <a:schemeClr val="accent4">
              <a:lumMod val="60000"/>
              <a:lumOff val="40000"/>
              <a:alpha val="22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Freeform: Shape 5">
            <a:extLst>
              <a:ext uri="{FF2B5EF4-FFF2-40B4-BE49-F238E27FC236}">
                <a16:creationId xmlns:a16="http://schemas.microsoft.com/office/drawing/2014/main" id="{590F6721-1B4E-BF86-4D13-5E4FAADC673A}"/>
              </a:ext>
            </a:extLst>
          </p:cNvPr>
          <p:cNvSpPr/>
          <p:nvPr/>
        </p:nvSpPr>
        <p:spPr>
          <a:xfrm>
            <a:off x="6148388" y="1428750"/>
            <a:ext cx="1944687" cy="674688"/>
          </a:xfrm>
          <a:custGeom>
            <a:avLst/>
            <a:gdLst>
              <a:gd name="connsiteX0" fmla="*/ 0 w 1930679"/>
              <a:gd name="connsiteY0" fmla="*/ 0 h 674422"/>
              <a:gd name="connsiteX1" fmla="*/ 1930679 w 1930679"/>
              <a:gd name="connsiteY1" fmla="*/ 0 h 674422"/>
              <a:gd name="connsiteX2" fmla="*/ 1930679 w 1930679"/>
              <a:gd name="connsiteY2" fmla="*/ 674422 h 674422"/>
              <a:gd name="connsiteX3" fmla="*/ 0 w 1930679"/>
              <a:gd name="connsiteY3" fmla="*/ 674421 h 674422"/>
              <a:gd name="connsiteX4" fmla="*/ 0 w 1930679"/>
              <a:gd name="connsiteY4" fmla="*/ 0 h 67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679" h="674422">
                <a:moveTo>
                  <a:pt x="0" y="0"/>
                </a:moveTo>
                <a:lnTo>
                  <a:pt x="1930679" y="0"/>
                </a:lnTo>
                <a:lnTo>
                  <a:pt x="1930679" y="674422"/>
                </a:lnTo>
                <a:lnTo>
                  <a:pt x="0" y="6744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lock Arc 57">
            <a:extLst>
              <a:ext uri="{FF2B5EF4-FFF2-40B4-BE49-F238E27FC236}">
                <a16:creationId xmlns:a16="http://schemas.microsoft.com/office/drawing/2014/main" id="{528896AD-1D0F-D18A-9177-451F1E3976BA}"/>
              </a:ext>
            </a:extLst>
          </p:cNvPr>
          <p:cNvSpPr/>
          <p:nvPr/>
        </p:nvSpPr>
        <p:spPr>
          <a:xfrm rot="5400000">
            <a:off x="7742238" y="1571625"/>
            <a:ext cx="2292350" cy="2292350"/>
          </a:xfrm>
          <a:prstGeom prst="blockArc">
            <a:avLst/>
          </a:prstGeom>
          <a:solidFill>
            <a:schemeClr val="accent1">
              <a:alpha val="22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25" name="Title 1">
            <a:extLst>
              <a:ext uri="{FF2B5EF4-FFF2-40B4-BE49-F238E27FC236}">
                <a16:creationId xmlns:a16="http://schemas.microsoft.com/office/drawing/2014/main" id="{2AF4669A-B2F6-000C-2EC7-ECF5627E14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17779" y="46626"/>
            <a:ext cx="5630862" cy="1017793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en-US" b="1" dirty="0"/>
              <a:t>Clinical Trials Roadmap</a:t>
            </a:r>
            <a:br>
              <a:rPr lang="en-US" altLang="en-US" b="1" dirty="0"/>
            </a:br>
            <a:r>
              <a:rPr lang="en-US" sz="1600" b="1" dirty="0"/>
              <a:t>Research Process from Beginning to End </a:t>
            </a:r>
            <a:br>
              <a:rPr lang="en-US" sz="1600" b="1" dirty="0"/>
            </a:br>
            <a:endParaRPr lang="en-US" altLang="en-US" sz="1600" b="1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683B5C1-1976-9683-8CB3-BABF97A747AB}"/>
              </a:ext>
            </a:extLst>
          </p:cNvPr>
          <p:cNvSpPr/>
          <p:nvPr/>
        </p:nvSpPr>
        <p:spPr>
          <a:xfrm>
            <a:off x="9112250" y="4768850"/>
            <a:ext cx="1397000" cy="1397000"/>
          </a:xfrm>
          <a:prstGeom prst="ellipse">
            <a:avLst/>
          </a:prstGeom>
          <a:solidFill>
            <a:srgbClr val="DF36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F846746-EA37-001A-AC77-788C5C11DC33}"/>
              </a:ext>
            </a:extLst>
          </p:cNvPr>
          <p:cNvSpPr/>
          <p:nvPr/>
        </p:nvSpPr>
        <p:spPr>
          <a:xfrm>
            <a:off x="1736725" y="1054100"/>
            <a:ext cx="1395413" cy="139541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B3FF2EB-B013-796E-AE0D-473DD0C1220A}"/>
              </a:ext>
            </a:extLst>
          </p:cNvPr>
          <p:cNvSpPr/>
          <p:nvPr/>
        </p:nvSpPr>
        <p:spPr>
          <a:xfrm>
            <a:off x="2136775" y="1414463"/>
            <a:ext cx="1935163" cy="674687"/>
          </a:xfrm>
          <a:custGeom>
            <a:avLst/>
            <a:gdLst>
              <a:gd name="connsiteX0" fmla="*/ 337211 w 1934731"/>
              <a:gd name="connsiteY0" fmla="*/ 0 h 674421"/>
              <a:gd name="connsiteX1" fmla="*/ 1934731 w 1934731"/>
              <a:gd name="connsiteY1" fmla="*/ 0 h 674421"/>
              <a:gd name="connsiteX2" fmla="*/ 1934731 w 1934731"/>
              <a:gd name="connsiteY2" fmla="*/ 674421 h 674421"/>
              <a:gd name="connsiteX3" fmla="*/ 337211 w 1934731"/>
              <a:gd name="connsiteY3" fmla="*/ 674421 h 674421"/>
              <a:gd name="connsiteX4" fmla="*/ 6851 w 1934731"/>
              <a:gd name="connsiteY4" fmla="*/ 405170 h 674421"/>
              <a:gd name="connsiteX5" fmla="*/ 0 w 1934731"/>
              <a:gd name="connsiteY5" fmla="*/ 337211 h 674421"/>
              <a:gd name="connsiteX6" fmla="*/ 6851 w 1934731"/>
              <a:gd name="connsiteY6" fmla="*/ 269251 h 674421"/>
              <a:gd name="connsiteX7" fmla="*/ 337211 w 1934731"/>
              <a:gd name="connsiteY7" fmla="*/ 0 h 67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34731" h="674421">
                <a:moveTo>
                  <a:pt x="337211" y="0"/>
                </a:moveTo>
                <a:lnTo>
                  <a:pt x="1934731" y="0"/>
                </a:lnTo>
                <a:lnTo>
                  <a:pt x="1934731" y="674421"/>
                </a:lnTo>
                <a:lnTo>
                  <a:pt x="337211" y="674421"/>
                </a:lnTo>
                <a:cubicBezTo>
                  <a:pt x="174255" y="674421"/>
                  <a:pt x="38295" y="558831"/>
                  <a:pt x="6851" y="405170"/>
                </a:cubicBezTo>
                <a:lnTo>
                  <a:pt x="0" y="337211"/>
                </a:lnTo>
                <a:lnTo>
                  <a:pt x="6851" y="269251"/>
                </a:lnTo>
                <a:cubicBezTo>
                  <a:pt x="38295" y="115590"/>
                  <a:pt x="174255" y="0"/>
                  <a:pt x="3372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E567920-07EE-B7F1-1905-75F7CCBE61E7}"/>
              </a:ext>
            </a:extLst>
          </p:cNvPr>
          <p:cNvSpPr/>
          <p:nvPr/>
        </p:nvSpPr>
        <p:spPr>
          <a:xfrm>
            <a:off x="4135438" y="1414463"/>
            <a:ext cx="1906587" cy="674687"/>
          </a:xfrm>
          <a:custGeom>
            <a:avLst/>
            <a:gdLst>
              <a:gd name="connsiteX0" fmla="*/ 0 w 1930679"/>
              <a:gd name="connsiteY0" fmla="*/ 0 h 674422"/>
              <a:gd name="connsiteX1" fmla="*/ 1930679 w 1930679"/>
              <a:gd name="connsiteY1" fmla="*/ 0 h 674422"/>
              <a:gd name="connsiteX2" fmla="*/ 1930679 w 1930679"/>
              <a:gd name="connsiteY2" fmla="*/ 674422 h 674422"/>
              <a:gd name="connsiteX3" fmla="*/ 0 w 1930679"/>
              <a:gd name="connsiteY3" fmla="*/ 674421 h 674422"/>
              <a:gd name="connsiteX4" fmla="*/ 0 w 1930679"/>
              <a:gd name="connsiteY4" fmla="*/ 0 h 67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679" h="674422">
                <a:moveTo>
                  <a:pt x="0" y="0"/>
                </a:moveTo>
                <a:lnTo>
                  <a:pt x="1930679" y="0"/>
                </a:lnTo>
                <a:lnTo>
                  <a:pt x="1930679" y="674422"/>
                </a:lnTo>
                <a:lnTo>
                  <a:pt x="0" y="6744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2DBAC07-042E-7C7E-460E-48EBDE6D5079}"/>
              </a:ext>
            </a:extLst>
          </p:cNvPr>
          <p:cNvSpPr/>
          <p:nvPr/>
        </p:nvSpPr>
        <p:spPr>
          <a:xfrm>
            <a:off x="8204200" y="1428750"/>
            <a:ext cx="1357313" cy="2527300"/>
          </a:xfrm>
          <a:custGeom>
            <a:avLst/>
            <a:gdLst>
              <a:gd name="connsiteX0" fmla="*/ 0 w 1323328"/>
              <a:gd name="connsiteY0" fmla="*/ 0 h 2510770"/>
              <a:gd name="connsiteX1" fmla="*/ 62443 w 1323328"/>
              <a:gd name="connsiteY1" fmla="*/ 0 h 2510770"/>
              <a:gd name="connsiteX2" fmla="*/ 67144 w 1323328"/>
              <a:gd name="connsiteY2" fmla="*/ 474 h 2510770"/>
              <a:gd name="connsiteX3" fmla="*/ 67144 w 1323328"/>
              <a:gd name="connsiteY3" fmla="*/ 40 h 2510770"/>
              <a:gd name="connsiteX4" fmla="*/ 67943 w 1323328"/>
              <a:gd name="connsiteY4" fmla="*/ 0 h 2510770"/>
              <a:gd name="connsiteX5" fmla="*/ 1323328 w 1323328"/>
              <a:gd name="connsiteY5" fmla="*/ 1255385 h 2510770"/>
              <a:gd name="connsiteX6" fmla="*/ 67943 w 1323328"/>
              <a:gd name="connsiteY6" fmla="*/ 2510770 h 2510770"/>
              <a:gd name="connsiteX7" fmla="*/ 67144 w 1323328"/>
              <a:gd name="connsiteY7" fmla="*/ 2510729 h 2510770"/>
              <a:gd name="connsiteX8" fmla="*/ 67144 w 1323328"/>
              <a:gd name="connsiteY8" fmla="*/ 2510296 h 2510770"/>
              <a:gd name="connsiteX9" fmla="*/ 62442 w 1323328"/>
              <a:gd name="connsiteY9" fmla="*/ 2510770 h 2510770"/>
              <a:gd name="connsiteX10" fmla="*/ 0 w 1323328"/>
              <a:gd name="connsiteY10" fmla="*/ 2510770 h 2510770"/>
              <a:gd name="connsiteX11" fmla="*/ 0 w 1323328"/>
              <a:gd name="connsiteY11" fmla="*/ 1836348 h 2510770"/>
              <a:gd name="connsiteX12" fmla="*/ 62443 w 1323328"/>
              <a:gd name="connsiteY12" fmla="*/ 1836348 h 2510770"/>
              <a:gd name="connsiteX13" fmla="*/ 67144 w 1323328"/>
              <a:gd name="connsiteY13" fmla="*/ 1836822 h 2510770"/>
              <a:gd name="connsiteX14" fmla="*/ 67144 w 1323328"/>
              <a:gd name="connsiteY14" fmla="*/ 1835467 h 2510770"/>
              <a:gd name="connsiteX15" fmla="*/ 67944 w 1323328"/>
              <a:gd name="connsiteY15" fmla="*/ 1835548 h 2510770"/>
              <a:gd name="connsiteX16" fmla="*/ 648107 w 1323328"/>
              <a:gd name="connsiteY16" fmla="*/ 1255385 h 2510770"/>
              <a:gd name="connsiteX17" fmla="*/ 67944 w 1323328"/>
              <a:gd name="connsiteY17" fmla="*/ 675222 h 2510770"/>
              <a:gd name="connsiteX18" fmla="*/ 67144 w 1323328"/>
              <a:gd name="connsiteY18" fmla="*/ 675302 h 2510770"/>
              <a:gd name="connsiteX19" fmla="*/ 67144 w 1323328"/>
              <a:gd name="connsiteY19" fmla="*/ 673948 h 2510770"/>
              <a:gd name="connsiteX20" fmla="*/ 62442 w 1323328"/>
              <a:gd name="connsiteY20" fmla="*/ 674422 h 2510770"/>
              <a:gd name="connsiteX21" fmla="*/ 0 w 1323328"/>
              <a:gd name="connsiteY21" fmla="*/ 674422 h 2510770"/>
              <a:gd name="connsiteX22" fmla="*/ 0 w 1323328"/>
              <a:gd name="connsiteY22" fmla="*/ 0 h 2510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323328" h="2510770">
                <a:moveTo>
                  <a:pt x="0" y="0"/>
                </a:moveTo>
                <a:lnTo>
                  <a:pt x="62443" y="0"/>
                </a:lnTo>
                <a:lnTo>
                  <a:pt x="67144" y="474"/>
                </a:lnTo>
                <a:lnTo>
                  <a:pt x="67144" y="40"/>
                </a:lnTo>
                <a:lnTo>
                  <a:pt x="67943" y="0"/>
                </a:lnTo>
                <a:cubicBezTo>
                  <a:pt x="761273" y="0"/>
                  <a:pt x="1323328" y="562055"/>
                  <a:pt x="1323328" y="1255385"/>
                </a:cubicBezTo>
                <a:cubicBezTo>
                  <a:pt x="1323328" y="1948715"/>
                  <a:pt x="761273" y="2510770"/>
                  <a:pt x="67943" y="2510770"/>
                </a:cubicBezTo>
                <a:lnTo>
                  <a:pt x="67144" y="2510729"/>
                </a:lnTo>
                <a:lnTo>
                  <a:pt x="67144" y="2510296"/>
                </a:lnTo>
                <a:lnTo>
                  <a:pt x="62442" y="2510770"/>
                </a:lnTo>
                <a:lnTo>
                  <a:pt x="0" y="2510770"/>
                </a:lnTo>
                <a:lnTo>
                  <a:pt x="0" y="1836348"/>
                </a:lnTo>
                <a:lnTo>
                  <a:pt x="62443" y="1836348"/>
                </a:lnTo>
                <a:lnTo>
                  <a:pt x="67144" y="1836822"/>
                </a:lnTo>
                <a:lnTo>
                  <a:pt x="67144" y="1835467"/>
                </a:lnTo>
                <a:lnTo>
                  <a:pt x="67944" y="1835548"/>
                </a:lnTo>
                <a:cubicBezTo>
                  <a:pt x="388359" y="1835548"/>
                  <a:pt x="648107" y="1575800"/>
                  <a:pt x="648107" y="1255385"/>
                </a:cubicBezTo>
                <a:cubicBezTo>
                  <a:pt x="648107" y="934970"/>
                  <a:pt x="388359" y="675222"/>
                  <a:pt x="67944" y="675222"/>
                </a:cubicBezTo>
                <a:lnTo>
                  <a:pt x="67144" y="675302"/>
                </a:lnTo>
                <a:lnTo>
                  <a:pt x="67144" y="673948"/>
                </a:lnTo>
                <a:lnTo>
                  <a:pt x="62442" y="674422"/>
                </a:lnTo>
                <a:lnTo>
                  <a:pt x="0" y="67442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D630484-11FC-40AC-8DF2-B317659E9B29}"/>
              </a:ext>
            </a:extLst>
          </p:cNvPr>
          <p:cNvSpPr/>
          <p:nvPr/>
        </p:nvSpPr>
        <p:spPr>
          <a:xfrm>
            <a:off x="4135438" y="3251200"/>
            <a:ext cx="2009775" cy="668338"/>
          </a:xfrm>
          <a:custGeom>
            <a:avLst/>
            <a:gdLst>
              <a:gd name="connsiteX0" fmla="*/ 0 w 1930679"/>
              <a:gd name="connsiteY0" fmla="*/ 0 h 674422"/>
              <a:gd name="connsiteX1" fmla="*/ 1930679 w 1930679"/>
              <a:gd name="connsiteY1" fmla="*/ 0 h 674422"/>
              <a:gd name="connsiteX2" fmla="*/ 1930679 w 1930679"/>
              <a:gd name="connsiteY2" fmla="*/ 674422 h 674422"/>
              <a:gd name="connsiteX3" fmla="*/ 0 w 1930679"/>
              <a:gd name="connsiteY3" fmla="*/ 674421 h 674422"/>
              <a:gd name="connsiteX4" fmla="*/ 0 w 1930679"/>
              <a:gd name="connsiteY4" fmla="*/ 0 h 67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679" h="674422">
                <a:moveTo>
                  <a:pt x="0" y="0"/>
                </a:moveTo>
                <a:lnTo>
                  <a:pt x="1930679" y="0"/>
                </a:lnTo>
                <a:lnTo>
                  <a:pt x="1930679" y="674422"/>
                </a:lnTo>
                <a:lnTo>
                  <a:pt x="0" y="6744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27D1DCF-D259-BD54-8A8B-3C0F108099B9}"/>
              </a:ext>
            </a:extLst>
          </p:cNvPr>
          <p:cNvSpPr/>
          <p:nvPr/>
        </p:nvSpPr>
        <p:spPr>
          <a:xfrm>
            <a:off x="6243638" y="3254375"/>
            <a:ext cx="1847850" cy="674688"/>
          </a:xfrm>
          <a:custGeom>
            <a:avLst/>
            <a:gdLst>
              <a:gd name="connsiteX0" fmla="*/ 0 w 1930679"/>
              <a:gd name="connsiteY0" fmla="*/ 0 h 674422"/>
              <a:gd name="connsiteX1" fmla="*/ 1930679 w 1930679"/>
              <a:gd name="connsiteY1" fmla="*/ 0 h 674422"/>
              <a:gd name="connsiteX2" fmla="*/ 1930679 w 1930679"/>
              <a:gd name="connsiteY2" fmla="*/ 674422 h 674422"/>
              <a:gd name="connsiteX3" fmla="*/ 0 w 1930679"/>
              <a:gd name="connsiteY3" fmla="*/ 674422 h 674422"/>
              <a:gd name="connsiteX4" fmla="*/ 0 w 1930679"/>
              <a:gd name="connsiteY4" fmla="*/ 0 h 67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679" h="674422">
                <a:moveTo>
                  <a:pt x="0" y="0"/>
                </a:moveTo>
                <a:lnTo>
                  <a:pt x="1930679" y="0"/>
                </a:lnTo>
                <a:lnTo>
                  <a:pt x="1930679" y="674422"/>
                </a:lnTo>
                <a:lnTo>
                  <a:pt x="0" y="67442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59ABB8A-5DE4-8FDA-E1D7-CEB39B0C4853}"/>
              </a:ext>
            </a:extLst>
          </p:cNvPr>
          <p:cNvSpPr/>
          <p:nvPr/>
        </p:nvSpPr>
        <p:spPr>
          <a:xfrm>
            <a:off x="2744788" y="3251200"/>
            <a:ext cx="1327150" cy="2511425"/>
          </a:xfrm>
          <a:custGeom>
            <a:avLst/>
            <a:gdLst>
              <a:gd name="connsiteX0" fmla="*/ 1255386 w 1326582"/>
              <a:gd name="connsiteY0" fmla="*/ 0 h 2510770"/>
              <a:gd name="connsiteX1" fmla="*/ 1256184 w 1326582"/>
              <a:gd name="connsiteY1" fmla="*/ 41 h 2510770"/>
              <a:gd name="connsiteX2" fmla="*/ 1256184 w 1326582"/>
              <a:gd name="connsiteY2" fmla="*/ 395 h 2510770"/>
              <a:gd name="connsiteX3" fmla="*/ 1260087 w 1326582"/>
              <a:gd name="connsiteY3" fmla="*/ 1 h 2510770"/>
              <a:gd name="connsiteX4" fmla="*/ 1326582 w 1326582"/>
              <a:gd name="connsiteY4" fmla="*/ 1 h 2510770"/>
              <a:gd name="connsiteX5" fmla="*/ 1326582 w 1326582"/>
              <a:gd name="connsiteY5" fmla="*/ 674422 h 2510770"/>
              <a:gd name="connsiteX6" fmla="*/ 1260087 w 1326582"/>
              <a:gd name="connsiteY6" fmla="*/ 674422 h 2510770"/>
              <a:gd name="connsiteX7" fmla="*/ 1256184 w 1326582"/>
              <a:gd name="connsiteY7" fmla="*/ 674029 h 2510770"/>
              <a:gd name="connsiteX8" fmla="*/ 1256184 w 1326582"/>
              <a:gd name="connsiteY8" fmla="*/ 675303 h 2510770"/>
              <a:gd name="connsiteX9" fmla="*/ 1255384 w 1326582"/>
              <a:gd name="connsiteY9" fmla="*/ 675222 h 2510770"/>
              <a:gd name="connsiteX10" fmla="*/ 675221 w 1326582"/>
              <a:gd name="connsiteY10" fmla="*/ 1255385 h 2510770"/>
              <a:gd name="connsiteX11" fmla="*/ 1255384 w 1326582"/>
              <a:gd name="connsiteY11" fmla="*/ 1835548 h 2510770"/>
              <a:gd name="connsiteX12" fmla="*/ 1256184 w 1326582"/>
              <a:gd name="connsiteY12" fmla="*/ 1835468 h 2510770"/>
              <a:gd name="connsiteX13" fmla="*/ 1256184 w 1326582"/>
              <a:gd name="connsiteY13" fmla="*/ 1836743 h 2510770"/>
              <a:gd name="connsiteX14" fmla="*/ 1260087 w 1326582"/>
              <a:gd name="connsiteY14" fmla="*/ 1836349 h 2510770"/>
              <a:gd name="connsiteX15" fmla="*/ 1326582 w 1326582"/>
              <a:gd name="connsiteY15" fmla="*/ 1836349 h 2510770"/>
              <a:gd name="connsiteX16" fmla="*/ 1326582 w 1326582"/>
              <a:gd name="connsiteY16" fmla="*/ 2510770 h 2510770"/>
              <a:gd name="connsiteX17" fmla="*/ 1260087 w 1326582"/>
              <a:gd name="connsiteY17" fmla="*/ 2510770 h 2510770"/>
              <a:gd name="connsiteX18" fmla="*/ 1256184 w 1326582"/>
              <a:gd name="connsiteY18" fmla="*/ 2510377 h 2510770"/>
              <a:gd name="connsiteX19" fmla="*/ 1256184 w 1326582"/>
              <a:gd name="connsiteY19" fmla="*/ 2510730 h 2510770"/>
              <a:gd name="connsiteX20" fmla="*/ 1255386 w 1326582"/>
              <a:gd name="connsiteY20" fmla="*/ 2510770 h 2510770"/>
              <a:gd name="connsiteX21" fmla="*/ 0 w 1326582"/>
              <a:gd name="connsiteY21" fmla="*/ 1255385 h 2510770"/>
              <a:gd name="connsiteX22" fmla="*/ 1255386 w 1326582"/>
              <a:gd name="connsiteY22" fmla="*/ 0 h 2510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326582" h="2510770">
                <a:moveTo>
                  <a:pt x="1255386" y="0"/>
                </a:moveTo>
                <a:lnTo>
                  <a:pt x="1256184" y="41"/>
                </a:lnTo>
                <a:lnTo>
                  <a:pt x="1256184" y="395"/>
                </a:lnTo>
                <a:lnTo>
                  <a:pt x="1260087" y="1"/>
                </a:lnTo>
                <a:lnTo>
                  <a:pt x="1326582" y="1"/>
                </a:lnTo>
                <a:lnTo>
                  <a:pt x="1326582" y="674422"/>
                </a:lnTo>
                <a:lnTo>
                  <a:pt x="1260087" y="674422"/>
                </a:lnTo>
                <a:lnTo>
                  <a:pt x="1256184" y="674029"/>
                </a:lnTo>
                <a:lnTo>
                  <a:pt x="1256184" y="675303"/>
                </a:lnTo>
                <a:lnTo>
                  <a:pt x="1255384" y="675222"/>
                </a:lnTo>
                <a:cubicBezTo>
                  <a:pt x="934969" y="675222"/>
                  <a:pt x="675221" y="934970"/>
                  <a:pt x="675221" y="1255385"/>
                </a:cubicBezTo>
                <a:cubicBezTo>
                  <a:pt x="675221" y="1575800"/>
                  <a:pt x="934969" y="1835548"/>
                  <a:pt x="1255384" y="1835548"/>
                </a:cubicBezTo>
                <a:lnTo>
                  <a:pt x="1256184" y="1835468"/>
                </a:lnTo>
                <a:lnTo>
                  <a:pt x="1256184" y="1836743"/>
                </a:lnTo>
                <a:lnTo>
                  <a:pt x="1260087" y="1836349"/>
                </a:lnTo>
                <a:lnTo>
                  <a:pt x="1326582" y="1836349"/>
                </a:lnTo>
                <a:lnTo>
                  <a:pt x="1326582" y="2510770"/>
                </a:lnTo>
                <a:lnTo>
                  <a:pt x="1260087" y="2510770"/>
                </a:lnTo>
                <a:lnTo>
                  <a:pt x="1256184" y="2510377"/>
                </a:lnTo>
                <a:lnTo>
                  <a:pt x="1256184" y="2510730"/>
                </a:lnTo>
                <a:lnTo>
                  <a:pt x="1255386" y="2510770"/>
                </a:lnTo>
                <a:cubicBezTo>
                  <a:pt x="562055" y="2510770"/>
                  <a:pt x="0" y="1948715"/>
                  <a:pt x="0" y="1255385"/>
                </a:cubicBezTo>
                <a:cubicBezTo>
                  <a:pt x="0" y="562055"/>
                  <a:pt x="562055" y="0"/>
                  <a:pt x="125538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19BA192-0AB9-0AE9-CB84-D1DD89BCE299}"/>
              </a:ext>
            </a:extLst>
          </p:cNvPr>
          <p:cNvSpPr/>
          <p:nvPr/>
        </p:nvSpPr>
        <p:spPr>
          <a:xfrm>
            <a:off x="4135438" y="5087938"/>
            <a:ext cx="2222500" cy="674687"/>
          </a:xfrm>
          <a:custGeom>
            <a:avLst/>
            <a:gdLst>
              <a:gd name="connsiteX0" fmla="*/ 0 w 1930679"/>
              <a:gd name="connsiteY0" fmla="*/ 0 h 674422"/>
              <a:gd name="connsiteX1" fmla="*/ 1930679 w 1930679"/>
              <a:gd name="connsiteY1" fmla="*/ 0 h 674422"/>
              <a:gd name="connsiteX2" fmla="*/ 1930679 w 1930679"/>
              <a:gd name="connsiteY2" fmla="*/ 674422 h 674422"/>
              <a:gd name="connsiteX3" fmla="*/ 0 w 1930679"/>
              <a:gd name="connsiteY3" fmla="*/ 674421 h 674422"/>
              <a:gd name="connsiteX4" fmla="*/ 0 w 1930679"/>
              <a:gd name="connsiteY4" fmla="*/ 0 h 67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679" h="674422">
                <a:moveTo>
                  <a:pt x="0" y="0"/>
                </a:moveTo>
                <a:lnTo>
                  <a:pt x="1930679" y="0"/>
                </a:lnTo>
                <a:lnTo>
                  <a:pt x="1930679" y="674422"/>
                </a:lnTo>
                <a:lnTo>
                  <a:pt x="0" y="6744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C519470-29C5-20F1-9099-E9B84078768E}"/>
              </a:ext>
            </a:extLst>
          </p:cNvPr>
          <p:cNvSpPr/>
          <p:nvPr/>
        </p:nvSpPr>
        <p:spPr>
          <a:xfrm>
            <a:off x="6397625" y="5087938"/>
            <a:ext cx="1663700" cy="674687"/>
          </a:xfrm>
          <a:custGeom>
            <a:avLst/>
            <a:gdLst>
              <a:gd name="connsiteX0" fmla="*/ 0 w 1930679"/>
              <a:gd name="connsiteY0" fmla="*/ 0 h 674422"/>
              <a:gd name="connsiteX1" fmla="*/ 1930679 w 1930679"/>
              <a:gd name="connsiteY1" fmla="*/ 0 h 674422"/>
              <a:gd name="connsiteX2" fmla="*/ 1930679 w 1930679"/>
              <a:gd name="connsiteY2" fmla="*/ 674422 h 674422"/>
              <a:gd name="connsiteX3" fmla="*/ 0 w 1930679"/>
              <a:gd name="connsiteY3" fmla="*/ 674422 h 674422"/>
              <a:gd name="connsiteX4" fmla="*/ 0 w 1930679"/>
              <a:gd name="connsiteY4" fmla="*/ 0 h 67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679" h="674422">
                <a:moveTo>
                  <a:pt x="0" y="0"/>
                </a:moveTo>
                <a:lnTo>
                  <a:pt x="1930679" y="0"/>
                </a:lnTo>
                <a:lnTo>
                  <a:pt x="1930679" y="674422"/>
                </a:lnTo>
                <a:lnTo>
                  <a:pt x="0" y="67442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F3D4C9E-DFD5-3105-4255-C478BEAB422E}"/>
              </a:ext>
            </a:extLst>
          </p:cNvPr>
          <p:cNvSpPr/>
          <p:nvPr/>
        </p:nvSpPr>
        <p:spPr>
          <a:xfrm>
            <a:off x="8124825" y="5087938"/>
            <a:ext cx="1930400" cy="674687"/>
          </a:xfrm>
          <a:custGeom>
            <a:avLst/>
            <a:gdLst>
              <a:gd name="connsiteX0" fmla="*/ 0 w 1930679"/>
              <a:gd name="connsiteY0" fmla="*/ 0 h 674422"/>
              <a:gd name="connsiteX1" fmla="*/ 1593468 w 1930679"/>
              <a:gd name="connsiteY1" fmla="*/ 0 h 674422"/>
              <a:gd name="connsiteX2" fmla="*/ 1930679 w 1930679"/>
              <a:gd name="connsiteY2" fmla="*/ 337211 h 674422"/>
              <a:gd name="connsiteX3" fmla="*/ 1930678 w 1930679"/>
              <a:gd name="connsiteY3" fmla="*/ 337211 h 674422"/>
              <a:gd name="connsiteX4" fmla="*/ 1593467 w 1930679"/>
              <a:gd name="connsiteY4" fmla="*/ 674422 h 674422"/>
              <a:gd name="connsiteX5" fmla="*/ 0 w 1930679"/>
              <a:gd name="connsiteY5" fmla="*/ 674422 h 674422"/>
              <a:gd name="connsiteX6" fmla="*/ 0 w 1930679"/>
              <a:gd name="connsiteY6" fmla="*/ 0 h 67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0679" h="674422">
                <a:moveTo>
                  <a:pt x="0" y="0"/>
                </a:moveTo>
                <a:lnTo>
                  <a:pt x="1593468" y="0"/>
                </a:lnTo>
                <a:cubicBezTo>
                  <a:pt x="1779704" y="0"/>
                  <a:pt x="1930679" y="150975"/>
                  <a:pt x="1930679" y="337211"/>
                </a:cubicBezTo>
                <a:lnTo>
                  <a:pt x="1930678" y="337211"/>
                </a:lnTo>
                <a:cubicBezTo>
                  <a:pt x="1930678" y="523447"/>
                  <a:pt x="1779703" y="674422"/>
                  <a:pt x="1593467" y="674422"/>
                </a:cubicBezTo>
                <a:lnTo>
                  <a:pt x="0" y="67442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A897841-0B48-2842-6A6B-27B777383743}"/>
              </a:ext>
            </a:extLst>
          </p:cNvPr>
          <p:cNvSpPr/>
          <p:nvPr/>
        </p:nvSpPr>
        <p:spPr>
          <a:xfrm>
            <a:off x="3787775" y="1773238"/>
            <a:ext cx="631825" cy="631825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78EE156-4F46-5912-9A22-720F0F68BAE6}"/>
              </a:ext>
            </a:extLst>
          </p:cNvPr>
          <p:cNvSpPr/>
          <p:nvPr/>
        </p:nvSpPr>
        <p:spPr>
          <a:xfrm>
            <a:off x="7851775" y="1773238"/>
            <a:ext cx="633413" cy="631825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6A8F2A-3E91-65D2-E0D6-CA2D31FF9CE2}"/>
              </a:ext>
            </a:extLst>
          </p:cNvPr>
          <p:cNvSpPr/>
          <p:nvPr/>
        </p:nvSpPr>
        <p:spPr>
          <a:xfrm>
            <a:off x="3787775" y="3609975"/>
            <a:ext cx="631825" cy="631825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0252D8D-FBA6-CAA9-6BB2-BA93C217AD02}"/>
              </a:ext>
            </a:extLst>
          </p:cNvPr>
          <p:cNvSpPr/>
          <p:nvPr/>
        </p:nvSpPr>
        <p:spPr>
          <a:xfrm>
            <a:off x="5849938" y="3251200"/>
            <a:ext cx="631825" cy="631825"/>
          </a:xfrm>
          <a:prstGeom prst="ellipse">
            <a:avLst/>
          </a:prstGeom>
          <a:solidFill>
            <a:srgbClr val="92D050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7512FB0-A3D8-1CDA-19E0-FEA00A89A890}"/>
              </a:ext>
            </a:extLst>
          </p:cNvPr>
          <p:cNvSpPr/>
          <p:nvPr/>
        </p:nvSpPr>
        <p:spPr>
          <a:xfrm>
            <a:off x="8304213" y="3376613"/>
            <a:ext cx="631825" cy="631825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BC2051F-4216-BDD6-CA7D-545C4758F0CB}"/>
              </a:ext>
            </a:extLst>
          </p:cNvPr>
          <p:cNvSpPr/>
          <p:nvPr/>
        </p:nvSpPr>
        <p:spPr>
          <a:xfrm>
            <a:off x="4783569" y="4644337"/>
            <a:ext cx="631825" cy="633412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739F459-C5EE-648D-761E-39A3CD7A3F51}"/>
              </a:ext>
            </a:extLst>
          </p:cNvPr>
          <p:cNvSpPr/>
          <p:nvPr/>
        </p:nvSpPr>
        <p:spPr>
          <a:xfrm>
            <a:off x="2986088" y="5246688"/>
            <a:ext cx="631825" cy="631825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6A5360D-7123-1082-8A62-B84AEF5F646F}"/>
              </a:ext>
            </a:extLst>
          </p:cNvPr>
          <p:cNvSpPr/>
          <p:nvPr/>
        </p:nvSpPr>
        <p:spPr>
          <a:xfrm>
            <a:off x="7781925" y="5445125"/>
            <a:ext cx="631825" cy="633413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A51410D-3878-61F7-ADBF-13D11E69C292}"/>
              </a:ext>
            </a:extLst>
          </p:cNvPr>
          <p:cNvSpPr txBox="1"/>
          <p:nvPr/>
        </p:nvSpPr>
        <p:spPr>
          <a:xfrm>
            <a:off x="2514600" y="1489075"/>
            <a:ext cx="1171575" cy="512763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(1) Project Submission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4C839FC-6D24-7FC9-89BC-C6B7FCE9B384}"/>
              </a:ext>
            </a:extLst>
          </p:cNvPr>
          <p:cNvSpPr txBox="1"/>
          <p:nvPr/>
        </p:nvSpPr>
        <p:spPr>
          <a:xfrm>
            <a:off x="4514850" y="1500188"/>
            <a:ext cx="1266825" cy="503237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(2)</a:t>
            </a:r>
            <a:r>
              <a:rPr kumimoji="0" lang="en-US" sz="1600" b="1" i="0" u="none" strike="noStrike" kern="1200" cap="none" spc="0" normalizeH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Proposal Submission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3E6B5ED-F44A-F167-7C03-1E55455583BB}"/>
              </a:ext>
            </a:extLst>
          </p:cNvPr>
          <p:cNvSpPr txBox="1"/>
          <p:nvPr/>
        </p:nvSpPr>
        <p:spPr>
          <a:xfrm>
            <a:off x="4465638" y="3334018"/>
            <a:ext cx="1173162" cy="502702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noProof="1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(6) Recruit</a:t>
            </a:r>
            <a:r>
              <a:rPr kumimoji="0" lang="en-US" sz="14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Subjects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97D609-3E04-CF8B-1164-5BAE43DBA340}"/>
              </a:ext>
            </a:extLst>
          </p:cNvPr>
          <p:cNvSpPr txBox="1"/>
          <p:nvPr/>
        </p:nvSpPr>
        <p:spPr>
          <a:xfrm>
            <a:off x="6665913" y="3390900"/>
            <a:ext cx="1206500" cy="503238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(5) Award Approval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15039F-E53F-B5CB-5B2F-58F2EFBE0B87}"/>
              </a:ext>
            </a:extLst>
          </p:cNvPr>
          <p:cNvSpPr txBox="1"/>
          <p:nvPr/>
        </p:nvSpPr>
        <p:spPr>
          <a:xfrm>
            <a:off x="4654883" y="5337818"/>
            <a:ext cx="1173163" cy="300339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(8) Invoicing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FDC7031-88A1-643D-AB4D-5F870672EB1B}"/>
              </a:ext>
            </a:extLst>
          </p:cNvPr>
          <p:cNvSpPr txBox="1"/>
          <p:nvPr/>
        </p:nvSpPr>
        <p:spPr>
          <a:xfrm>
            <a:off x="6608763" y="5165725"/>
            <a:ext cx="1173162" cy="503238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(9) Study Close Out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9BF158-0E16-B542-EB8E-84C47812F602}"/>
              </a:ext>
            </a:extLst>
          </p:cNvPr>
          <p:cNvSpPr txBox="1"/>
          <p:nvPr/>
        </p:nvSpPr>
        <p:spPr>
          <a:xfrm>
            <a:off x="8502650" y="5168900"/>
            <a:ext cx="1173163" cy="511175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(10) Record Retention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10B5211-BEED-15EE-4EE3-69FDB4BD3978}"/>
              </a:ext>
            </a:extLst>
          </p:cNvPr>
          <p:cNvSpPr txBox="1"/>
          <p:nvPr/>
        </p:nvSpPr>
        <p:spPr>
          <a:xfrm rot="16200000">
            <a:off x="2547938" y="4249960"/>
            <a:ext cx="1173162" cy="512320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(7) Study</a:t>
            </a:r>
            <a:r>
              <a:rPr kumimoji="0" lang="en-US" sz="18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Visit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F54931A-6078-6F82-A863-0260D5C62D3A}"/>
              </a:ext>
            </a:extLst>
          </p:cNvPr>
          <p:cNvSpPr txBox="1"/>
          <p:nvPr/>
        </p:nvSpPr>
        <p:spPr>
          <a:xfrm rot="5400000">
            <a:off x="8030635" y="2301326"/>
            <a:ext cx="1888576" cy="716573"/>
          </a:xfrm>
          <a:prstGeom prst="rect">
            <a:avLst/>
          </a:prstGeom>
          <a:noFill/>
        </p:spPr>
        <p:txBody>
          <a:bodyPr wrap="square"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(4) Covrage Analysis &amp; Budget Submssion</a:t>
            </a:r>
          </a:p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1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8313326C-C063-276D-6886-447A3E8634C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23461" y="3392380"/>
            <a:ext cx="610953" cy="595735"/>
          </a:xfrm>
          <a:prstGeom prst="flowChartConnector">
            <a:avLst/>
          </a:prstGeom>
        </p:spPr>
      </p:pic>
      <p:pic>
        <p:nvPicPr>
          <p:cNvPr id="5155" name="Graphic 36">
            <a:extLst>
              <a:ext uri="{FF2B5EF4-FFF2-40B4-BE49-F238E27FC236}">
                <a16:creationId xmlns:a16="http://schemas.microsoft.com/office/drawing/2014/main" id="{D035474B-B643-1F4B-DD97-BD239F5D7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563" y="1838325"/>
            <a:ext cx="490537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Oval 37">
            <a:extLst>
              <a:ext uri="{FF2B5EF4-FFF2-40B4-BE49-F238E27FC236}">
                <a16:creationId xmlns:a16="http://schemas.microsoft.com/office/drawing/2014/main" id="{751DFAB2-9B8D-FB51-157F-2E1B4ADCD93C}"/>
              </a:ext>
            </a:extLst>
          </p:cNvPr>
          <p:cNvSpPr/>
          <p:nvPr/>
        </p:nvSpPr>
        <p:spPr>
          <a:xfrm>
            <a:off x="5726113" y="1100138"/>
            <a:ext cx="631825" cy="631825"/>
          </a:xfrm>
          <a:prstGeom prst="ellipse">
            <a:avLst/>
          </a:prstGeom>
          <a:solidFill>
            <a:schemeClr val="tx2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9" name="Graphic 38">
            <a:extLst>
              <a:ext uri="{FF2B5EF4-FFF2-40B4-BE49-F238E27FC236}">
                <a16:creationId xmlns:a16="http://schemas.microsoft.com/office/drawing/2014/main" id="{DDEE13F5-DB7E-8603-8239-9237A5934947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888263" y="1824628"/>
            <a:ext cx="524495" cy="514007"/>
          </a:xfrm>
          <a:prstGeom prst="flowChartConnector">
            <a:avLst/>
          </a:prstGeom>
        </p:spPr>
      </p:pic>
      <p:pic>
        <p:nvPicPr>
          <p:cNvPr id="5158" name="Graphic 40">
            <a:extLst>
              <a:ext uri="{FF2B5EF4-FFF2-40B4-BE49-F238E27FC236}">
                <a16:creationId xmlns:a16="http://schemas.microsoft.com/office/drawing/2014/main" id="{4BBD2590-F743-5141-CB8B-A140D7AAB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345" y="4765454"/>
            <a:ext cx="398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Graphic 41">
            <a:extLst>
              <a:ext uri="{FF2B5EF4-FFF2-40B4-BE49-F238E27FC236}">
                <a16:creationId xmlns:a16="http://schemas.microsoft.com/office/drawing/2014/main" id="{6A9CCF27-E5EF-0EF9-8372-12558868B7F1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792767" y="5467521"/>
            <a:ext cx="594565" cy="585998"/>
          </a:xfrm>
          <a:prstGeom prst="flowChartConnector">
            <a:avLst/>
          </a:prstGeom>
          <a:effectLst>
            <a:outerShdw blurRad="50800" dist="50800" dir="5400000" algn="ctr" rotWithShape="0">
              <a:srgbClr val="000000">
                <a:alpha val="54000"/>
              </a:srgbClr>
            </a:outerShdw>
          </a:effectLst>
        </p:spPr>
      </p:pic>
      <p:pic>
        <p:nvPicPr>
          <p:cNvPr id="5160" name="Graphic 42">
            <a:extLst>
              <a:ext uri="{FF2B5EF4-FFF2-40B4-BE49-F238E27FC236}">
                <a16:creationId xmlns:a16="http://schemas.microsoft.com/office/drawing/2014/main" id="{B63848CD-E819-3BF0-3343-C84DCEEF5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363" y="3344863"/>
            <a:ext cx="446087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047EC71E-1E05-8C48-47CB-B2A68F7D256A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742285" y="1120917"/>
            <a:ext cx="604408" cy="600482"/>
          </a:xfrm>
          <a:prstGeom prst="flowChartConnector">
            <a:avLst/>
          </a:prstGeom>
          <a:noFill/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144AEBF5-6743-CC91-FBF5-DA4EA6C418B5}"/>
              </a:ext>
            </a:extLst>
          </p:cNvPr>
          <p:cNvSpPr txBox="1"/>
          <p:nvPr/>
        </p:nvSpPr>
        <p:spPr>
          <a:xfrm rot="5400000">
            <a:off x="9115515" y="2599243"/>
            <a:ext cx="1254030" cy="286873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chemeClr val="tx1">
                    <a:alpha val="33000"/>
                  </a:schemeClr>
                </a:solidFill>
                <a:effectLst>
                  <a:outerShdw blurRad="50800" dist="50800" dir="5400000" algn="ctr" rotWithShape="0">
                    <a:srgbClr val="000000">
                      <a:alpha val="64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Site Initiation Visit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00584FD-3512-758C-BF8E-2762217A51DD}"/>
              </a:ext>
            </a:extLst>
          </p:cNvPr>
          <p:cNvSpPr txBox="1"/>
          <p:nvPr/>
        </p:nvSpPr>
        <p:spPr>
          <a:xfrm>
            <a:off x="6327775" y="1489075"/>
            <a:ext cx="1266825" cy="501650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noProof="1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t>(3) </a:t>
            </a:r>
            <a:r>
              <a:rPr kumimoji="0" lang="en-US" sz="1600" b="1" i="0" u="none" strike="noStrike" kern="1200" cap="none" spc="0" normalizeH="0" baseline="0" noProof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Study Submission</a:t>
            </a:r>
          </a:p>
        </p:txBody>
      </p:sp>
      <p:pic>
        <p:nvPicPr>
          <p:cNvPr id="40" name="Graphic 39">
            <a:extLst>
              <a:ext uri="{FF2B5EF4-FFF2-40B4-BE49-F238E27FC236}">
                <a16:creationId xmlns:a16="http://schemas.microsoft.com/office/drawing/2014/main" id="{CD721FFE-4C6B-9352-FBE0-8178D8E77470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/>
          <a:srcRect l="17975" r="19498" b="1943"/>
          <a:stretch/>
        </p:blipFill>
        <p:spPr>
          <a:xfrm>
            <a:off x="3787358" y="3621070"/>
            <a:ext cx="649792" cy="600487"/>
          </a:xfrm>
          <a:prstGeom prst="flowChartConnector">
            <a:avLst/>
          </a:prstGeom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35D7FFA7-8062-EC54-6C8B-C399D9DF0540}"/>
              </a:ext>
            </a:extLst>
          </p:cNvPr>
          <p:cNvSpPr txBox="1"/>
          <p:nvPr/>
        </p:nvSpPr>
        <p:spPr>
          <a:xfrm rot="16200000">
            <a:off x="5499637" y="2418805"/>
            <a:ext cx="1075248" cy="461665"/>
          </a:xfrm>
          <a:prstGeom prst="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Award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7938512-1C44-2884-DD4A-80955441E28B}"/>
              </a:ext>
            </a:extLst>
          </p:cNvPr>
          <p:cNvSpPr txBox="1"/>
          <p:nvPr/>
        </p:nvSpPr>
        <p:spPr>
          <a:xfrm rot="16200000">
            <a:off x="5489574" y="4293543"/>
            <a:ext cx="1095375" cy="461665"/>
          </a:xfrm>
          <a:prstGeom prst="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Post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D3C9046-A3FE-1A76-6B75-E4A5E335F60A}"/>
              </a:ext>
            </a:extLst>
          </p:cNvPr>
          <p:cNvSpPr txBox="1"/>
          <p:nvPr/>
        </p:nvSpPr>
        <p:spPr>
          <a:xfrm rot="5400000">
            <a:off x="3006586" y="2371094"/>
            <a:ext cx="1025503" cy="46166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Award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D530DE7-5777-F38D-21D9-0D23CAEC73D1}"/>
              </a:ext>
            </a:extLst>
          </p:cNvPr>
          <p:cNvSpPr txBox="1"/>
          <p:nvPr/>
        </p:nvSpPr>
        <p:spPr>
          <a:xfrm rot="5400000">
            <a:off x="3241421" y="868529"/>
            <a:ext cx="630207" cy="46166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E94FB90-453A-3FC1-B615-FAAD0B2EF42D}"/>
              </a:ext>
            </a:extLst>
          </p:cNvPr>
          <p:cNvSpPr txBox="1"/>
          <p:nvPr/>
        </p:nvSpPr>
        <p:spPr>
          <a:xfrm>
            <a:off x="3495665" y="5722225"/>
            <a:ext cx="1882969" cy="502702"/>
          </a:xfrm>
          <a:prstGeom prst="rect">
            <a:avLst/>
          </a:prstGeom>
          <a:noFill/>
        </p:spPr>
        <p:txBody>
          <a:bodyPr lIns="0" r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1">
                <a:ln>
                  <a:noFill/>
                </a:ln>
                <a:solidFill>
                  <a:schemeClr val="tx1">
                    <a:alpha val="32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Amendments/Continuing Review/Modifications</a:t>
            </a:r>
          </a:p>
        </p:txBody>
      </p:sp>
      <p:pic>
        <p:nvPicPr>
          <p:cNvPr id="5179" name="Picture 6">
            <a:extLst>
              <a:ext uri="{FF2B5EF4-FFF2-40B4-BE49-F238E27FC236}">
                <a16:creationId xmlns:a16="http://schemas.microsoft.com/office/drawing/2014/main" id="{028576CE-ADC8-AA48-A31A-03D21B422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50" y="5237163"/>
            <a:ext cx="671513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5FB723A-61B9-68BF-C766-CEDBD09167D5}"/>
              </a:ext>
            </a:extLst>
          </p:cNvPr>
          <p:cNvSpPr txBox="1"/>
          <p:nvPr/>
        </p:nvSpPr>
        <p:spPr>
          <a:xfrm>
            <a:off x="1457573" y="1547297"/>
            <a:ext cx="692150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Start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A320895-DC30-EE29-D0B8-A9F436455533}"/>
              </a:ext>
            </a:extLst>
          </p:cNvPr>
          <p:cNvSpPr txBox="1"/>
          <p:nvPr/>
        </p:nvSpPr>
        <p:spPr>
          <a:xfrm>
            <a:off x="10071561" y="5239821"/>
            <a:ext cx="692150" cy="36933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End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462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D06B9-B7E0-9CF5-96EF-F44FCCC48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45" y="336550"/>
            <a:ext cx="10659110" cy="1325563"/>
          </a:xfrm>
        </p:spPr>
        <p:txBody>
          <a:bodyPr/>
          <a:lstStyle/>
          <a:p>
            <a:r>
              <a:rPr lang="en-US" dirty="0"/>
              <a:t>Process Meanings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06FA33-32C7-D83D-1B19-B35B3AA1D7BA}"/>
              </a:ext>
            </a:extLst>
          </p:cNvPr>
          <p:cNvSpPr txBox="1"/>
          <p:nvPr/>
        </p:nvSpPr>
        <p:spPr>
          <a:xfrm>
            <a:off x="766445" y="1300163"/>
            <a:ext cx="1091755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Project Submission </a:t>
            </a:r>
            <a:r>
              <a:rPr lang="en-US" dirty="0"/>
              <a:t>– The investigator decides to do a trial or has been approached about doing a trial and submits it for site processing (i.e., Emory University).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Proposal Submission </a:t>
            </a:r>
            <a:r>
              <a:rPr lang="en-US" dirty="0"/>
              <a:t>– The investigator decides to submit documentation to internal departments. 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Contract Submission </a:t>
            </a:r>
            <a:r>
              <a:rPr lang="en-US" dirty="0"/>
              <a:t>– Investigator initiates funding agreement to internal departments.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Study Submission </a:t>
            </a:r>
            <a:r>
              <a:rPr lang="en-US" dirty="0"/>
              <a:t>– Investigator/Study Team submits study documents for ethical approval. 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Coverage Analysis/Budget Submission </a:t>
            </a:r>
            <a:r>
              <a:rPr lang="en-US" dirty="0"/>
              <a:t>– Investigator/Study Team submits documents for billing compliance. 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Award Approval </a:t>
            </a:r>
            <a:r>
              <a:rPr lang="en-US" dirty="0"/>
              <a:t>– Internal departments are notified that Emory University accepts the study, budget, and contract for execution.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Site Initiation Visit </a:t>
            </a:r>
            <a:r>
              <a:rPr lang="en-US" dirty="0"/>
              <a:t>- Investigator/Study Team meets with a study monitor to prepare the site for study initiation.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Recruit Subjects </a:t>
            </a:r>
            <a:r>
              <a:rPr lang="en-US" dirty="0"/>
              <a:t>– Investigator/Study Team recruits subjects per the project’s inclusion/exclusion criteria.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Study Visit </a:t>
            </a:r>
            <a:r>
              <a:rPr lang="en-US" dirty="0"/>
              <a:t>– The investigator/Study Team sees the subject per the protocol schedule of events.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Invoicing</a:t>
            </a:r>
            <a:r>
              <a:rPr lang="en-US" dirty="0"/>
              <a:t> – Internal departments invoice for Study Teams’ tracked visits.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Study Closeout </a:t>
            </a:r>
            <a:r>
              <a:rPr lang="en-US" dirty="0"/>
              <a:t>– Investigator/Study Team notifies Internal departments that all protocol schedules of events are completed. 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Record Retention </a:t>
            </a:r>
            <a:r>
              <a:rPr lang="en-US" dirty="0"/>
              <a:t>– Investigator/Study stores project documents in a secured area/location for a certain time per the contract.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4544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</TotalTime>
  <Words>310</Words>
  <Application>Microsoft Office PowerPoint</Application>
  <PresentationFormat>Widescreen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Clinical Trials Roadmap </vt:lpstr>
      <vt:lpstr>Clinical Trials Roadmap Research Process from Beginning to End  </vt:lpstr>
      <vt:lpstr>Process Meanings </vt:lpstr>
    </vt:vector>
  </TitlesOfParts>
  <Company>Emory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Trials Roadmap </dc:title>
  <dc:creator>Strong, Bridget</dc:creator>
  <cp:lastModifiedBy>Strong, Bridget</cp:lastModifiedBy>
  <cp:revision>6</cp:revision>
  <dcterms:created xsi:type="dcterms:W3CDTF">2023-07-05T16:14:29Z</dcterms:created>
  <dcterms:modified xsi:type="dcterms:W3CDTF">2024-01-06T19:40:27Z</dcterms:modified>
</cp:coreProperties>
</file>