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5" r:id="rId5"/>
  </p:sldMasterIdLst>
  <p:notesMasterIdLst>
    <p:notesMasterId r:id="rId85"/>
  </p:notesMasterIdLst>
  <p:sldIdLst>
    <p:sldId id="256" r:id="rId6"/>
    <p:sldId id="340" r:id="rId7"/>
    <p:sldId id="328" r:id="rId8"/>
    <p:sldId id="329" r:id="rId9"/>
    <p:sldId id="411" r:id="rId10"/>
    <p:sldId id="407" r:id="rId11"/>
    <p:sldId id="368" r:id="rId12"/>
    <p:sldId id="408" r:id="rId13"/>
    <p:sldId id="409" r:id="rId14"/>
    <p:sldId id="412" r:id="rId15"/>
    <p:sldId id="332" r:id="rId16"/>
    <p:sldId id="371" r:id="rId17"/>
    <p:sldId id="333" r:id="rId18"/>
    <p:sldId id="336" r:id="rId19"/>
    <p:sldId id="337" r:id="rId20"/>
    <p:sldId id="443" r:id="rId21"/>
    <p:sldId id="348" r:id="rId22"/>
    <p:sldId id="413" r:id="rId23"/>
    <p:sldId id="389" r:id="rId24"/>
    <p:sldId id="467" r:id="rId25"/>
    <p:sldId id="384" r:id="rId26"/>
    <p:sldId id="385" r:id="rId27"/>
    <p:sldId id="418" r:id="rId28"/>
    <p:sldId id="416" r:id="rId29"/>
    <p:sldId id="355" r:id="rId30"/>
    <p:sldId id="354" r:id="rId31"/>
    <p:sldId id="353" r:id="rId32"/>
    <p:sldId id="414" r:id="rId33"/>
    <p:sldId id="439" r:id="rId34"/>
    <p:sldId id="440" r:id="rId35"/>
    <p:sldId id="417" r:id="rId36"/>
    <p:sldId id="360" r:id="rId37"/>
    <p:sldId id="419" r:id="rId38"/>
    <p:sldId id="420" r:id="rId39"/>
    <p:sldId id="366" r:id="rId40"/>
    <p:sldId id="421" r:id="rId41"/>
    <p:sldId id="422" r:id="rId42"/>
    <p:sldId id="423" r:id="rId43"/>
    <p:sldId id="424" r:id="rId44"/>
    <p:sldId id="358" r:id="rId45"/>
    <p:sldId id="426" r:id="rId46"/>
    <p:sldId id="359" r:id="rId47"/>
    <p:sldId id="427" r:id="rId48"/>
    <p:sldId id="445" r:id="rId49"/>
    <p:sldId id="425" r:id="rId50"/>
    <p:sldId id="428" r:id="rId51"/>
    <p:sldId id="429" r:id="rId52"/>
    <p:sldId id="430" r:id="rId53"/>
    <p:sldId id="469" r:id="rId54"/>
    <p:sldId id="341" r:id="rId55"/>
    <p:sldId id="405" r:id="rId56"/>
    <p:sldId id="404" r:id="rId57"/>
    <p:sldId id="431" r:id="rId58"/>
    <p:sldId id="357" r:id="rId59"/>
    <p:sldId id="432" r:id="rId60"/>
    <p:sldId id="433" r:id="rId61"/>
    <p:sldId id="435" r:id="rId62"/>
    <p:sldId id="436" r:id="rId63"/>
    <p:sldId id="442" r:id="rId64"/>
    <p:sldId id="437" r:id="rId65"/>
    <p:sldId id="450" r:id="rId66"/>
    <p:sldId id="451" r:id="rId67"/>
    <p:sldId id="449" r:id="rId68"/>
    <p:sldId id="441" r:id="rId69"/>
    <p:sldId id="446" r:id="rId70"/>
    <p:sldId id="468" r:id="rId71"/>
    <p:sldId id="461" r:id="rId72"/>
    <p:sldId id="453" r:id="rId73"/>
    <p:sldId id="452" r:id="rId74"/>
    <p:sldId id="462" r:id="rId75"/>
    <p:sldId id="386" r:id="rId76"/>
    <p:sldId id="454" r:id="rId77"/>
    <p:sldId id="470" r:id="rId78"/>
    <p:sldId id="455" r:id="rId79"/>
    <p:sldId id="339" r:id="rId80"/>
    <p:sldId id="457" r:id="rId81"/>
    <p:sldId id="456" r:id="rId82"/>
    <p:sldId id="459" r:id="rId83"/>
    <p:sldId id="460"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C48170"/>
    <a:srgbClr val="70AD47"/>
    <a:srgbClr val="4DC58D"/>
    <a:srgbClr val="5B9BD5"/>
    <a:srgbClr val="0C1A66"/>
    <a:srgbClr val="122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2T20:54:15.694"/>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24844 2037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1B3A6-4806-4E9F-9110-802CA3E44412}" type="datetimeFigureOut">
              <a:rPr lang="en-US" smtClean="0"/>
              <a:t>12/10/2024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A5CBC-F03B-4F21-B268-463F3F99D3BF}" type="slidenum">
              <a:rPr lang="en-US" smtClean="0"/>
              <a:t>‹#›</a:t>
            </a:fld>
            <a:endParaRPr lang="en-US"/>
          </a:p>
        </p:txBody>
      </p:sp>
    </p:spTree>
    <p:extLst>
      <p:ext uri="{BB962C8B-B14F-4D97-AF65-F5344CB8AC3E}">
        <p14:creationId xmlns:p14="http://schemas.microsoft.com/office/powerpoint/2010/main" val="424845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a:t>
            </a:fld>
            <a:endParaRPr lang="en-US"/>
          </a:p>
        </p:txBody>
      </p:sp>
    </p:spTree>
    <p:extLst>
      <p:ext uri="{BB962C8B-B14F-4D97-AF65-F5344CB8AC3E}">
        <p14:creationId xmlns:p14="http://schemas.microsoft.com/office/powerpoint/2010/main" val="403548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10</a:t>
            </a:fld>
            <a:endParaRPr lang="en-US"/>
          </a:p>
        </p:txBody>
      </p:sp>
    </p:spTree>
    <p:extLst>
      <p:ext uri="{BB962C8B-B14F-4D97-AF65-F5344CB8AC3E}">
        <p14:creationId xmlns:p14="http://schemas.microsoft.com/office/powerpoint/2010/main" val="171025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11</a:t>
            </a:fld>
            <a:endParaRPr lang="en-US"/>
          </a:p>
        </p:txBody>
      </p:sp>
    </p:spTree>
    <p:extLst>
      <p:ext uri="{BB962C8B-B14F-4D97-AF65-F5344CB8AC3E}">
        <p14:creationId xmlns:p14="http://schemas.microsoft.com/office/powerpoint/2010/main" val="719002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12</a:t>
            </a:fld>
            <a:endParaRPr lang="en-US"/>
          </a:p>
        </p:txBody>
      </p:sp>
    </p:spTree>
    <p:extLst>
      <p:ext uri="{BB962C8B-B14F-4D97-AF65-F5344CB8AC3E}">
        <p14:creationId xmlns:p14="http://schemas.microsoft.com/office/powerpoint/2010/main" val="1944607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13</a:t>
            </a:fld>
            <a:endParaRPr lang="en-US"/>
          </a:p>
        </p:txBody>
      </p:sp>
    </p:spTree>
    <p:extLst>
      <p:ext uri="{BB962C8B-B14F-4D97-AF65-F5344CB8AC3E}">
        <p14:creationId xmlns:p14="http://schemas.microsoft.com/office/powerpoint/2010/main" val="257750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14</a:t>
            </a:fld>
            <a:endParaRPr lang="en-US"/>
          </a:p>
        </p:txBody>
      </p:sp>
    </p:spTree>
    <p:extLst>
      <p:ext uri="{BB962C8B-B14F-4D97-AF65-F5344CB8AC3E}">
        <p14:creationId xmlns:p14="http://schemas.microsoft.com/office/powerpoint/2010/main" val="309226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15</a:t>
            </a:fld>
            <a:endParaRPr lang="en-US"/>
          </a:p>
        </p:txBody>
      </p:sp>
    </p:spTree>
    <p:extLst>
      <p:ext uri="{BB962C8B-B14F-4D97-AF65-F5344CB8AC3E}">
        <p14:creationId xmlns:p14="http://schemas.microsoft.com/office/powerpoint/2010/main" val="132243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16</a:t>
            </a:fld>
            <a:endParaRPr lang="en-US"/>
          </a:p>
        </p:txBody>
      </p:sp>
    </p:spTree>
    <p:extLst>
      <p:ext uri="{BB962C8B-B14F-4D97-AF65-F5344CB8AC3E}">
        <p14:creationId xmlns:p14="http://schemas.microsoft.com/office/powerpoint/2010/main" val="378613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17</a:t>
            </a:fld>
            <a:endParaRPr lang="en-US"/>
          </a:p>
        </p:txBody>
      </p:sp>
    </p:spTree>
    <p:extLst>
      <p:ext uri="{BB962C8B-B14F-4D97-AF65-F5344CB8AC3E}">
        <p14:creationId xmlns:p14="http://schemas.microsoft.com/office/powerpoint/2010/main" val="1835268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18</a:t>
            </a:fld>
            <a:endParaRPr lang="en-US"/>
          </a:p>
        </p:txBody>
      </p:sp>
    </p:spTree>
    <p:extLst>
      <p:ext uri="{BB962C8B-B14F-4D97-AF65-F5344CB8AC3E}">
        <p14:creationId xmlns:p14="http://schemas.microsoft.com/office/powerpoint/2010/main" val="300227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19</a:t>
            </a:fld>
            <a:endParaRPr lang="en-US"/>
          </a:p>
        </p:txBody>
      </p:sp>
    </p:spTree>
    <p:extLst>
      <p:ext uri="{BB962C8B-B14F-4D97-AF65-F5344CB8AC3E}">
        <p14:creationId xmlns:p14="http://schemas.microsoft.com/office/powerpoint/2010/main" val="2493407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2</a:t>
            </a:fld>
            <a:endParaRPr lang="en-US"/>
          </a:p>
        </p:txBody>
      </p:sp>
    </p:spTree>
    <p:extLst>
      <p:ext uri="{BB962C8B-B14F-4D97-AF65-F5344CB8AC3E}">
        <p14:creationId xmlns:p14="http://schemas.microsoft.com/office/powerpoint/2010/main" val="169259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20</a:t>
            </a:fld>
            <a:endParaRPr lang="en-US"/>
          </a:p>
        </p:txBody>
      </p:sp>
    </p:spTree>
    <p:extLst>
      <p:ext uri="{BB962C8B-B14F-4D97-AF65-F5344CB8AC3E}">
        <p14:creationId xmlns:p14="http://schemas.microsoft.com/office/powerpoint/2010/main" val="3248749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21</a:t>
            </a:fld>
            <a:endParaRPr lang="en-US"/>
          </a:p>
        </p:txBody>
      </p:sp>
    </p:spTree>
    <p:extLst>
      <p:ext uri="{BB962C8B-B14F-4D97-AF65-F5344CB8AC3E}">
        <p14:creationId xmlns:p14="http://schemas.microsoft.com/office/powerpoint/2010/main" val="1039281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871B-C406-3FCE-BBCB-66AA9AC32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8AFE-D3B1-50DB-905C-FA4ADF409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A5CF-F28E-580C-231E-7E75FA8F9CAE}"/>
              </a:ext>
            </a:extLst>
          </p:cNvPr>
          <p:cNvSpPr>
            <a:spLocks noGrp="1"/>
          </p:cNvSpPr>
          <p:nvPr>
            <p:ph type="body" idx="1"/>
          </p:nvPr>
        </p:nvSpPr>
        <p:spPr/>
        <p:txBody>
          <a:bodyPr/>
          <a:lstStyle/>
          <a:p>
            <a:r>
              <a:rPr lang="en-US"/>
              <a:t>t</a:t>
            </a:r>
          </a:p>
        </p:txBody>
      </p:sp>
      <p:sp>
        <p:nvSpPr>
          <p:cNvPr id="4" name="Slide Number Placeholder 3">
            <a:extLst>
              <a:ext uri="{FF2B5EF4-FFF2-40B4-BE49-F238E27FC236}">
                <a16:creationId xmlns:a16="http://schemas.microsoft.com/office/drawing/2014/main" id="{58ABF63F-5B1F-F3F6-6D1D-C1A4677BFF82}"/>
              </a:ext>
            </a:extLst>
          </p:cNvPr>
          <p:cNvSpPr>
            <a:spLocks noGrp="1"/>
          </p:cNvSpPr>
          <p:nvPr>
            <p:ph type="sldNum" sz="quarter" idx="5"/>
          </p:nvPr>
        </p:nvSpPr>
        <p:spPr/>
        <p:txBody>
          <a:bodyPr/>
          <a:lstStyle/>
          <a:p>
            <a:fld id="{C20A5CBC-F03B-4F21-B268-463F3F99D3BF}" type="slidenum">
              <a:rPr lang="en-US" smtClean="0"/>
              <a:t>22</a:t>
            </a:fld>
            <a:endParaRPr lang="en-US"/>
          </a:p>
        </p:txBody>
      </p:sp>
    </p:spTree>
    <p:extLst>
      <p:ext uri="{BB962C8B-B14F-4D97-AF65-F5344CB8AC3E}">
        <p14:creationId xmlns:p14="http://schemas.microsoft.com/office/powerpoint/2010/main" val="8664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3</a:t>
            </a:fld>
            <a:endParaRPr lang="en-US"/>
          </a:p>
        </p:txBody>
      </p:sp>
    </p:spTree>
    <p:extLst>
      <p:ext uri="{BB962C8B-B14F-4D97-AF65-F5344CB8AC3E}">
        <p14:creationId xmlns:p14="http://schemas.microsoft.com/office/powerpoint/2010/main" val="15555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4</a:t>
            </a:fld>
            <a:endParaRPr lang="en-US"/>
          </a:p>
        </p:txBody>
      </p:sp>
    </p:spTree>
    <p:extLst>
      <p:ext uri="{BB962C8B-B14F-4D97-AF65-F5344CB8AC3E}">
        <p14:creationId xmlns:p14="http://schemas.microsoft.com/office/powerpoint/2010/main" val="200154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5</a:t>
            </a:fld>
            <a:endParaRPr lang="en-US"/>
          </a:p>
        </p:txBody>
      </p:sp>
    </p:spTree>
    <p:extLst>
      <p:ext uri="{BB962C8B-B14F-4D97-AF65-F5344CB8AC3E}">
        <p14:creationId xmlns:p14="http://schemas.microsoft.com/office/powerpoint/2010/main" val="3417541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6</a:t>
            </a:fld>
            <a:endParaRPr lang="en-US"/>
          </a:p>
        </p:txBody>
      </p:sp>
    </p:spTree>
    <p:extLst>
      <p:ext uri="{BB962C8B-B14F-4D97-AF65-F5344CB8AC3E}">
        <p14:creationId xmlns:p14="http://schemas.microsoft.com/office/powerpoint/2010/main" val="66019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7</a:t>
            </a:fld>
            <a:endParaRPr lang="en-US"/>
          </a:p>
        </p:txBody>
      </p:sp>
    </p:spTree>
    <p:extLst>
      <p:ext uri="{BB962C8B-B14F-4D97-AF65-F5344CB8AC3E}">
        <p14:creationId xmlns:p14="http://schemas.microsoft.com/office/powerpoint/2010/main" val="62547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8</a:t>
            </a:fld>
            <a:endParaRPr lang="en-US"/>
          </a:p>
        </p:txBody>
      </p:sp>
    </p:spTree>
    <p:extLst>
      <p:ext uri="{BB962C8B-B14F-4D97-AF65-F5344CB8AC3E}">
        <p14:creationId xmlns:p14="http://schemas.microsoft.com/office/powerpoint/2010/main" val="2094385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9</a:t>
            </a:fld>
            <a:endParaRPr lang="en-US"/>
          </a:p>
        </p:txBody>
      </p:sp>
    </p:spTree>
    <p:extLst>
      <p:ext uri="{BB962C8B-B14F-4D97-AF65-F5344CB8AC3E}">
        <p14:creationId xmlns:p14="http://schemas.microsoft.com/office/powerpoint/2010/main" val="238963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1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AA-AF90-4626-A39E-791870660821}"/>
              </a:ext>
            </a:extLst>
          </p:cNvPr>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AEB09D-2516-4097-AD1E-96911A064F5C}"/>
              </a:ext>
            </a:extLst>
          </p:cNvPr>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FC0619B-0433-45F5-B410-946C89628A75}"/>
              </a:ext>
            </a:extLst>
          </p:cNvPr>
          <p:cNvSpPr/>
          <p:nvPr userDrawn="1"/>
        </p:nvSpPr>
        <p:spPr>
          <a:xfrm>
            <a:off x="0" y="6075947"/>
            <a:ext cx="9144000"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a:extLst>
              <a:ext uri="{FF2B5EF4-FFF2-40B4-BE49-F238E27FC236}">
                <a16:creationId xmlns:a16="http://schemas.microsoft.com/office/drawing/2014/main" id="{3A7F404D-4AFE-4F98-AC5A-6D8AB0A3669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9CA456A4-1898-459D-A914-6EA34E4F0B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9784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541233-3D3B-4DAE-B310-604BFB952AC1}"/>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Footer Placeholder 4">
            <a:extLst>
              <a:ext uri="{FF2B5EF4-FFF2-40B4-BE49-F238E27FC236}">
                <a16:creationId xmlns:a16="http://schemas.microsoft.com/office/drawing/2014/main" id="{EB12E532-2C40-4BDE-830C-C5CDFEE852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8" name="Picture 7">
            <a:extLst>
              <a:ext uri="{FF2B5EF4-FFF2-40B4-BE49-F238E27FC236}">
                <a16:creationId xmlns:a16="http://schemas.microsoft.com/office/drawing/2014/main" id="{EE0C67A7-AB5C-44AE-9818-F61233C5172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3039F0B4-6DA0-46C7-8ADC-D7F392631A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
        <p:nvSpPr>
          <p:cNvPr id="2" name="Title 1">
            <a:extLst>
              <a:ext uri="{FF2B5EF4-FFF2-40B4-BE49-F238E27FC236}">
                <a16:creationId xmlns:a16="http://schemas.microsoft.com/office/drawing/2014/main" id="{A5D779F3-05D1-4E36-A4E9-3482438D904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458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2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cr.emory.edu/resources/systems/oncor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cr.emory.edu/resources/systems/ocr-cr-eform-app.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OCR@Emory.edu" TargetMode="External"/><Relationship Id="rId5" Type="http://schemas.openxmlformats.org/officeDocument/2006/relationships/hyperlink" Target="https://emory-my.sharepoint.com/:v:/r/personal/bstrong_emory_edu/Documents/Documents/Zoom/2023-06-25%2021.22.22%20CT%20PreStudy%20eForm%20App/video2762200816.mp4?csf=1&amp;web=1&amp;e=9z34J1&amp;nav=eyJyZWZlcnJhbEluZm8iOnsicmVmZXJyYWxBcHAiOiJTdHJlYW1XZWJBcHAiLCJyZWZlcnJhbFZpZXciOiJTaGFyZURpYWxvZy1MaW5rIiwicmVmZXJyYWxBcHBQbGF0Zm9ybSI6IldlYiIsInJlZmVycmFsTW9kZSI6InZpZXcifX0%3D" TargetMode="External"/><Relationship Id="rId4" Type="http://schemas.openxmlformats.org/officeDocument/2006/relationships/hyperlink" Target="https://ocr.emory.edu/_includes/documents/ocr-clinical-research-eforms-guide-2.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emory-oncore-train.advarra.ap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redcap.emory.edu/surveys/?s=KLP873FNT37K8TK9"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cr.emory.edu/resources/systems/oncor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mory-oncore-train.advarra.ap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ocr.emory.edu/resources/systems/oncore.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ocr.emory.edu/guidelines/forms-templates.html"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OCR_Invoicing@Emory.edu" TargetMode="Externa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emory-oncore-test.advarra.app/smrs/jasperRun/run/run.do?reportId=6015&amp;standardReportId=5876" TargetMode="External"/><Relationship Id="rId2" Type="http://schemas.openxmlformats.org/officeDocument/2006/relationships/hyperlink" Target="https://emory-oncore-test.advarra.app/smrs/jasperRun/run/run.do?reportId=6037&amp;standardReportId=5898" TargetMode="External"/><Relationship Id="rId1" Type="http://schemas.openxmlformats.org/officeDocument/2006/relationships/slideLayout" Target="../slideLayouts/slideLayout2.xml"/><Relationship Id="rId4" Type="http://schemas.openxmlformats.org/officeDocument/2006/relationships/hyperlink" Target="https://emory-oncore-test.advarra.app/smrs/jasperRun/run/run.do?reportId=2735&amp;standardReportId=267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70.xml.rels><?xml version="1.0" encoding="UTF-8" standalone="yes"?>
<Relationships xmlns="http://schemas.openxmlformats.org/package/2006/relationships"><Relationship Id="rId2" Type="http://schemas.openxmlformats.org/officeDocument/2006/relationships/hyperlink" Target="https://erp.app.emory.edu/submission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mory-oncore-train.advarra.app/"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ocr.emory.edu/resources/systems/oncore.html" TargetMode="External"/><Relationship Id="rId2" Type="http://schemas.openxmlformats.org/officeDocument/2006/relationships/hyperlink" Target="mailto:OCR@Emory.edu" TargetMode="External"/><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38D-372A-4BD1-9F95-A0D12D5F163C}"/>
              </a:ext>
            </a:extLst>
          </p:cNvPr>
          <p:cNvSpPr>
            <a:spLocks noGrp="1"/>
          </p:cNvSpPr>
          <p:nvPr>
            <p:ph type="ctrTitle"/>
          </p:nvPr>
        </p:nvSpPr>
        <p:spPr>
          <a:xfrm>
            <a:off x="669199" y="964248"/>
            <a:ext cx="8217626" cy="3626802"/>
          </a:xfrm>
        </p:spPr>
        <p:txBody>
          <a:bodyPr>
            <a:normAutofit/>
          </a:bodyPr>
          <a:lstStyle/>
          <a:p>
            <a:pPr algn="l"/>
            <a:r>
              <a:rPr lang="en-US" sz="8000" b="1" dirty="0"/>
              <a:t>Emory OnCore </a:t>
            </a:r>
            <a:br>
              <a:rPr lang="en-US" sz="8000" b="1" dirty="0"/>
            </a:br>
            <a:r>
              <a:rPr lang="en-US" sz="2400" b="1" dirty="0">
                <a:solidFill>
                  <a:schemeClr val="accent4">
                    <a:lumMod val="75000"/>
                  </a:schemeClr>
                </a:solidFill>
              </a:rPr>
              <a:t>OnCore Superuser Training </a:t>
            </a:r>
            <a:br>
              <a:rPr lang="en-US" sz="2400" b="1" dirty="0">
                <a:solidFill>
                  <a:schemeClr val="accent4">
                    <a:lumMod val="75000"/>
                  </a:schemeClr>
                </a:solidFill>
              </a:rPr>
            </a:br>
            <a:r>
              <a:rPr lang="en-US" sz="1800" b="1" dirty="0">
                <a:solidFill>
                  <a:schemeClr val="bg2"/>
                </a:solidFill>
              </a:rPr>
              <a:t>*Note: This PPP can be used for existing users. </a:t>
            </a:r>
            <a:br>
              <a:rPr lang="en-US" sz="2400" b="1" dirty="0">
                <a:solidFill>
                  <a:schemeClr val="accent4">
                    <a:lumMod val="75000"/>
                  </a:schemeClr>
                </a:solidFill>
              </a:rPr>
            </a:br>
            <a:endParaRPr lang="en-US" sz="2400" b="1" dirty="0"/>
          </a:p>
        </p:txBody>
      </p:sp>
      <p:sp>
        <p:nvSpPr>
          <p:cNvPr id="3" name="TextBox 2">
            <a:extLst>
              <a:ext uri="{FF2B5EF4-FFF2-40B4-BE49-F238E27FC236}">
                <a16:creationId xmlns:a16="http://schemas.microsoft.com/office/drawing/2014/main" id="{3D7C46FA-2286-DD49-3BC0-17F295212145}"/>
              </a:ext>
            </a:extLst>
          </p:cNvPr>
          <p:cNvSpPr txBox="1"/>
          <p:nvPr/>
        </p:nvSpPr>
        <p:spPr>
          <a:xfrm>
            <a:off x="7075713" y="76201"/>
            <a:ext cx="2296886" cy="369332"/>
          </a:xfrm>
          <a:prstGeom prst="rect">
            <a:avLst/>
          </a:prstGeom>
          <a:noFill/>
        </p:spPr>
        <p:txBody>
          <a:bodyPr wrap="square" rtlCol="0">
            <a:spAutoFit/>
          </a:bodyPr>
          <a:lstStyle/>
          <a:p>
            <a:r>
              <a:rPr lang="en-US" dirty="0">
                <a:solidFill>
                  <a:schemeClr val="bg1"/>
                </a:solidFill>
              </a:rPr>
              <a:t>Version 7, 12/10/24 </a:t>
            </a:r>
          </a:p>
        </p:txBody>
      </p:sp>
    </p:spTree>
    <p:extLst>
      <p:ext uri="{BB962C8B-B14F-4D97-AF65-F5344CB8AC3E}">
        <p14:creationId xmlns:p14="http://schemas.microsoft.com/office/powerpoint/2010/main" val="88827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6706-3DAF-0955-A4CC-227D6785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68BB3-628F-80DF-D0F2-31C5CF62B415}"/>
              </a:ext>
            </a:extLst>
          </p:cNvPr>
          <p:cNvSpPr>
            <a:spLocks noGrp="1"/>
          </p:cNvSpPr>
          <p:nvPr>
            <p:ph type="title"/>
          </p:nvPr>
        </p:nvSpPr>
        <p:spPr/>
        <p:txBody>
          <a:bodyPr/>
          <a:lstStyle/>
          <a:p>
            <a:r>
              <a:rPr lang="en-US"/>
              <a:t>Definitions </a:t>
            </a:r>
          </a:p>
        </p:txBody>
      </p:sp>
      <p:sp>
        <p:nvSpPr>
          <p:cNvPr id="3" name="Content Placeholder 2">
            <a:extLst>
              <a:ext uri="{FF2B5EF4-FFF2-40B4-BE49-F238E27FC236}">
                <a16:creationId xmlns:a16="http://schemas.microsoft.com/office/drawing/2014/main" id="{EEEEACA0-5131-CA6A-3F4F-A255DA578A5D}"/>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p>
          <a:p>
            <a:pPr lvl="1">
              <a:buFont typeface="Courier New" panose="02070309020205020404" pitchFamily="49" charset="0"/>
              <a:buChar char="o"/>
            </a:pPr>
            <a:r>
              <a:rPr lang="en-US" dirty="0"/>
              <a:t>This allows study teams to track individual responsibilities, deadlines, and progress on various aspects of the trial, acting as a centralized </a:t>
            </a:r>
            <a:r>
              <a:rPr lang="en-US" b="1" dirty="0">
                <a:solidFill>
                  <a:schemeClr val="accent4">
                    <a:lumMod val="75000"/>
                  </a:schemeClr>
                </a:solidFill>
              </a:rPr>
              <a:t>to-do list </a:t>
            </a:r>
            <a:r>
              <a:rPr lang="en-US" dirty="0"/>
              <a:t>for the research process.</a:t>
            </a:r>
            <a:br>
              <a:rPr lang="en-US" dirty="0"/>
            </a:br>
            <a:endParaRPr lang="en-US" dirty="0"/>
          </a:p>
          <a:p>
            <a:r>
              <a:rPr lang="en-US" sz="2800" dirty="0"/>
              <a:t>Study teams must only copy the task list template for </a:t>
            </a:r>
            <a:r>
              <a:rPr lang="en-US" sz="2800" b="1" dirty="0"/>
              <a:t>Amendments</a:t>
            </a:r>
            <a:r>
              <a:rPr lang="en-US" sz="2800" dirty="0"/>
              <a:t> and </a:t>
            </a:r>
            <a:r>
              <a:rPr lang="en-US" sz="2800" b="1" dirty="0"/>
              <a:t>Closeouts</a:t>
            </a:r>
            <a:r>
              <a:rPr lang="en-US" sz="2800" dirty="0"/>
              <a:t>. </a:t>
            </a:r>
          </a:p>
        </p:txBody>
      </p:sp>
      <p:sp>
        <p:nvSpPr>
          <p:cNvPr id="4" name="Footer Placeholder 3">
            <a:extLst>
              <a:ext uri="{FF2B5EF4-FFF2-40B4-BE49-F238E27FC236}">
                <a16:creationId xmlns:a16="http://schemas.microsoft.com/office/drawing/2014/main" id="{AF444121-263F-1594-46DB-AAE81C8E53E5}"/>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59023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a:xfrm>
            <a:off x="1284514" y="822553"/>
            <a:ext cx="6858000" cy="2387600"/>
          </a:xfrm>
        </p:spPr>
        <p:txBody>
          <a:bodyPr/>
          <a:lstStyle/>
          <a:p>
            <a:r>
              <a:rPr lang="en-US" b="1">
                <a:solidFill>
                  <a:schemeClr val="accent4">
                    <a:lumMod val="75000"/>
                  </a:schemeClr>
                </a:solidFill>
                <a:latin typeface="+mn-lt"/>
              </a:rPr>
              <a:t>MODULE 1</a:t>
            </a:r>
          </a:p>
        </p:txBody>
      </p:sp>
    </p:spTree>
    <p:extLst>
      <p:ext uri="{BB962C8B-B14F-4D97-AF65-F5344CB8AC3E}">
        <p14:creationId xmlns:p14="http://schemas.microsoft.com/office/powerpoint/2010/main" val="104780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E0-0F2D-B62A-DCB7-0A16CFFAB869}"/>
              </a:ext>
            </a:extLst>
          </p:cNvPr>
          <p:cNvSpPr>
            <a:spLocks noGrp="1"/>
          </p:cNvSpPr>
          <p:nvPr>
            <p:ph type="title"/>
          </p:nvPr>
        </p:nvSpPr>
        <p:spPr/>
        <p:txBody>
          <a:bodyPr/>
          <a:lstStyle/>
          <a:p>
            <a:r>
              <a:rPr lang="en-US"/>
              <a:t>Module 1</a:t>
            </a:r>
          </a:p>
        </p:txBody>
      </p:sp>
      <p:sp>
        <p:nvSpPr>
          <p:cNvPr id="3" name="Content Placeholder 2">
            <a:extLst>
              <a:ext uri="{FF2B5EF4-FFF2-40B4-BE49-F238E27FC236}">
                <a16:creationId xmlns:a16="http://schemas.microsoft.com/office/drawing/2014/main" id="{D6E448EE-4B58-4270-73D9-423781900CF0}"/>
              </a:ext>
            </a:extLst>
          </p:cNvPr>
          <p:cNvSpPr>
            <a:spLocks noGrp="1"/>
          </p:cNvSpPr>
          <p:nvPr>
            <p:ph idx="1"/>
          </p:nvPr>
        </p:nvSpPr>
        <p:spPr>
          <a:xfrm>
            <a:off x="163286" y="1175657"/>
            <a:ext cx="8752114" cy="5127172"/>
          </a:xfrm>
        </p:spPr>
        <p:txBody>
          <a:bodyPr>
            <a:normAutofit/>
          </a:bodyPr>
          <a:lstStyle/>
          <a:p>
            <a:pPr marL="0" indent="0">
              <a:buNone/>
            </a:pPr>
            <a:r>
              <a:rPr lang="en-US"/>
              <a:t>In this OnCore CTMS 2.0 course, you will learn your role and responsibilities in the OnCore CTMS system for the </a:t>
            </a:r>
            <a:r>
              <a:rPr lang="en-US" b="1">
                <a:solidFill>
                  <a:schemeClr val="accent4">
                    <a:lumMod val="75000"/>
                  </a:schemeClr>
                </a:solidFill>
              </a:rPr>
              <a:t>Enterprise </a:t>
            </a:r>
            <a:r>
              <a:rPr lang="en-US"/>
              <a:t>library. </a:t>
            </a:r>
            <a:br>
              <a:rPr lang="en-US"/>
            </a:br>
            <a:endParaRPr lang="en-US"/>
          </a:p>
          <a:p>
            <a:pPr marL="0" indent="0">
              <a:buNone/>
            </a:pPr>
            <a:r>
              <a:rPr lang="en-US"/>
              <a:t>In </a:t>
            </a:r>
            <a:r>
              <a:rPr lang="en-US" b="1" u="sng"/>
              <a:t>Module 1</a:t>
            </a:r>
            <a:r>
              <a:rPr lang="en-US"/>
              <a:t>, you will learn the following:</a:t>
            </a:r>
          </a:p>
          <a:p>
            <a:pPr lvl="1"/>
            <a:r>
              <a:rPr lang="en-US" sz="2800"/>
              <a:t>Review the Study Team Workflow in OnCore </a:t>
            </a:r>
          </a:p>
          <a:p>
            <a:pPr lvl="1"/>
            <a:r>
              <a:rPr lang="en-US" sz="2800"/>
              <a:t>Importance of and how to use an OCR CR </a:t>
            </a:r>
            <a:r>
              <a:rPr lang="en-US" sz="2800" err="1"/>
              <a:t>eForm</a:t>
            </a:r>
            <a:r>
              <a:rPr lang="en-US" sz="2800"/>
              <a:t> </a:t>
            </a:r>
          </a:p>
          <a:p>
            <a:pPr lvl="1"/>
            <a:r>
              <a:rPr lang="en-US" sz="2800"/>
              <a:t>How to use Widgets for Task Lists</a:t>
            </a:r>
          </a:p>
          <a:p>
            <a:pPr lvl="1"/>
            <a:r>
              <a:rPr lang="en-US" sz="2800"/>
              <a:t>How to add Staff Roles</a:t>
            </a:r>
          </a:p>
          <a:p>
            <a:pPr marL="457200" lvl="1" indent="0">
              <a:buNone/>
            </a:pPr>
            <a:endParaRPr lang="en-US"/>
          </a:p>
          <a:p>
            <a:pPr marL="457200" lvl="1"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90A32C10-791E-72EB-BE85-726031CFE3A1}"/>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36521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34C3-7226-557F-A1BE-48809EB2223E}"/>
              </a:ext>
            </a:extLst>
          </p:cNvPr>
          <p:cNvSpPr>
            <a:spLocks noGrp="1"/>
          </p:cNvSpPr>
          <p:nvPr>
            <p:ph type="title"/>
          </p:nvPr>
        </p:nvSpPr>
        <p:spPr/>
        <p:txBody>
          <a:bodyPr/>
          <a:lstStyle/>
          <a:p>
            <a:r>
              <a:rPr lang="en-US"/>
              <a:t>Enterprise Study Team Workflow</a:t>
            </a:r>
          </a:p>
        </p:txBody>
      </p:sp>
      <p:sp>
        <p:nvSpPr>
          <p:cNvPr id="3" name="Content Placeholder 2">
            <a:extLst>
              <a:ext uri="{FF2B5EF4-FFF2-40B4-BE49-F238E27FC236}">
                <a16:creationId xmlns:a16="http://schemas.microsoft.com/office/drawing/2014/main" id="{A5F97BE2-CE72-2A3F-27B5-DC8B2F134C82}"/>
              </a:ext>
            </a:extLst>
          </p:cNvPr>
          <p:cNvSpPr>
            <a:spLocks noGrp="1"/>
          </p:cNvSpPr>
          <p:nvPr>
            <p:ph idx="1"/>
          </p:nvPr>
        </p:nvSpPr>
        <p:spPr/>
        <p:txBody>
          <a:bodyPr vert="horz" lIns="91440" tIns="45720" rIns="91440" bIns="45720" rtlCol="0" anchor="t">
            <a:normAutofit/>
          </a:bodyPr>
          <a:lstStyle/>
          <a:p>
            <a:r>
              <a:rPr lang="en-US" dirty="0"/>
              <a:t>View on OCR's webpage at </a:t>
            </a:r>
            <a:r>
              <a:rPr lang="en-US" dirty="0">
                <a:ea typeface="+mn-lt"/>
                <a:cs typeface="+mn-lt"/>
                <a:hlinkClick r:id="rId3"/>
              </a:rPr>
              <a:t>https://ocr.emory.edu/resources/systems/oncore.html</a:t>
            </a:r>
            <a:r>
              <a:rPr lang="en-US" dirty="0">
                <a:ea typeface="+mn-lt"/>
                <a:cs typeface="+mn-lt"/>
              </a:rPr>
              <a:t>.</a:t>
            </a:r>
            <a:endParaRPr lang="en-US" dirty="0">
              <a:ea typeface="Calibri"/>
              <a:cs typeface="Calibri"/>
            </a:endParaRPr>
          </a:p>
          <a:p>
            <a:pPr marL="0" indent="0">
              <a:buNone/>
            </a:pPr>
            <a:endParaRPr lang="en-US" dirty="0">
              <a:ea typeface="Calibri"/>
              <a:cs typeface="Calibri"/>
            </a:endParaRPr>
          </a:p>
          <a:p>
            <a:pPr marL="914400" lvl="1" indent="-457200">
              <a:buFont typeface="+mj-lt"/>
              <a:buAutoNum type="arabicPeriod"/>
            </a:pPr>
            <a:r>
              <a:rPr lang="en-US" dirty="0"/>
              <a:t>CRC Workflow, version 11-27-2024</a:t>
            </a:r>
            <a:endParaRPr lang="en-US" dirty="0">
              <a:ea typeface="Calibri"/>
              <a:cs typeface="Calibri"/>
            </a:endParaRPr>
          </a:p>
          <a:p>
            <a:pPr marL="914400" lvl="1" indent="-457200">
              <a:buFont typeface="+mj-lt"/>
              <a:buAutoNum type="arabicPeriod"/>
            </a:pPr>
            <a:r>
              <a:rPr lang="en-US" dirty="0"/>
              <a:t>Pre-Award </a:t>
            </a:r>
            <a:endParaRPr lang="en-US" dirty="0">
              <a:ea typeface="Calibri"/>
              <a:cs typeface="Calibri"/>
            </a:endParaRPr>
          </a:p>
          <a:p>
            <a:pPr marL="914400" lvl="1" indent="-457200">
              <a:buFont typeface="+mj-lt"/>
              <a:buAutoNum type="arabicPeriod"/>
            </a:pPr>
            <a:r>
              <a:rPr lang="en-US" dirty="0"/>
              <a:t>Post-Award – Invoicing </a:t>
            </a:r>
            <a:endParaRPr lang="en-US" dirty="0">
              <a:ea typeface="Calibri"/>
              <a:cs typeface="Calibri"/>
            </a:endParaRPr>
          </a:p>
          <a:p>
            <a:pPr marL="914400" lvl="1" indent="-457200">
              <a:buFont typeface="+mj-lt"/>
              <a:buAutoNum type="arabicPeriod"/>
            </a:pPr>
            <a:r>
              <a:rPr lang="en-US" dirty="0"/>
              <a:t>Closeout</a:t>
            </a:r>
            <a:endParaRPr lang="en-US" dirty="0">
              <a:ea typeface="Calibri"/>
              <a:cs typeface="Calibri"/>
            </a:endParaRPr>
          </a:p>
          <a:p>
            <a:pPr marL="914400" lvl="1" indent="-457200">
              <a:buFont typeface="+mj-lt"/>
              <a:buAutoNum type="arabicPeriod"/>
            </a:pPr>
            <a:r>
              <a:rPr lang="en-US" dirty="0"/>
              <a:t>Amendments </a:t>
            </a:r>
            <a:endParaRPr lang="en-US" dirty="0">
              <a:ea typeface="Calibri"/>
              <a:cs typeface="Calibri"/>
            </a:endParaRPr>
          </a:p>
        </p:txBody>
      </p:sp>
      <p:sp>
        <p:nvSpPr>
          <p:cNvPr id="4" name="Footer Placeholder 3">
            <a:extLst>
              <a:ext uri="{FF2B5EF4-FFF2-40B4-BE49-F238E27FC236}">
                <a16:creationId xmlns:a16="http://schemas.microsoft.com/office/drawing/2014/main" id="{53DADAD3-6EAB-78E9-B206-8898F961D6D0}"/>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498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a:latin typeface="+mn-lt"/>
              </a:rPr>
              <a:t>OCR CR </a:t>
            </a:r>
            <a:r>
              <a:rPr lang="en-US" err="1">
                <a:latin typeface="+mn-lt"/>
              </a:rPr>
              <a:t>eForm</a:t>
            </a:r>
            <a:r>
              <a:rPr lang="en-US">
                <a:latin typeface="+mn-lt"/>
              </a:rPr>
              <a:t>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79"/>
            <a:ext cx="8820331" cy="5096691"/>
          </a:xfrm>
        </p:spPr>
        <p:txBody>
          <a:bodyPr>
            <a:normAutofit/>
          </a:bodyPr>
          <a:lstStyle/>
          <a:p>
            <a:pPr marL="0" indent="0">
              <a:buNone/>
            </a:pPr>
            <a:r>
              <a:rPr lang="en-US"/>
              <a:t>The </a:t>
            </a:r>
            <a:r>
              <a:rPr lang="en-US" b="1"/>
              <a:t>OCR Clinical Research </a:t>
            </a:r>
            <a:r>
              <a:rPr lang="en-US" b="1" err="1"/>
              <a:t>eForm</a:t>
            </a:r>
            <a:r>
              <a:rPr lang="en-US" b="1"/>
              <a:t> </a:t>
            </a:r>
            <a:r>
              <a:rPr lang="en-US"/>
              <a:t>is a new electronic platform implemented by the Office for Clinical Research (OCR) to replace the paper format of several forms used for submissions to various departments at Emory University for clinical research. </a:t>
            </a:r>
          </a:p>
          <a:p>
            <a:pPr marL="0" indent="0">
              <a:buNone/>
            </a:pPr>
            <a:r>
              <a:rPr lang="en-US" b="1">
                <a:highlight>
                  <a:srgbClr val="FFFF00"/>
                </a:highlight>
              </a:rPr>
              <a:t>Note: This is how your study gets into OnCore CTMS. </a:t>
            </a:r>
          </a:p>
          <a:p>
            <a:pPr marL="514350" indent="-514350">
              <a:buFont typeface="+mj-lt"/>
              <a:buAutoNum type="arabicPeriod"/>
            </a:pPr>
            <a:r>
              <a:rPr lang="en-US" sz="2400" b="1"/>
              <a:t>OCR PreAward Submission </a:t>
            </a:r>
          </a:p>
          <a:p>
            <a:pPr lvl="1"/>
            <a:r>
              <a:rPr lang="en-US"/>
              <a:t>Coverage Analysis Only</a:t>
            </a:r>
          </a:p>
          <a:p>
            <a:pPr lvl="1"/>
            <a:r>
              <a:rPr lang="en-US"/>
              <a:t>Coverage Analysis and Budget</a:t>
            </a:r>
          </a:p>
          <a:p>
            <a:pPr lvl="1"/>
            <a:r>
              <a:rPr lang="en-US"/>
              <a:t>Budget only (either PreAward or Invoicing)</a:t>
            </a:r>
          </a:p>
          <a:p>
            <a:pPr lvl="1"/>
            <a:r>
              <a:rPr lang="en-US"/>
              <a:t>Undetermined – Pending OCR Review </a:t>
            </a:r>
          </a:p>
          <a:p>
            <a:pPr marL="514350" indent="-514350">
              <a:buFont typeface="+mj-lt"/>
              <a:buAutoNum type="arabicPeriod"/>
            </a:pPr>
            <a:r>
              <a:rPr lang="en-US" sz="2400" b="1"/>
              <a:t>Amendments</a:t>
            </a:r>
            <a:r>
              <a:rPr lang="en-US" sz="2400"/>
              <a:t> of any kind listed in #1. </a:t>
            </a:r>
          </a:p>
        </p:txBody>
      </p:sp>
      <p:sp>
        <p:nvSpPr>
          <p:cNvPr id="4" name="Footer Placeholder 3">
            <a:extLst>
              <a:ext uri="{FF2B5EF4-FFF2-40B4-BE49-F238E27FC236}">
                <a16:creationId xmlns:a16="http://schemas.microsoft.com/office/drawing/2014/main" id="{EFF1213E-AB5E-E68F-470C-1F26D664360B}"/>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020208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A8E2-4546-52EB-E09A-D7D8FD16564A}"/>
              </a:ext>
            </a:extLst>
          </p:cNvPr>
          <p:cNvSpPr>
            <a:spLocks noGrp="1"/>
          </p:cNvSpPr>
          <p:nvPr>
            <p:ph type="title"/>
          </p:nvPr>
        </p:nvSpPr>
        <p:spPr/>
        <p:txBody>
          <a:bodyPr/>
          <a:lstStyle/>
          <a:p>
            <a:r>
              <a:rPr lang="en-US">
                <a:latin typeface="+mn-lt"/>
              </a:rPr>
              <a:t>OCR CR </a:t>
            </a:r>
            <a:r>
              <a:rPr lang="en-US" err="1">
                <a:latin typeface="+mn-lt"/>
              </a:rPr>
              <a:t>eForm</a:t>
            </a:r>
            <a:r>
              <a:rPr lang="en-US">
                <a:latin typeface="+mn-lt"/>
              </a:rPr>
              <a:t> Access </a:t>
            </a:r>
          </a:p>
        </p:txBody>
      </p:sp>
      <p:sp>
        <p:nvSpPr>
          <p:cNvPr id="3" name="Content Placeholder 2">
            <a:extLst>
              <a:ext uri="{FF2B5EF4-FFF2-40B4-BE49-F238E27FC236}">
                <a16:creationId xmlns:a16="http://schemas.microsoft.com/office/drawing/2014/main" id="{CA9C8B05-D449-EDF6-5B29-990F98E3677A}"/>
              </a:ext>
            </a:extLst>
          </p:cNvPr>
          <p:cNvSpPr>
            <a:spLocks noGrp="1"/>
          </p:cNvSpPr>
          <p:nvPr>
            <p:ph idx="1"/>
          </p:nvPr>
        </p:nvSpPr>
        <p:spPr/>
        <p:txBody>
          <a:bodyPr/>
          <a:lstStyle/>
          <a:p>
            <a:pPr marL="0" indent="0">
              <a:buNone/>
            </a:pPr>
            <a:r>
              <a:rPr lang="en-US"/>
              <a:t>To access the OCR CR </a:t>
            </a:r>
            <a:r>
              <a:rPr lang="en-US" err="1"/>
              <a:t>eForm</a:t>
            </a:r>
            <a:r>
              <a:rPr lang="en-US"/>
              <a:t>, click on the OCR webpage &gt; </a:t>
            </a:r>
            <a:r>
              <a:rPr lang="en-US">
                <a:hlinkClick r:id="rId3"/>
              </a:rPr>
              <a:t>Resources</a:t>
            </a:r>
            <a:r>
              <a:rPr lang="en-US"/>
              <a:t>.</a:t>
            </a:r>
            <a:br>
              <a:rPr lang="en-US"/>
            </a:br>
            <a:endParaRPr lang="en-US"/>
          </a:p>
          <a:p>
            <a:pPr marL="457200" lvl="1" indent="0">
              <a:buNone/>
            </a:pPr>
            <a:r>
              <a:rPr lang="en-US" sz="2800" b="1"/>
              <a:t>For more information about the OCR CR </a:t>
            </a:r>
            <a:r>
              <a:rPr lang="en-US" sz="2800" b="1" err="1"/>
              <a:t>eForm</a:t>
            </a:r>
            <a:r>
              <a:rPr lang="en-US" sz="2800" b="1"/>
              <a:t> Application:</a:t>
            </a:r>
          </a:p>
          <a:p>
            <a:pPr lvl="1"/>
            <a:r>
              <a:rPr lang="en-US" sz="2800"/>
              <a:t>View the </a:t>
            </a:r>
            <a:r>
              <a:rPr lang="en-US" sz="2800">
                <a:hlinkClick r:id="rId4"/>
              </a:rPr>
              <a:t>OCR Clinical Research </a:t>
            </a:r>
            <a:r>
              <a:rPr lang="en-US" sz="2800" err="1">
                <a:hlinkClick r:id="rId4"/>
              </a:rPr>
              <a:t>eForm</a:t>
            </a:r>
            <a:r>
              <a:rPr lang="en-US" sz="2800">
                <a:hlinkClick r:id="rId4"/>
              </a:rPr>
              <a:t> Guide</a:t>
            </a:r>
            <a:r>
              <a:rPr lang="en-US" sz="2800"/>
              <a:t> (v2).</a:t>
            </a:r>
          </a:p>
          <a:p>
            <a:pPr lvl="1"/>
            <a:r>
              <a:rPr lang="en-US" sz="2800"/>
              <a:t>View the </a:t>
            </a:r>
            <a:r>
              <a:rPr lang="en-US" sz="2800">
                <a:hlinkClick r:id="rId5"/>
              </a:rPr>
              <a:t>OCR Clinical Research </a:t>
            </a:r>
            <a:r>
              <a:rPr lang="en-US" sz="2800" err="1">
                <a:hlinkClick r:id="rId5"/>
              </a:rPr>
              <a:t>eForm</a:t>
            </a:r>
            <a:r>
              <a:rPr lang="en-US" sz="2800">
                <a:hlinkClick r:id="rId5"/>
              </a:rPr>
              <a:t> Video</a:t>
            </a:r>
            <a:r>
              <a:rPr lang="en-US" sz="2800"/>
              <a:t>.</a:t>
            </a:r>
          </a:p>
          <a:p>
            <a:pPr lvl="1"/>
            <a:r>
              <a:rPr lang="en-US" sz="2800"/>
              <a:t>Contact </a:t>
            </a:r>
            <a:r>
              <a:rPr lang="en-US" sz="2800">
                <a:hlinkClick r:id="rId6"/>
              </a:rPr>
              <a:t>OCR@Emory.edu</a:t>
            </a:r>
            <a:r>
              <a:rPr lang="en-US" sz="2800"/>
              <a:t>. </a:t>
            </a:r>
            <a:br>
              <a:rPr lang="en-US" sz="2800"/>
            </a:br>
            <a:endParaRPr lang="en-US" sz="2800"/>
          </a:p>
          <a:p>
            <a:pPr marL="0" indent="0">
              <a:buNone/>
            </a:pPr>
            <a:endParaRPr lang="en-US"/>
          </a:p>
        </p:txBody>
      </p:sp>
      <p:sp>
        <p:nvSpPr>
          <p:cNvPr id="4" name="Footer Placeholder 3">
            <a:extLst>
              <a:ext uri="{FF2B5EF4-FFF2-40B4-BE49-F238E27FC236}">
                <a16:creationId xmlns:a16="http://schemas.microsoft.com/office/drawing/2014/main" id="{25C5C858-D2AC-8D8C-A50E-EB21D6ACADB1}"/>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81501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441C-E944-9339-A46D-BF3A8C4378AD}"/>
              </a:ext>
            </a:extLst>
          </p:cNvPr>
          <p:cNvSpPr>
            <a:spLocks noGrp="1"/>
          </p:cNvSpPr>
          <p:nvPr>
            <p:ph type="title"/>
          </p:nvPr>
        </p:nvSpPr>
        <p:spPr/>
        <p:txBody>
          <a:bodyPr/>
          <a:lstStyle/>
          <a:p>
            <a:r>
              <a:rPr lang="en-US"/>
              <a:t>Study Statuses in OnCore </a:t>
            </a:r>
          </a:p>
        </p:txBody>
      </p:sp>
      <p:sp>
        <p:nvSpPr>
          <p:cNvPr id="4" name="Footer Placeholder 3">
            <a:extLst>
              <a:ext uri="{FF2B5EF4-FFF2-40B4-BE49-F238E27FC236}">
                <a16:creationId xmlns:a16="http://schemas.microsoft.com/office/drawing/2014/main" id="{F706CE00-4627-47D2-59EB-4BA6ACE06FBC}"/>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9BA1FAFE-E18A-3C04-4CE8-9E3C8DF298D5}"/>
              </a:ext>
            </a:extLst>
          </p:cNvPr>
          <p:cNvPicPr>
            <a:picLocks noChangeAspect="1"/>
          </p:cNvPicPr>
          <p:nvPr/>
        </p:nvPicPr>
        <p:blipFill rotWithShape="1">
          <a:blip r:embed="rId3"/>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FD550E07-F33F-099C-C22C-684D47AEEE6C}"/>
              </a:ext>
            </a:extLst>
          </p:cNvPr>
          <p:cNvSpPr txBox="1"/>
          <p:nvPr/>
        </p:nvSpPr>
        <p:spPr>
          <a:xfrm>
            <a:off x="5464629" y="1219201"/>
            <a:ext cx="1101063" cy="2393430"/>
          </a:xfrm>
          <a:prstGeom prst="rect">
            <a:avLst/>
          </a:prstGeom>
          <a:noFill/>
          <a:ln w="762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194229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8B72-C690-F70B-3004-2829760B9910}"/>
              </a:ext>
            </a:extLst>
          </p:cNvPr>
          <p:cNvSpPr>
            <a:spLocks noGrp="1"/>
          </p:cNvSpPr>
          <p:nvPr>
            <p:ph type="title"/>
          </p:nvPr>
        </p:nvSpPr>
        <p:spPr/>
        <p:txBody>
          <a:bodyPr/>
          <a:lstStyle/>
          <a:p>
            <a:r>
              <a:rPr lang="en-US">
                <a:solidFill>
                  <a:srgbClr val="FFC000"/>
                </a:solidFill>
              </a:rPr>
              <a:t>PC Console </a:t>
            </a:r>
          </a:p>
        </p:txBody>
      </p:sp>
      <p:sp>
        <p:nvSpPr>
          <p:cNvPr id="3" name="Content Placeholder 2">
            <a:extLst>
              <a:ext uri="{FF2B5EF4-FFF2-40B4-BE49-F238E27FC236}">
                <a16:creationId xmlns:a16="http://schemas.microsoft.com/office/drawing/2014/main" id="{B2CFC1D0-A968-53D4-EA3E-EDB68E2CEEB6}"/>
              </a:ext>
            </a:extLst>
          </p:cNvPr>
          <p:cNvSpPr>
            <a:spLocks noGrp="1"/>
          </p:cNvSpPr>
          <p:nvPr>
            <p:ph idx="1"/>
          </p:nvPr>
        </p:nvSpPr>
        <p:spPr>
          <a:xfrm>
            <a:off x="162561" y="1127760"/>
            <a:ext cx="8818880" cy="5039361"/>
          </a:xfrm>
        </p:spPr>
        <p:txBody>
          <a:bodyPr>
            <a:normAutofit/>
          </a:bodyPr>
          <a:lstStyle/>
          <a:p>
            <a:pPr marL="0" indent="0">
              <a:buNone/>
            </a:pPr>
            <a:r>
              <a:rPr lang="en-US"/>
              <a:t>The Protocol Coordinator Console is a central repository for protocol information in OnCore.</a:t>
            </a:r>
            <a:br>
              <a:rPr lang="en-US"/>
            </a:br>
            <a:endParaRPr lang="en-US"/>
          </a:p>
          <a:p>
            <a:r>
              <a:rPr lang="en-US"/>
              <a:t>Displays Protocol Number and Title</a:t>
            </a:r>
          </a:p>
          <a:p>
            <a:r>
              <a:rPr lang="en-US"/>
              <a:t>Study type </a:t>
            </a:r>
          </a:p>
          <a:p>
            <a:r>
              <a:rPr lang="en-US" b="1">
                <a:solidFill>
                  <a:schemeClr val="accent4">
                    <a:lumMod val="75000"/>
                  </a:schemeClr>
                </a:solidFill>
              </a:rPr>
              <a:t>Staff assigned to the protocol </a:t>
            </a:r>
          </a:p>
          <a:p>
            <a:r>
              <a:rPr lang="en-US"/>
              <a:t>Protocol sponsor </a:t>
            </a:r>
          </a:p>
          <a:p>
            <a:r>
              <a:rPr lang="en-US"/>
              <a:t>Participating Institutions</a:t>
            </a:r>
          </a:p>
          <a:p>
            <a:r>
              <a:rPr lang="en-US"/>
              <a:t>Regulatory information</a:t>
            </a:r>
          </a:p>
          <a:p>
            <a:r>
              <a:rPr lang="en-US"/>
              <a:t>Investigational drug and device information </a:t>
            </a:r>
          </a:p>
          <a:p>
            <a:pPr marL="0" indent="0">
              <a:buNone/>
            </a:pPr>
            <a:endParaRPr lang="en-US"/>
          </a:p>
        </p:txBody>
      </p:sp>
      <p:sp>
        <p:nvSpPr>
          <p:cNvPr id="5" name="TextBox 4">
            <a:extLst>
              <a:ext uri="{FF2B5EF4-FFF2-40B4-BE49-F238E27FC236}">
                <a16:creationId xmlns:a16="http://schemas.microsoft.com/office/drawing/2014/main" id="{7318582A-DB05-D405-83C4-8FBA353FA324}"/>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100 - Navigation Guide  </a:t>
            </a:r>
          </a:p>
        </p:txBody>
      </p:sp>
      <p:sp>
        <p:nvSpPr>
          <p:cNvPr id="7" name="Right Brace 6">
            <a:extLst>
              <a:ext uri="{FF2B5EF4-FFF2-40B4-BE49-F238E27FC236}">
                <a16:creationId xmlns:a16="http://schemas.microsoft.com/office/drawing/2014/main" id="{BE594DEB-84AE-EEB7-D055-DE6A9D5FD0B3}"/>
              </a:ext>
            </a:extLst>
          </p:cNvPr>
          <p:cNvSpPr/>
          <p:nvPr/>
        </p:nvSpPr>
        <p:spPr>
          <a:xfrm rot="10800000">
            <a:off x="5419004" y="2469966"/>
            <a:ext cx="1207464" cy="2613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8" name="TextBox 7">
            <a:extLst>
              <a:ext uri="{FF2B5EF4-FFF2-40B4-BE49-F238E27FC236}">
                <a16:creationId xmlns:a16="http://schemas.microsoft.com/office/drawing/2014/main" id="{FC290E71-BEF8-4F2D-65B8-D9309B263C12}"/>
              </a:ext>
            </a:extLst>
          </p:cNvPr>
          <p:cNvSpPr txBox="1"/>
          <p:nvPr/>
        </p:nvSpPr>
        <p:spPr>
          <a:xfrm>
            <a:off x="6234582" y="2553385"/>
            <a:ext cx="2379675" cy="24468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a:t>OCR enters all the data you provided on the OCR CR </a:t>
            </a:r>
            <a:r>
              <a:rPr lang="en-US" sz="1700" err="1"/>
              <a:t>eForm</a:t>
            </a:r>
            <a:r>
              <a:rPr lang="en-US" sz="1700"/>
              <a:t> into OnCore.  </a:t>
            </a:r>
          </a:p>
          <a:p>
            <a:endParaRPr lang="en-US" sz="1700"/>
          </a:p>
          <a:p>
            <a:r>
              <a:rPr lang="en-US" sz="1700"/>
              <a:t>However, you will continue to update the staff information after submission.  Several roles can be entered.  </a:t>
            </a:r>
          </a:p>
        </p:txBody>
      </p:sp>
      <p:sp>
        <p:nvSpPr>
          <p:cNvPr id="4" name="Footer Placeholder 3">
            <a:extLst>
              <a:ext uri="{FF2B5EF4-FFF2-40B4-BE49-F238E27FC236}">
                <a16:creationId xmlns:a16="http://schemas.microsoft.com/office/drawing/2014/main" id="{71B28AB2-5598-8BC5-5D72-E3EEBC1CF9D8}"/>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813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06A8-65C3-034D-C198-7AD016EA7094}"/>
              </a:ext>
            </a:extLst>
          </p:cNvPr>
          <p:cNvSpPr>
            <a:spLocks noGrp="1"/>
          </p:cNvSpPr>
          <p:nvPr>
            <p:ph type="title"/>
          </p:nvPr>
        </p:nvSpPr>
        <p:spPr/>
        <p:txBody>
          <a:bodyPr/>
          <a:lstStyle/>
          <a:p>
            <a:pPr algn="r"/>
            <a:r>
              <a:rPr lang="en-US"/>
              <a:t>Widgets</a:t>
            </a:r>
          </a:p>
        </p:txBody>
      </p:sp>
      <p:sp>
        <p:nvSpPr>
          <p:cNvPr id="3" name="Content Placeholder 2">
            <a:extLst>
              <a:ext uri="{FF2B5EF4-FFF2-40B4-BE49-F238E27FC236}">
                <a16:creationId xmlns:a16="http://schemas.microsoft.com/office/drawing/2014/main" id="{207051A4-C602-C694-5297-4A26BBA74A0F}"/>
              </a:ext>
            </a:extLst>
          </p:cNvPr>
          <p:cNvSpPr>
            <a:spLocks noGrp="1"/>
          </p:cNvSpPr>
          <p:nvPr>
            <p:ph idx="1"/>
          </p:nvPr>
        </p:nvSpPr>
        <p:spPr/>
        <p:txBody>
          <a:bodyPr/>
          <a:lstStyle/>
          <a:p>
            <a:r>
              <a:rPr lang="en-US"/>
              <a:t>Users can set up their home screen to display relevant protocols, subjects, and events in “widgets.”</a:t>
            </a:r>
            <a:br>
              <a:rPr lang="en-US"/>
            </a:br>
            <a:r>
              <a:rPr lang="en-US"/>
              <a:t> </a:t>
            </a:r>
          </a:p>
          <a:p>
            <a:r>
              <a:rPr lang="en-US"/>
              <a:t>Each user configures the information and links in each widget. You only need to set up widgets once, but you can always revise them later to suit your needs.</a:t>
            </a:r>
          </a:p>
        </p:txBody>
      </p:sp>
      <p:pic>
        <p:nvPicPr>
          <p:cNvPr id="4" name="Picture 3">
            <a:extLst>
              <a:ext uri="{FF2B5EF4-FFF2-40B4-BE49-F238E27FC236}">
                <a16:creationId xmlns:a16="http://schemas.microsoft.com/office/drawing/2014/main" id="{7153F63A-5CA9-399B-C3CB-1069007D02CD}"/>
              </a:ext>
            </a:extLst>
          </p:cNvPr>
          <p:cNvPicPr>
            <a:picLocks noChangeAspect="1"/>
          </p:cNvPicPr>
          <p:nvPr/>
        </p:nvPicPr>
        <p:blipFill>
          <a:blip r:embed="rId3"/>
          <a:stretch>
            <a:fillRect/>
          </a:stretch>
        </p:blipFill>
        <p:spPr>
          <a:xfrm>
            <a:off x="5758030" y="76368"/>
            <a:ext cx="931814" cy="928270"/>
          </a:xfrm>
          <a:prstGeom prst="rect">
            <a:avLst/>
          </a:prstGeom>
        </p:spPr>
      </p:pic>
      <p:pic>
        <p:nvPicPr>
          <p:cNvPr id="6" name="Picture 5">
            <a:extLst>
              <a:ext uri="{FF2B5EF4-FFF2-40B4-BE49-F238E27FC236}">
                <a16:creationId xmlns:a16="http://schemas.microsoft.com/office/drawing/2014/main" id="{F9D94666-05E4-6939-6F54-3AD9C45BE7F6}"/>
              </a:ext>
            </a:extLst>
          </p:cNvPr>
          <p:cNvPicPr>
            <a:picLocks noChangeAspect="1"/>
          </p:cNvPicPr>
          <p:nvPr/>
        </p:nvPicPr>
        <p:blipFill>
          <a:blip r:embed="rId4"/>
          <a:stretch>
            <a:fillRect/>
          </a:stretch>
        </p:blipFill>
        <p:spPr>
          <a:xfrm>
            <a:off x="239486" y="3989482"/>
            <a:ext cx="8470231" cy="947557"/>
          </a:xfrm>
          <a:prstGeom prst="rect">
            <a:avLst/>
          </a:prstGeom>
        </p:spPr>
      </p:pic>
      <p:pic>
        <p:nvPicPr>
          <p:cNvPr id="8" name="Picture 7">
            <a:extLst>
              <a:ext uri="{FF2B5EF4-FFF2-40B4-BE49-F238E27FC236}">
                <a16:creationId xmlns:a16="http://schemas.microsoft.com/office/drawing/2014/main" id="{D6025037-8E57-913C-AD74-EF0CE909CB1E}"/>
              </a:ext>
            </a:extLst>
          </p:cNvPr>
          <p:cNvPicPr>
            <a:picLocks noChangeAspect="1"/>
          </p:cNvPicPr>
          <p:nvPr/>
        </p:nvPicPr>
        <p:blipFill>
          <a:blip r:embed="rId5"/>
          <a:stretch>
            <a:fillRect/>
          </a:stretch>
        </p:blipFill>
        <p:spPr>
          <a:xfrm>
            <a:off x="3089856" y="3534807"/>
            <a:ext cx="5711245" cy="2642156"/>
          </a:xfrm>
          <a:prstGeom prst="rect">
            <a:avLst/>
          </a:prstGeom>
        </p:spPr>
      </p:pic>
      <p:sp>
        <p:nvSpPr>
          <p:cNvPr id="5" name="Footer Placeholder 4">
            <a:extLst>
              <a:ext uri="{FF2B5EF4-FFF2-40B4-BE49-F238E27FC236}">
                <a16:creationId xmlns:a16="http://schemas.microsoft.com/office/drawing/2014/main" id="{5BFF6F1B-B16E-3629-613D-7B2DB7E763F5}"/>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309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DC29-00F4-0163-44B2-105B5FFD8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8F9BC-88A5-885C-4160-E8CE5B723EDF}"/>
              </a:ext>
            </a:extLst>
          </p:cNvPr>
          <p:cNvSpPr>
            <a:spLocks noGrp="1"/>
          </p:cNvSpPr>
          <p:nvPr>
            <p:ph type="title"/>
          </p:nvPr>
        </p:nvSpPr>
        <p:spPr/>
        <p:txBody>
          <a:bodyPr/>
          <a:lstStyle/>
          <a:p>
            <a:pPr algn="ctr"/>
            <a:r>
              <a:rPr lang="en-US" b="1">
                <a:solidFill>
                  <a:schemeClr val="accent4">
                    <a:lumMod val="75000"/>
                  </a:schemeClr>
                </a:solidFill>
              </a:rPr>
              <a:t>Demonstration </a:t>
            </a:r>
          </a:p>
        </p:txBody>
      </p:sp>
      <p:sp>
        <p:nvSpPr>
          <p:cNvPr id="3" name="Content Placeholder 2">
            <a:extLst>
              <a:ext uri="{FF2B5EF4-FFF2-40B4-BE49-F238E27FC236}">
                <a16:creationId xmlns:a16="http://schemas.microsoft.com/office/drawing/2014/main" id="{0681C940-AE18-EA9B-9815-D24A070A31CC}"/>
              </a:ext>
            </a:extLst>
          </p:cNvPr>
          <p:cNvSpPr>
            <a:spLocks noGrp="1"/>
          </p:cNvSpPr>
          <p:nvPr>
            <p:ph idx="1"/>
          </p:nvPr>
        </p:nvSpPr>
        <p:spPr/>
        <p:txBody>
          <a:bodyPr/>
          <a:lstStyle/>
          <a:p>
            <a:pPr marL="0" indent="0" algn="ctr">
              <a:buNone/>
            </a:pPr>
            <a:br>
              <a:rPr lang="en-US"/>
            </a:br>
            <a:br>
              <a:rPr lang="en-US"/>
            </a:br>
            <a:r>
              <a:rPr lang="en-US">
                <a:hlinkClick r:id="rId3"/>
              </a:rPr>
              <a:t>https://emory-oncore-train.advarra.app</a:t>
            </a:r>
            <a:endParaRPr lang="en-US"/>
          </a:p>
          <a:p>
            <a:pPr marL="0" indent="0" algn="ctr">
              <a:buNone/>
            </a:pPr>
            <a:endParaRPr lang="en-US"/>
          </a:p>
          <a:p>
            <a:pPr marL="0" indent="0" algn="ctr">
              <a:buNone/>
            </a:pPr>
            <a:endParaRPr lang="en-US"/>
          </a:p>
        </p:txBody>
      </p:sp>
      <p:pic>
        <p:nvPicPr>
          <p:cNvPr id="1028" name="Picture 4" descr="Demo Laptop Stock Illustrations – 135 ...">
            <a:extLst>
              <a:ext uri="{FF2B5EF4-FFF2-40B4-BE49-F238E27FC236}">
                <a16:creationId xmlns:a16="http://schemas.microsoft.com/office/drawing/2014/main" id="{AEF0E008-8BE2-8026-20FF-CAC92F146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134" y="2567572"/>
            <a:ext cx="3329732" cy="33297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D84652A-2435-7D18-513E-154B24899A32}"/>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688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70316-80D3-A7C6-9294-29317B2C8A0F}"/>
              </a:ext>
            </a:extLst>
          </p:cNvPr>
          <p:cNvSpPr>
            <a:spLocks noGrp="1"/>
          </p:cNvSpPr>
          <p:nvPr>
            <p:ph type="title"/>
          </p:nvPr>
        </p:nvSpPr>
        <p:spPr/>
        <p:txBody>
          <a:bodyPr/>
          <a:lstStyle/>
          <a:p>
            <a:r>
              <a:rPr lang="en-US"/>
              <a:t>Course Layout </a:t>
            </a:r>
          </a:p>
        </p:txBody>
      </p:sp>
      <p:sp>
        <p:nvSpPr>
          <p:cNvPr id="5" name="Content Placeholder 4">
            <a:extLst>
              <a:ext uri="{FF2B5EF4-FFF2-40B4-BE49-F238E27FC236}">
                <a16:creationId xmlns:a16="http://schemas.microsoft.com/office/drawing/2014/main" id="{1B85A406-447C-A4D8-5C4A-257B00B896B0}"/>
              </a:ext>
            </a:extLst>
          </p:cNvPr>
          <p:cNvSpPr>
            <a:spLocks noGrp="1"/>
          </p:cNvSpPr>
          <p:nvPr>
            <p:ph idx="1"/>
          </p:nvPr>
        </p:nvSpPr>
        <p:spPr>
          <a:xfrm>
            <a:off x="214992" y="1166521"/>
            <a:ext cx="8714015" cy="5027947"/>
          </a:xfrm>
        </p:spPr>
        <p:txBody>
          <a:bodyPr vert="horz" lIns="91440" tIns="45720" rIns="91440" bIns="45720" rtlCol="0" anchor="t">
            <a:normAutofit/>
          </a:bodyPr>
          <a:lstStyle/>
          <a:p>
            <a:pPr marL="514350" indent="-514350">
              <a:buFont typeface="+mj-lt"/>
              <a:buAutoNum type="arabicPeriod"/>
            </a:pPr>
            <a:r>
              <a:rPr lang="en-US" dirty="0"/>
              <a:t>Learning Outcomes</a:t>
            </a:r>
          </a:p>
          <a:p>
            <a:pPr marL="514350" indent="-514350">
              <a:buFont typeface="+mj-lt"/>
              <a:buAutoNum type="arabicPeriod"/>
            </a:pPr>
            <a:r>
              <a:rPr lang="en-US" dirty="0"/>
              <a:t>Pre-Requisites and OnCore Tips </a:t>
            </a:r>
          </a:p>
          <a:p>
            <a:pPr marL="514350" indent="-514350">
              <a:buFont typeface="+mj-lt"/>
              <a:buAutoNum type="arabicPeriod"/>
            </a:pPr>
            <a:r>
              <a:rPr lang="en-US" dirty="0"/>
              <a:t>Module 1 [Widgets/Task Lists/Staff Roles]</a:t>
            </a:r>
          </a:p>
          <a:p>
            <a:pPr marL="514350" indent="-514350">
              <a:buFont typeface="+mj-lt"/>
              <a:buAutoNum type="arabicPeriod"/>
            </a:pPr>
            <a:r>
              <a:rPr lang="en-US" dirty="0"/>
              <a:t>Module 2 [CRA Console, RPE Console, Subject Console]</a:t>
            </a:r>
          </a:p>
          <a:p>
            <a:pPr marL="514350" indent="-514350">
              <a:buFont typeface="+mj-lt"/>
              <a:buAutoNum type="arabicPeriod"/>
            </a:pPr>
            <a:r>
              <a:rPr lang="en-US" dirty="0"/>
              <a:t>Module 3 [Financial Console, Closeout, Reports, and Amendments]</a:t>
            </a:r>
          </a:p>
          <a:p>
            <a:pPr marL="514350" indent="-514350">
              <a:buFont typeface="+mj-lt"/>
              <a:buAutoNum type="arabicPeriod"/>
            </a:pPr>
            <a:r>
              <a:rPr lang="en-US" dirty="0"/>
              <a:t>Module 4 [Advarra Training]</a:t>
            </a:r>
          </a:p>
          <a:p>
            <a:pPr marL="514350" indent="-514350">
              <a:buFont typeface="+mj-lt"/>
              <a:buAutoNum type="arabicPeriod"/>
            </a:pPr>
            <a:r>
              <a:rPr lang="en-US" dirty="0"/>
              <a:t>Module 5 [What’s Next and Final Steps]</a:t>
            </a:r>
          </a:p>
        </p:txBody>
      </p:sp>
      <p:sp>
        <p:nvSpPr>
          <p:cNvPr id="2" name="Footer Placeholder 1">
            <a:extLst>
              <a:ext uri="{FF2B5EF4-FFF2-40B4-BE49-F238E27FC236}">
                <a16:creationId xmlns:a16="http://schemas.microsoft.com/office/drawing/2014/main" id="{C0C6C4AB-8345-E772-200D-349382F91309}"/>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492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7" y="0"/>
            <a:ext cx="9170066"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9877" y="-988420"/>
            <a:ext cx="6859919" cy="8832924"/>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7" y="-864"/>
            <a:ext cx="2706134"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252763" y="1649137"/>
            <a:ext cx="4967533"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9166299"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5630" y="-1353130"/>
            <a:ext cx="6407535" cy="9113803"/>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03C7F21-C0AB-F848-14F0-9982BA23C5EB}"/>
              </a:ext>
            </a:extLst>
          </p:cNvPr>
          <p:cNvSpPr>
            <a:spLocks noGrp="1"/>
          </p:cNvSpPr>
          <p:nvPr>
            <p:ph type="ctrTitle"/>
          </p:nvPr>
        </p:nvSpPr>
        <p:spPr>
          <a:xfrm>
            <a:off x="3183340" y="3006586"/>
            <a:ext cx="5463701" cy="2732297"/>
          </a:xfrm>
        </p:spPr>
        <p:txBody>
          <a:bodyPr anchor="t">
            <a:normAutofit/>
          </a:bodyPr>
          <a:lstStyle/>
          <a:p>
            <a:pPr algn="l"/>
            <a:r>
              <a:rPr lang="en-US" sz="4200" b="1">
                <a:solidFill>
                  <a:srgbClr val="FFFFFF"/>
                </a:solidFill>
              </a:rPr>
              <a:t>Break – 5 mins </a:t>
            </a:r>
          </a:p>
        </p:txBody>
      </p:sp>
      <p:sp>
        <p:nvSpPr>
          <p:cNvPr id="4" name="Footer Placeholder 3">
            <a:extLst>
              <a:ext uri="{FF2B5EF4-FFF2-40B4-BE49-F238E27FC236}">
                <a16:creationId xmlns:a16="http://schemas.microsoft.com/office/drawing/2014/main" id="{1705A8BF-FA4A-A4A3-389E-C95C391AFB0B}"/>
              </a:ext>
            </a:extLst>
          </p:cNvPr>
          <p:cNvSpPr>
            <a:spLocks noGrp="1"/>
          </p:cNvSpPr>
          <p:nvPr>
            <p:ph type="ftr" sz="quarter" idx="4294967295"/>
          </p:nvPr>
        </p:nvSpPr>
        <p:spPr>
          <a:xfrm rot="5400000">
            <a:off x="-1371600" y="1984248"/>
            <a:ext cx="3086100" cy="365125"/>
          </a:xfrm>
          <a:prstGeom prst="rect">
            <a:avLst/>
          </a:prstGeom>
        </p:spPr>
        <p:txBody>
          <a:bodyPr>
            <a:normAutofit/>
          </a:bodyPr>
          <a:lstStyle/>
          <a:p>
            <a:pPr>
              <a:spcAft>
                <a:spcPts val="600"/>
              </a:spcAft>
            </a:pPr>
            <a:r>
              <a:rPr lang="en-US" sz="1000">
                <a:solidFill>
                  <a:srgbClr val="FFFFFF"/>
                </a:solidFill>
              </a:rPr>
              <a:t>Slides developed by OCR CRSS team.</a:t>
            </a:r>
          </a:p>
        </p:txBody>
      </p:sp>
    </p:spTree>
    <p:extLst>
      <p:ext uri="{BB962C8B-B14F-4D97-AF65-F5344CB8AC3E}">
        <p14:creationId xmlns:p14="http://schemas.microsoft.com/office/powerpoint/2010/main" val="75937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6609-D642-C575-DDE0-4A6C577256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9D510-A569-4FAD-2E7C-1183F16C1614}"/>
              </a:ext>
            </a:extLst>
          </p:cNvPr>
          <p:cNvSpPr>
            <a:spLocks noGrp="1"/>
          </p:cNvSpPr>
          <p:nvPr>
            <p:ph type="ctrTitle"/>
          </p:nvPr>
        </p:nvSpPr>
        <p:spPr>
          <a:xfrm>
            <a:off x="1306285" y="1149124"/>
            <a:ext cx="6858000" cy="2387600"/>
          </a:xfrm>
        </p:spPr>
        <p:txBody>
          <a:bodyPr/>
          <a:lstStyle/>
          <a:p>
            <a:r>
              <a:rPr lang="en-US" b="1">
                <a:solidFill>
                  <a:schemeClr val="accent4">
                    <a:lumMod val="75000"/>
                  </a:schemeClr>
                </a:solidFill>
                <a:latin typeface="+mn-lt"/>
              </a:rPr>
              <a:t>MODULE 2</a:t>
            </a:r>
          </a:p>
        </p:txBody>
      </p:sp>
    </p:spTree>
    <p:extLst>
      <p:ext uri="{BB962C8B-B14F-4D97-AF65-F5344CB8AC3E}">
        <p14:creationId xmlns:p14="http://schemas.microsoft.com/office/powerpoint/2010/main" val="1227375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CEEE4-3246-ADCE-CECF-291913C7D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7208D-85BA-20E6-7A84-DE46A3E9F193}"/>
              </a:ext>
            </a:extLst>
          </p:cNvPr>
          <p:cNvSpPr>
            <a:spLocks noGrp="1"/>
          </p:cNvSpPr>
          <p:nvPr>
            <p:ph type="title"/>
          </p:nvPr>
        </p:nvSpPr>
        <p:spPr/>
        <p:txBody>
          <a:bodyPr>
            <a:normAutofit/>
          </a:bodyPr>
          <a:lstStyle/>
          <a:p>
            <a:r>
              <a:rPr lang="en-US"/>
              <a:t>Module 2</a:t>
            </a:r>
          </a:p>
        </p:txBody>
      </p:sp>
      <p:sp>
        <p:nvSpPr>
          <p:cNvPr id="3" name="Content Placeholder 2">
            <a:extLst>
              <a:ext uri="{FF2B5EF4-FFF2-40B4-BE49-F238E27FC236}">
                <a16:creationId xmlns:a16="http://schemas.microsoft.com/office/drawing/2014/main" id="{E38C9B38-F57D-E684-1848-EEA3325AA2B0}"/>
              </a:ext>
            </a:extLst>
          </p:cNvPr>
          <p:cNvSpPr>
            <a:spLocks noGrp="1"/>
          </p:cNvSpPr>
          <p:nvPr>
            <p:ph idx="1"/>
          </p:nvPr>
        </p:nvSpPr>
        <p:spPr>
          <a:xfrm>
            <a:off x="99391" y="1126151"/>
            <a:ext cx="8945217" cy="4915419"/>
          </a:xfrm>
        </p:spPr>
        <p:txBody>
          <a:bodyPr>
            <a:noAutofit/>
          </a:bodyPr>
          <a:lstStyle/>
          <a:p>
            <a:pPr marL="0" indent="0">
              <a:buNone/>
            </a:pPr>
            <a:r>
              <a:rPr lang="en-US"/>
              <a:t>This module covers workflows to view and manage subjects using the </a:t>
            </a:r>
            <a:r>
              <a:rPr lang="en-US" b="1"/>
              <a:t>CRA, Subject, and RPE Consoles</a:t>
            </a:r>
            <a:r>
              <a:rPr lang="en-US"/>
              <a:t>. </a:t>
            </a:r>
            <a:br>
              <a:rPr lang="en-US"/>
            </a:br>
            <a:endParaRPr lang="en-US">
              <a:cs typeface="Segoe UI" panose="020B0502040204020203" pitchFamily="34" charset="0"/>
            </a:endParaRPr>
          </a:p>
          <a:p>
            <a:pPr marL="514350" indent="-514350">
              <a:buFont typeface="+mj-lt"/>
              <a:buAutoNum type="arabicPeriod"/>
            </a:pPr>
            <a:r>
              <a:rPr lang="en-US"/>
              <a:t>Viewing the Protocol Calendar</a:t>
            </a:r>
          </a:p>
          <a:p>
            <a:pPr marL="514350" indent="-514350">
              <a:buFont typeface="+mj-lt"/>
              <a:buAutoNum type="arabicPeriod"/>
            </a:pPr>
            <a:r>
              <a:rPr lang="en-US"/>
              <a:t>Registering a subject </a:t>
            </a:r>
          </a:p>
          <a:p>
            <a:pPr lvl="1"/>
            <a:r>
              <a:rPr lang="en-US" sz="2800" i="1"/>
              <a:t>Viewing Accrual Details</a:t>
            </a:r>
          </a:p>
          <a:p>
            <a:pPr marL="514350" indent="-514350">
              <a:buFont typeface="+mj-lt"/>
              <a:buAutoNum type="arabicPeriod"/>
            </a:pPr>
            <a:r>
              <a:rPr lang="en-US">
                <a:cs typeface="Segoe UI" panose="020B0502040204020203" pitchFamily="34" charset="0"/>
              </a:rPr>
              <a:t>Financial Events – </a:t>
            </a:r>
            <a:r>
              <a:rPr lang="en-US" i="1">
                <a:cs typeface="Segoe UI" panose="020B0502040204020203" pitchFamily="34" charset="0"/>
              </a:rPr>
              <a:t>Review in Module 3</a:t>
            </a:r>
          </a:p>
          <a:p>
            <a:pPr marL="514350" indent="-514350">
              <a:buFont typeface="+mj-lt"/>
              <a:buAutoNum type="arabicPeriod"/>
            </a:pPr>
            <a:r>
              <a:rPr lang="en-US">
                <a:cs typeface="Segoe UI" panose="020B0502040204020203" pitchFamily="34" charset="0"/>
              </a:rPr>
              <a:t>SAEs </a:t>
            </a:r>
          </a:p>
          <a:p>
            <a:pPr marL="514350" indent="-514350">
              <a:buFont typeface="+mj-lt"/>
              <a:buAutoNum type="arabicPeriod"/>
            </a:pPr>
            <a:r>
              <a:rPr lang="en-US">
                <a:cs typeface="Segoe UI" panose="020B0502040204020203" pitchFamily="34" charset="0"/>
              </a:rPr>
              <a:t>Deviations</a:t>
            </a:r>
            <a:endParaRPr lang="en-US" sz="2200"/>
          </a:p>
        </p:txBody>
      </p:sp>
      <p:sp>
        <p:nvSpPr>
          <p:cNvPr id="4" name="Footer Placeholder 3">
            <a:extLst>
              <a:ext uri="{FF2B5EF4-FFF2-40B4-BE49-F238E27FC236}">
                <a16:creationId xmlns:a16="http://schemas.microsoft.com/office/drawing/2014/main" id="{80BC37CE-860A-D57E-A75B-0E4C70AD3E89}"/>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67012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E90E2-C2D9-9A7F-98C9-5223815B6557}"/>
              </a:ext>
            </a:extLst>
          </p:cNvPr>
          <p:cNvSpPr>
            <a:spLocks noGrp="1"/>
          </p:cNvSpPr>
          <p:nvPr>
            <p:ph idx="1"/>
          </p:nvPr>
        </p:nvSpPr>
        <p:spPr/>
        <p:txBody>
          <a:bodyPr/>
          <a:lstStyle/>
          <a:p>
            <a:pPr marL="0" indent="0">
              <a:buNone/>
            </a:pPr>
            <a:r>
              <a:rPr lang="en-US" b="0" i="0">
                <a:solidFill>
                  <a:srgbClr val="001D35"/>
                </a:solidFill>
                <a:effectLst/>
              </a:rPr>
              <a:t>The </a:t>
            </a:r>
            <a:r>
              <a:rPr lang="en-US" b="1" i="0">
                <a:solidFill>
                  <a:srgbClr val="001D35"/>
                </a:solidFill>
                <a:effectLst/>
              </a:rPr>
              <a:t>CRA Console</a:t>
            </a:r>
            <a:r>
              <a:rPr lang="en-US" b="0" i="0">
                <a:solidFill>
                  <a:srgbClr val="001D35"/>
                </a:solidFill>
                <a:effectLst/>
              </a:rPr>
              <a:t> is a dedicated section where staff can access and manage detailed information about individual study participants (subjects) within a specific protocol, including demographics, consent status, eligibility, visit details, and adverse events. </a:t>
            </a:r>
          </a:p>
          <a:p>
            <a:pPr marL="0" indent="0">
              <a:buNone/>
            </a:pPr>
            <a:r>
              <a:rPr lang="en-US" b="0" i="0">
                <a:solidFill>
                  <a:srgbClr val="001D35"/>
                </a:solidFill>
                <a:effectLst/>
              </a:rPr>
              <a:t>This allows you to effectively monitor the progress of a clinical trial at the subject level. </a:t>
            </a:r>
            <a:endParaRPr lang="en-US"/>
          </a:p>
        </p:txBody>
      </p:sp>
      <p:sp>
        <p:nvSpPr>
          <p:cNvPr id="5" name="Title 4">
            <a:extLst>
              <a:ext uri="{FF2B5EF4-FFF2-40B4-BE49-F238E27FC236}">
                <a16:creationId xmlns:a16="http://schemas.microsoft.com/office/drawing/2014/main" id="{FB822DE9-EBB9-6578-6835-6A4E64E54792}"/>
              </a:ext>
            </a:extLst>
          </p:cNvPr>
          <p:cNvSpPr txBox="1">
            <a:spLocks noGrp="1"/>
          </p:cNvSpPr>
          <p:nvPr>
            <p:ph type="title"/>
          </p:nvPr>
        </p:nvSpPr>
        <p:spPr>
          <a:xfrm>
            <a:off x="4428876" y="161979"/>
            <a:ext cx="4384923" cy="7571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210  - View and Manage Participants in the CRA Console  </a:t>
            </a:r>
          </a:p>
        </p:txBody>
      </p:sp>
      <p:sp>
        <p:nvSpPr>
          <p:cNvPr id="4" name="Title 1">
            <a:extLst>
              <a:ext uri="{FF2B5EF4-FFF2-40B4-BE49-F238E27FC236}">
                <a16:creationId xmlns:a16="http://schemas.microsoft.com/office/drawing/2014/main" id="{A7D6AC42-130C-A280-87FA-79883B355212}"/>
              </a:ext>
            </a:extLst>
          </p:cNvPr>
          <p:cNvSpPr txBox="1">
            <a:spLocks/>
          </p:cNvSpPr>
          <p:nvPr/>
        </p:nvSpPr>
        <p:spPr>
          <a:xfrm>
            <a:off x="342900" y="76368"/>
            <a:ext cx="8470232" cy="928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solidFill>
                  <a:srgbClr val="FFC000"/>
                </a:solidFill>
              </a:rPr>
              <a:t>CRA Console </a:t>
            </a:r>
          </a:p>
        </p:txBody>
      </p:sp>
      <p:sp>
        <p:nvSpPr>
          <p:cNvPr id="2" name="Footer Placeholder 1">
            <a:extLst>
              <a:ext uri="{FF2B5EF4-FFF2-40B4-BE49-F238E27FC236}">
                <a16:creationId xmlns:a16="http://schemas.microsoft.com/office/drawing/2014/main" id="{1E58B6F4-FF43-FBBD-F2EE-9CF151828049}"/>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154108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vert="horz" lIns="91440" tIns="45720" rIns="91440" bIns="45720" rtlCol="0" anchor="t">
            <a:normAutofit/>
          </a:bodyPr>
          <a:lstStyle/>
          <a:p>
            <a:pPr marL="0" marR="0" indent="0">
              <a:spcBef>
                <a:spcPts val="600"/>
              </a:spcBef>
              <a:spcAft>
                <a:spcPts val="1200"/>
              </a:spcAft>
              <a:buNone/>
            </a:pPr>
            <a:r>
              <a:rPr lang="en-US">
                <a:effectLst/>
                <a:latin typeface="Calibri"/>
                <a:ea typeface="Times New Roman" panose="02020603050405020304" pitchFamily="18" charset="0"/>
                <a:cs typeface="Times New Roman"/>
              </a:rPr>
              <a:t>When the OCR/WISC </a:t>
            </a:r>
            <a:r>
              <a:rPr lang="en-US">
                <a:latin typeface="Calibri"/>
                <a:ea typeface="Times New Roman" panose="02020603050405020304" pitchFamily="18" charset="0"/>
                <a:cs typeface="Times New Roman"/>
              </a:rPr>
              <a:t>Pre-Award team r</a:t>
            </a:r>
            <a:r>
              <a:rPr lang="en-US">
                <a:effectLst/>
                <a:latin typeface="Calibri"/>
                <a:ea typeface="Times New Roman" panose="02020603050405020304" pitchFamily="18" charset="0"/>
                <a:cs typeface="Times New Roman"/>
              </a:rPr>
              <a:t>eleases your study's calendar OnCore, the PI or PI designee mus</a:t>
            </a:r>
            <a:r>
              <a:rPr lang="en-US">
                <a:latin typeface="Calibri"/>
                <a:ea typeface="Times New Roman" panose="02020603050405020304" pitchFamily="18" charset="0"/>
                <a:cs typeface="Times New Roman"/>
              </a:rPr>
              <a:t>t sign off in OnCore. However, the PI must designate/delegate someone on the team to sign off on calendars placed in OnCore. </a:t>
            </a:r>
          </a:p>
          <a:p>
            <a:pPr marL="0" marR="0" indent="0">
              <a:spcBef>
                <a:spcPts val="600"/>
              </a:spcBef>
              <a:spcAft>
                <a:spcPts val="1200"/>
              </a:spcAft>
              <a:buNone/>
            </a:pPr>
            <a:r>
              <a:rPr lang="en-US" b="1">
                <a:solidFill>
                  <a:srgbClr val="FF0000"/>
                </a:solidFill>
                <a:latin typeface="Calibri"/>
                <a:ea typeface="Times New Roman" panose="02020603050405020304" pitchFamily="18" charset="0"/>
                <a:cs typeface="Times New Roman"/>
              </a:rPr>
              <a:t>Note: </a:t>
            </a:r>
            <a:r>
              <a:rPr lang="en-US">
                <a:latin typeface="Calibri"/>
                <a:ea typeface="Times New Roman" panose="02020603050405020304" pitchFamily="18" charset="0"/>
                <a:cs typeface="Times New Roman"/>
              </a:rPr>
              <a:t>If you are the PI designee, you will receive a notification on your calendar requesting a quality check and approval</a:t>
            </a:r>
            <a:r>
              <a:rPr lang="en-US">
                <a:effectLst/>
                <a:latin typeface="Calibri"/>
                <a:ea typeface="Times New Roman" panose="02020603050405020304" pitchFamily="18" charset="0"/>
                <a:cs typeface="Times New Roman"/>
              </a:rPr>
              <a:t>. </a:t>
            </a:r>
            <a:br>
              <a:rPr lang="en-US">
                <a:effectLst/>
                <a:latin typeface="Calibri" panose="020F0502020204030204" pitchFamily="34" charset="0"/>
                <a:ea typeface="Times New Roman" panose="02020603050405020304" pitchFamily="18" charset="0"/>
                <a:cs typeface="Times New Roman" panose="02020603050405020304" pitchFamily="18" charset="0"/>
              </a:rPr>
            </a:br>
            <a:endParaRPr lang="en-US">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1200"/>
              </a:spcAft>
              <a:buNone/>
            </a:pPr>
            <a:endParaRPr lang="en-US">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600"/>
              </a:spcBef>
              <a:spcAft>
                <a:spcPts val="1200"/>
              </a:spcAft>
              <a:buNone/>
            </a:pPr>
            <a:endParaRPr lang="en-US">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p>
        </p:txBody>
      </p:sp>
      <p:pic>
        <p:nvPicPr>
          <p:cNvPr id="5" name="Picture 4" descr="A screenshot of a computer&#10;&#10;Description automatically generated">
            <a:extLst>
              <a:ext uri="{FF2B5EF4-FFF2-40B4-BE49-F238E27FC236}">
                <a16:creationId xmlns:a16="http://schemas.microsoft.com/office/drawing/2014/main" id="{1C92E60E-1D4C-8564-F814-623B9AEE7939}"/>
              </a:ext>
            </a:extLst>
          </p:cNvPr>
          <p:cNvPicPr>
            <a:picLocks noChangeAspect="1"/>
          </p:cNvPicPr>
          <p:nvPr/>
        </p:nvPicPr>
        <p:blipFill>
          <a:blip r:embed="rId2"/>
          <a:stretch>
            <a:fillRect/>
          </a:stretch>
        </p:blipFill>
        <p:spPr>
          <a:xfrm>
            <a:off x="2534194" y="4127815"/>
            <a:ext cx="4336869" cy="2050964"/>
          </a:xfrm>
          <a:prstGeom prst="rect">
            <a:avLst/>
          </a:prstGeom>
        </p:spPr>
      </p:pic>
    </p:spTree>
    <p:extLst>
      <p:ext uri="{BB962C8B-B14F-4D97-AF65-F5344CB8AC3E}">
        <p14:creationId xmlns:p14="http://schemas.microsoft.com/office/powerpoint/2010/main" val="1293856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567D-B8DF-0CDB-0E4C-CE5884C3553B}"/>
              </a:ext>
            </a:extLst>
          </p:cNvPr>
          <p:cNvSpPr>
            <a:spLocks noGrp="1"/>
          </p:cNvSpPr>
          <p:nvPr>
            <p:ph type="title"/>
          </p:nvPr>
        </p:nvSpPr>
        <p:spPr/>
        <p:txBody>
          <a:bodyPr>
            <a:normAutofit/>
          </a:bodyPr>
          <a:lstStyle/>
          <a:p>
            <a:r>
              <a:rPr lang="en-US"/>
              <a:t>CRA Console – Protocol Calendar </a:t>
            </a:r>
          </a:p>
        </p:txBody>
      </p:sp>
      <p:sp>
        <p:nvSpPr>
          <p:cNvPr id="3" name="Content Placeholder 2">
            <a:extLst>
              <a:ext uri="{FF2B5EF4-FFF2-40B4-BE49-F238E27FC236}">
                <a16:creationId xmlns:a16="http://schemas.microsoft.com/office/drawing/2014/main" id="{EC074DD4-AF17-35F1-2AC1-625835430F06}"/>
              </a:ext>
            </a:extLst>
          </p:cNvPr>
          <p:cNvSpPr>
            <a:spLocks noGrp="1"/>
          </p:cNvSpPr>
          <p:nvPr>
            <p:ph idx="1"/>
          </p:nvPr>
        </p:nvSpPr>
        <p:spPr>
          <a:xfrm>
            <a:off x="342899" y="1149016"/>
            <a:ext cx="8673880" cy="4893975"/>
          </a:xfrm>
        </p:spPr>
        <p:txBody>
          <a:bodyPr>
            <a:normAutofit lnSpcReduction="10000"/>
          </a:bodyPr>
          <a:lstStyle/>
          <a:p>
            <a:pPr marL="0" indent="0">
              <a:buNone/>
            </a:pPr>
            <a:r>
              <a:rPr lang="en-US"/>
              <a:t>It shows the expected schedule of events for subjects enrolled in the protocol. The </a:t>
            </a:r>
            <a:r>
              <a:rPr lang="en-US" b="1">
                <a:solidFill>
                  <a:schemeClr val="accent4">
                    <a:lumMod val="75000"/>
                  </a:schemeClr>
                </a:solidFill>
              </a:rPr>
              <a:t>legend </a:t>
            </a:r>
            <a:r>
              <a:rPr lang="en-US"/>
              <a:t>indicates who will pay for the procedures listed in the calendar grid. At Emory University, we have the following billing designations:</a:t>
            </a:r>
            <a:br>
              <a:rPr lang="en-US"/>
            </a:br>
            <a:endParaRPr lang="en-US"/>
          </a:p>
          <a:p>
            <a:r>
              <a:rPr lang="en-US" b="1"/>
              <a:t>R </a:t>
            </a:r>
            <a:r>
              <a:rPr lang="en-US"/>
              <a:t>= Bill to Research or Sponsor</a:t>
            </a:r>
            <a:br>
              <a:rPr lang="en-US"/>
            </a:br>
            <a:r>
              <a:rPr lang="en-US" b="1" i="1"/>
              <a:t>S</a:t>
            </a:r>
            <a:r>
              <a:rPr lang="en-US" i="1"/>
              <a:t> (if it is an approved document before October 2022)</a:t>
            </a:r>
            <a:br>
              <a:rPr lang="en-US" sz="2400"/>
            </a:br>
            <a:endParaRPr lang="en-US" sz="2400"/>
          </a:p>
          <a:p>
            <a:r>
              <a:rPr lang="en-US" b="1"/>
              <a:t>C </a:t>
            </a:r>
            <a:r>
              <a:rPr lang="en-US"/>
              <a:t>= Bill to the Carrier (Patient or Patient’s Insurance)</a:t>
            </a:r>
            <a:br>
              <a:rPr lang="en-US"/>
            </a:br>
            <a:r>
              <a:rPr lang="en-US" b="1" i="1"/>
              <a:t>M</a:t>
            </a:r>
            <a:r>
              <a:rPr lang="en-US" i="1"/>
              <a:t> (if it is an approved document before October 2022)</a:t>
            </a:r>
            <a:br>
              <a:rPr lang="en-US"/>
            </a:br>
            <a:endParaRPr lang="en-US"/>
          </a:p>
          <a:p>
            <a:r>
              <a:rPr lang="en-US" b="1"/>
              <a:t>N/A </a:t>
            </a:r>
            <a:r>
              <a:rPr lang="en-US"/>
              <a:t>= Not Billable to Patient/Insurance/Sponsor </a:t>
            </a:r>
          </a:p>
        </p:txBody>
      </p:sp>
      <p:sp>
        <p:nvSpPr>
          <p:cNvPr id="4" name="Footer Placeholder 3">
            <a:extLst>
              <a:ext uri="{FF2B5EF4-FFF2-40B4-BE49-F238E27FC236}">
                <a16:creationId xmlns:a16="http://schemas.microsoft.com/office/drawing/2014/main" id="{86DC2E21-215B-22C0-39A4-B5B35B2498D3}"/>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22594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EAED-F79A-7A57-00B7-3CA224C2F936}"/>
              </a:ext>
            </a:extLst>
          </p:cNvPr>
          <p:cNvSpPr>
            <a:spLocks noGrp="1"/>
          </p:cNvSpPr>
          <p:nvPr>
            <p:ph type="title"/>
          </p:nvPr>
        </p:nvSpPr>
        <p:spPr/>
        <p:txBody>
          <a:bodyPr>
            <a:normAutofit/>
          </a:bodyPr>
          <a:lstStyle/>
          <a:p>
            <a:pPr algn="r"/>
            <a:r>
              <a:rPr lang="en-US"/>
              <a:t>Assessment #1</a:t>
            </a:r>
          </a:p>
        </p:txBody>
      </p:sp>
      <p:sp>
        <p:nvSpPr>
          <p:cNvPr id="3" name="Content Placeholder 2">
            <a:extLst>
              <a:ext uri="{FF2B5EF4-FFF2-40B4-BE49-F238E27FC236}">
                <a16:creationId xmlns:a16="http://schemas.microsoft.com/office/drawing/2014/main" id="{8CEA0565-F71D-018C-D402-543D49BD4D6D}"/>
              </a:ext>
            </a:extLst>
          </p:cNvPr>
          <p:cNvSpPr>
            <a:spLocks noGrp="1"/>
          </p:cNvSpPr>
          <p:nvPr>
            <p:ph idx="1"/>
          </p:nvPr>
        </p:nvSpPr>
        <p:spPr/>
        <p:txBody>
          <a:bodyPr/>
          <a:lstStyle/>
          <a:p>
            <a:pPr marL="0" indent="0">
              <a:buNone/>
            </a:pPr>
            <a:r>
              <a:rPr lang="en-US"/>
              <a:t>On the CRA Console, on which visit(s) will you need to assess each subject’s respiratory functions, and who is to pay for it?  </a:t>
            </a:r>
          </a:p>
          <a:p>
            <a:pPr marL="0" indent="0">
              <a:buNone/>
            </a:pPr>
            <a:endParaRPr lang="en-US"/>
          </a:p>
        </p:txBody>
      </p:sp>
      <p:pic>
        <p:nvPicPr>
          <p:cNvPr id="5" name="Picture 4">
            <a:extLst>
              <a:ext uri="{FF2B5EF4-FFF2-40B4-BE49-F238E27FC236}">
                <a16:creationId xmlns:a16="http://schemas.microsoft.com/office/drawing/2014/main" id="{5C2270C4-B3DC-C50A-02D3-2959E00DD69E}"/>
              </a:ext>
            </a:extLst>
          </p:cNvPr>
          <p:cNvPicPr>
            <a:picLocks noChangeAspect="1"/>
          </p:cNvPicPr>
          <p:nvPr/>
        </p:nvPicPr>
        <p:blipFill>
          <a:blip r:embed="rId2"/>
          <a:stretch>
            <a:fillRect/>
          </a:stretch>
        </p:blipFill>
        <p:spPr>
          <a:xfrm>
            <a:off x="1224019" y="2382526"/>
            <a:ext cx="6918496" cy="3594195"/>
          </a:xfrm>
          <a:prstGeom prst="rect">
            <a:avLst/>
          </a:prstGeom>
        </p:spPr>
      </p:pic>
      <p:sp>
        <p:nvSpPr>
          <p:cNvPr id="4" name="Footer Placeholder 3">
            <a:extLst>
              <a:ext uri="{FF2B5EF4-FFF2-40B4-BE49-F238E27FC236}">
                <a16:creationId xmlns:a16="http://schemas.microsoft.com/office/drawing/2014/main" id="{F82DC3B7-5A83-FC5A-47E3-47833959A958}"/>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04433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174483" y="79513"/>
            <a:ext cx="5918016" cy="3833019"/>
          </a:xfrm>
        </p:spPr>
        <p:txBody>
          <a:bodyPr anchor="t">
            <a:normAutofit lnSpcReduction="10000"/>
          </a:bodyPr>
          <a:lstStyle/>
          <a:p>
            <a:pPr marL="0" indent="0">
              <a:buNone/>
            </a:pPr>
            <a:r>
              <a:rPr lang="en-US" b="1" dirty="0"/>
              <a:t>Q1: </a:t>
            </a:r>
            <a:r>
              <a:rPr lang="en-US" dirty="0"/>
              <a:t>From the Advarra </a:t>
            </a:r>
            <a:r>
              <a:rPr lang="en-US" b="1" dirty="0">
                <a:solidFill>
                  <a:schemeClr val="accent4">
                    <a:lumMod val="75000"/>
                  </a:schemeClr>
                </a:solidFill>
              </a:rPr>
              <a:t>OnCore 210 </a:t>
            </a:r>
            <a:r>
              <a:rPr lang="en-US" dirty="0"/>
              <a:t>eLearning module, how many subjects have been accrued to this study, and why?</a:t>
            </a:r>
          </a:p>
          <a:p>
            <a:pPr marL="0" indent="0">
              <a:buNone/>
            </a:pPr>
            <a:endParaRPr lang="en-US" sz="1700"/>
          </a:p>
          <a:p>
            <a:pPr>
              <a:buFont typeface="Wingdings" panose="05000000000000000000" pitchFamily="2" charset="2"/>
              <a:buChar char="q"/>
            </a:pPr>
            <a:r>
              <a:rPr lang="en-US" dirty="0"/>
              <a:t> 60</a:t>
            </a:r>
            <a:endParaRPr lang="en-US" dirty="0">
              <a:ea typeface="Calibri"/>
              <a:cs typeface="Calibri"/>
            </a:endParaRPr>
          </a:p>
          <a:p>
            <a:pPr>
              <a:buFont typeface="Wingdings" panose="05000000000000000000" pitchFamily="2" charset="2"/>
              <a:buChar char="q"/>
            </a:pPr>
            <a:r>
              <a:rPr lang="en-US" dirty="0"/>
              <a:t> 21</a:t>
            </a:r>
          </a:p>
          <a:p>
            <a:pPr>
              <a:buFont typeface="Wingdings" panose="05000000000000000000" pitchFamily="2" charset="2"/>
              <a:buChar char="q"/>
            </a:pPr>
            <a:r>
              <a:rPr lang="en-US" dirty="0"/>
              <a:t> 50</a:t>
            </a:r>
            <a:endParaRPr lang="en-US" dirty="0">
              <a:ea typeface="Calibri"/>
              <a:cs typeface="Calibri"/>
            </a:endParaRPr>
          </a:p>
          <a:p>
            <a:pPr>
              <a:buFont typeface="Wingdings" panose="05000000000000000000" pitchFamily="2" charset="2"/>
              <a:buChar char="q"/>
            </a:pPr>
            <a:r>
              <a:rPr lang="en-US" dirty="0"/>
              <a:t> N/A</a:t>
            </a:r>
            <a:endParaRPr lang="en-US" dirty="0">
              <a:ea typeface="Calibri"/>
              <a:cs typeface="Calibri"/>
            </a:endParaRPr>
          </a:p>
          <a:p>
            <a:pPr marL="0" indent="0">
              <a:buNone/>
            </a:pPr>
            <a:endParaRPr lang="en-US" sz="170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6E9A253-44FF-960D-62F7-D2C312654B9F}"/>
              </a:ext>
            </a:extLst>
          </p:cNvPr>
          <p:cNvPicPr>
            <a:picLocks noChangeAspect="1"/>
          </p:cNvPicPr>
          <p:nvPr/>
        </p:nvPicPr>
        <p:blipFill>
          <a:blip r:embed="rId2"/>
          <a:stretch>
            <a:fillRect/>
          </a:stretch>
        </p:blipFill>
        <p:spPr>
          <a:xfrm>
            <a:off x="1625099" y="1370323"/>
            <a:ext cx="7447786" cy="3425980"/>
          </a:xfrm>
          <a:prstGeom prst="rect">
            <a:avLst/>
          </a:prstGeom>
          <a:ln>
            <a:solidFill>
              <a:schemeClr val="accent4">
                <a:lumMod val="75000"/>
              </a:schemeClr>
            </a:solidFill>
          </a:ln>
        </p:spPr>
      </p:pic>
      <p:sp>
        <p:nvSpPr>
          <p:cNvPr id="4" name="Footer Placeholder 3">
            <a:extLst>
              <a:ext uri="{FF2B5EF4-FFF2-40B4-BE49-F238E27FC236}">
                <a16:creationId xmlns:a16="http://schemas.microsoft.com/office/drawing/2014/main" id="{8EDF3985-6885-89A5-1549-C95E8E7D6798}"/>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04028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271-75B8-552D-5A60-50EB75B08AF9}"/>
              </a:ext>
            </a:extLst>
          </p:cNvPr>
          <p:cNvSpPr>
            <a:spLocks noGrp="1"/>
          </p:cNvSpPr>
          <p:nvPr>
            <p:ph type="title"/>
          </p:nvPr>
        </p:nvSpPr>
        <p:spPr>
          <a:xfrm>
            <a:off x="88458" y="0"/>
            <a:ext cx="8470232" cy="928270"/>
          </a:xfrm>
        </p:spPr>
        <p:txBody>
          <a:bodyPr/>
          <a:lstStyle/>
          <a:p>
            <a:r>
              <a:rPr lang="en-US"/>
              <a:t>Register a Subject </a:t>
            </a:r>
          </a:p>
        </p:txBody>
      </p:sp>
      <p:pic>
        <p:nvPicPr>
          <p:cNvPr id="5" name="Content Placeholder 4">
            <a:extLst>
              <a:ext uri="{FF2B5EF4-FFF2-40B4-BE49-F238E27FC236}">
                <a16:creationId xmlns:a16="http://schemas.microsoft.com/office/drawing/2014/main" id="{FFC0DE05-ED8F-E561-13E4-0063B4CEA11E}"/>
              </a:ext>
            </a:extLst>
          </p:cNvPr>
          <p:cNvPicPr>
            <a:picLocks noGrp="1" noChangeAspect="1"/>
          </p:cNvPicPr>
          <p:nvPr>
            <p:ph idx="1"/>
          </p:nvPr>
        </p:nvPicPr>
        <p:blipFill>
          <a:blip r:embed="rId2"/>
          <a:stretch>
            <a:fillRect/>
          </a:stretch>
        </p:blipFill>
        <p:spPr>
          <a:xfrm>
            <a:off x="0" y="1047134"/>
            <a:ext cx="6369377" cy="3359323"/>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C709557-BE13-D9C2-762C-2B6B85585989}"/>
              </a:ext>
            </a:extLst>
          </p:cNvPr>
          <p:cNvSpPr txBox="1"/>
          <p:nvPr/>
        </p:nvSpPr>
        <p:spPr>
          <a:xfrm>
            <a:off x="6508426" y="1168863"/>
            <a:ext cx="2473016" cy="412420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91440" tIns="45720" rIns="91440" bIns="45720" rtlCol="0" anchor="t">
            <a:spAutoFit/>
          </a:bodyPr>
          <a:lstStyle/>
          <a:p>
            <a:pPr algn="ctr"/>
            <a:r>
              <a:rPr lang="en-US" b="1" dirty="0">
                <a:solidFill>
                  <a:schemeClr val="accent4">
                    <a:lumMod val="75000"/>
                  </a:schemeClr>
                </a:solidFill>
              </a:rPr>
              <a:t>All required fields must be entered. </a:t>
            </a:r>
            <a:br>
              <a:rPr lang="en-US" b="1" dirty="0"/>
            </a:br>
            <a:endParaRPr lang="en-US" b="1">
              <a:solidFill>
                <a:schemeClr val="accent4">
                  <a:lumMod val="75000"/>
                </a:schemeClr>
              </a:solidFill>
            </a:endParaRPr>
          </a:p>
          <a:p>
            <a:pPr marL="342900" indent="-342900">
              <a:buClr>
                <a:schemeClr val="tx1"/>
              </a:buClr>
              <a:buAutoNum type="arabicPeriod"/>
            </a:pPr>
            <a:r>
              <a:rPr lang="en-US" sz="1600" dirty="0"/>
              <a:t>MRNs are in Emory Healthcare’s medical record system – Epic.  </a:t>
            </a:r>
            <a:endParaRPr lang="en-US" sz="1600" dirty="0">
              <a:ea typeface="Calibri"/>
              <a:cs typeface="Calibri"/>
            </a:endParaRPr>
          </a:p>
          <a:p>
            <a:pPr marL="342900" indent="-342900">
              <a:buClr>
                <a:schemeClr val="tx1"/>
              </a:buClr>
              <a:buAutoNum type="arabicPeriod"/>
            </a:pPr>
            <a:r>
              <a:rPr lang="en-US" sz="1600" b="1" dirty="0">
                <a:solidFill>
                  <a:srgbClr val="FF0000"/>
                </a:solidFill>
              </a:rPr>
              <a:t>Do not </a:t>
            </a:r>
            <a:r>
              <a:rPr lang="en-US" sz="1600" dirty="0"/>
              <a:t>have OnCore and Epic open simultaneously when looking up the MRN.</a:t>
            </a:r>
            <a:endParaRPr lang="en-US" sz="1600" dirty="0">
              <a:ea typeface="Calibri"/>
              <a:cs typeface="Calibri"/>
            </a:endParaRPr>
          </a:p>
          <a:p>
            <a:pPr marL="342900" indent="-342900">
              <a:buClr>
                <a:schemeClr val="tx1"/>
              </a:buClr>
              <a:buAutoNum type="arabicPeriod"/>
            </a:pPr>
            <a:r>
              <a:rPr lang="en-US" sz="1600" dirty="0"/>
              <a:t>Names must match what is in Epic.</a:t>
            </a:r>
            <a:endParaRPr lang="en-US" sz="1600" dirty="0">
              <a:ea typeface="Calibri"/>
              <a:cs typeface="Calibri"/>
            </a:endParaRPr>
          </a:p>
          <a:p>
            <a:pPr marL="342900" indent="-342900">
              <a:buClr>
                <a:schemeClr val="tx1"/>
              </a:buClr>
              <a:buAutoNum type="arabicPeriod"/>
            </a:pPr>
            <a:r>
              <a:rPr lang="en-US" sz="1600" dirty="0"/>
              <a:t>VA, CHOA, Grady must, submit the </a:t>
            </a:r>
            <a:r>
              <a:rPr lang="en-US" sz="1600" i="0" u="none" strike="noStrike" dirty="0">
                <a:solidFill>
                  <a:srgbClr val="012169"/>
                </a:solidFill>
                <a:effectLst/>
                <a:hlinkClick r:id="rId3"/>
              </a:rPr>
              <a:t>MRN Request Form</a:t>
            </a:r>
            <a:r>
              <a:rPr lang="en-US" sz="1600" i="0" u="none" strike="noStrike" dirty="0">
                <a:solidFill>
                  <a:srgbClr val="012169"/>
                </a:solidFill>
                <a:effectLst/>
              </a:rPr>
              <a:t>.</a:t>
            </a:r>
            <a:endParaRPr lang="en-US" sz="1600" dirty="0"/>
          </a:p>
          <a:p>
            <a:pPr marL="342900" indent="-342900">
              <a:buAutoNum type="arabicPeriod"/>
            </a:pPr>
            <a:endParaRPr lang="en-US" sz="1600" dirty="0">
              <a:ea typeface="Calibri"/>
              <a:cs typeface="Calibri"/>
            </a:endParaRPr>
          </a:p>
        </p:txBody>
      </p:sp>
      <p:sp>
        <p:nvSpPr>
          <p:cNvPr id="7" name="TextBox 6">
            <a:extLst>
              <a:ext uri="{FF2B5EF4-FFF2-40B4-BE49-F238E27FC236}">
                <a16:creationId xmlns:a16="http://schemas.microsoft.com/office/drawing/2014/main" id="{844E98A4-85A0-CE2C-7A8D-8FD5DDDE199E}"/>
              </a:ext>
            </a:extLst>
          </p:cNvPr>
          <p:cNvSpPr txBox="1"/>
          <p:nvPr/>
        </p:nvSpPr>
        <p:spPr>
          <a:xfrm>
            <a:off x="4412974" y="240593"/>
            <a:ext cx="45684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230  - Subject Registration</a:t>
            </a:r>
          </a:p>
        </p:txBody>
      </p:sp>
      <p:sp>
        <p:nvSpPr>
          <p:cNvPr id="3" name="Footer Placeholder 2">
            <a:extLst>
              <a:ext uri="{FF2B5EF4-FFF2-40B4-BE49-F238E27FC236}">
                <a16:creationId xmlns:a16="http://schemas.microsoft.com/office/drawing/2014/main" id="{51FF63FE-8025-0869-C5BA-10605B5586F6}"/>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994140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5F8-B258-45F7-E0E1-B8A3968C4D06}"/>
              </a:ext>
            </a:extLst>
          </p:cNvPr>
          <p:cNvSpPr>
            <a:spLocks noGrp="1"/>
          </p:cNvSpPr>
          <p:nvPr>
            <p:ph type="title"/>
          </p:nvPr>
        </p:nvSpPr>
        <p:spPr/>
        <p:txBody>
          <a:bodyPr/>
          <a:lstStyle/>
          <a:p>
            <a:r>
              <a:rPr lang="en-US"/>
              <a:t>Epic – ADT Refresh</a:t>
            </a:r>
          </a:p>
        </p:txBody>
      </p:sp>
      <p:sp>
        <p:nvSpPr>
          <p:cNvPr id="3" name="Content Placeholder 2">
            <a:extLst>
              <a:ext uri="{FF2B5EF4-FFF2-40B4-BE49-F238E27FC236}">
                <a16:creationId xmlns:a16="http://schemas.microsoft.com/office/drawing/2014/main" id="{0BC11D2E-DF81-C55A-AC39-23B4A105AC77}"/>
              </a:ext>
            </a:extLst>
          </p:cNvPr>
          <p:cNvSpPr>
            <a:spLocks noGrp="1"/>
          </p:cNvSpPr>
          <p:nvPr>
            <p:ph idx="1"/>
          </p:nvPr>
        </p:nvSpPr>
        <p:spPr>
          <a:xfrm>
            <a:off x="342899" y="1149016"/>
            <a:ext cx="8470232" cy="5207335"/>
          </a:xfrm>
        </p:spPr>
        <p:txBody>
          <a:bodyPr/>
          <a:lstStyle/>
          <a:p>
            <a:pPr marL="0" indent="0" algn="l" rtl="0" fontAlgn="base">
              <a:buNone/>
            </a:pPr>
            <a:r>
              <a:rPr lang="en-US" sz="2800"/>
              <a:t>When a subject has an MRN, but you are unable to pull the patient up in OnCore, try completing an ADT REFRESH in Epic to push the subject's</a:t>
            </a:r>
            <a:r>
              <a:rPr lang="en-US" sz="2800" b="1">
                <a:highlight>
                  <a:srgbClr val="FFFF00"/>
                </a:highlight>
              </a:rPr>
              <a:t> MRN into OnCore.</a:t>
            </a:r>
            <a:endParaRPr lang="en-US" sz="2800" b="1" i="0">
              <a:effectLst/>
              <a:highlight>
                <a:srgbClr val="FFFF00"/>
              </a:highlight>
            </a:endParaRPr>
          </a:p>
          <a:p>
            <a:pPr marL="457200" indent="-457200" algn="l" rtl="0" fontAlgn="base">
              <a:buFont typeface="+mj-lt"/>
              <a:buAutoNum type="arabicPeriod"/>
            </a:pPr>
            <a:r>
              <a:rPr lang="en-US" sz="2800" i="0">
                <a:solidFill>
                  <a:srgbClr val="000000"/>
                </a:solidFill>
                <a:effectLst/>
              </a:rPr>
              <a:t>Research Coordinator logs into </a:t>
            </a:r>
            <a:r>
              <a:rPr lang="en-US" sz="2800" b="1" i="0">
                <a:solidFill>
                  <a:srgbClr val="000000"/>
                </a:solidFill>
                <a:effectLst/>
              </a:rPr>
              <a:t>Hyperspace</a:t>
            </a:r>
            <a:r>
              <a:rPr lang="en-US" sz="2800" i="0">
                <a:solidFill>
                  <a:srgbClr val="000000"/>
                </a:solidFill>
                <a:effectLst/>
              </a:rPr>
              <a:t>, click the Patient Station Button on the toolbar. </a:t>
            </a:r>
          </a:p>
          <a:p>
            <a:pPr marL="457200" indent="-457200" algn="l" rtl="0" fontAlgn="base">
              <a:buFont typeface="+mj-lt"/>
              <a:buAutoNum type="arabicPeriod"/>
            </a:pPr>
            <a:r>
              <a:rPr lang="en-US" sz="2800" b="1" i="0">
                <a:solidFill>
                  <a:srgbClr val="000000"/>
                </a:solidFill>
                <a:effectLst/>
              </a:rPr>
              <a:t>Search for the patient </a:t>
            </a:r>
            <a:r>
              <a:rPr lang="en-US" sz="2800" i="0">
                <a:solidFill>
                  <a:srgbClr val="000000"/>
                </a:solidFill>
                <a:effectLst/>
              </a:rPr>
              <a:t>- enter the patient’s Name/MRN and/or Birth Date. </a:t>
            </a:r>
          </a:p>
          <a:p>
            <a:pPr marL="457200" indent="-457200" algn="l" rtl="0" fontAlgn="base">
              <a:buFont typeface="+mj-lt"/>
              <a:buAutoNum type="arabicPeriod"/>
            </a:pPr>
            <a:r>
              <a:rPr lang="en-US" sz="2800" i="0">
                <a:solidFill>
                  <a:srgbClr val="000000"/>
                </a:solidFill>
                <a:effectLst/>
              </a:rPr>
              <a:t>Once the patient chart opens, click </a:t>
            </a:r>
            <a:r>
              <a:rPr lang="en-US" sz="2800" b="1" i="0">
                <a:solidFill>
                  <a:srgbClr val="000000"/>
                </a:solidFill>
                <a:effectLst/>
              </a:rPr>
              <a:t>Resend Msg button </a:t>
            </a:r>
            <a:r>
              <a:rPr lang="en-US" sz="2800" i="0">
                <a:solidFill>
                  <a:srgbClr val="000000"/>
                </a:solidFill>
                <a:effectLst/>
              </a:rPr>
              <a:t>on the Patient Station Activity.  </a:t>
            </a:r>
          </a:p>
          <a:p>
            <a:pPr marL="0" indent="0">
              <a:buNone/>
            </a:pPr>
            <a:endParaRPr lang="en-US"/>
          </a:p>
        </p:txBody>
      </p:sp>
      <p:sp>
        <p:nvSpPr>
          <p:cNvPr id="4" name="Footer Placeholder 3">
            <a:extLst>
              <a:ext uri="{FF2B5EF4-FFF2-40B4-BE49-F238E27FC236}">
                <a16:creationId xmlns:a16="http://schemas.microsoft.com/office/drawing/2014/main" id="{B130633C-C9E0-DE56-D124-5DFEC932F556}"/>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334572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196B-81AB-EFF4-56C4-81F70C597812}"/>
              </a:ext>
            </a:extLst>
          </p:cNvPr>
          <p:cNvSpPr>
            <a:spLocks noGrp="1"/>
          </p:cNvSpPr>
          <p:nvPr>
            <p:ph type="title"/>
          </p:nvPr>
        </p:nvSpPr>
        <p:spPr/>
        <p:txBody>
          <a:bodyPr/>
          <a:lstStyle/>
          <a:p>
            <a:r>
              <a:rPr lang="en-US"/>
              <a:t>Welcome	</a:t>
            </a:r>
          </a:p>
        </p:txBody>
      </p:sp>
      <p:sp>
        <p:nvSpPr>
          <p:cNvPr id="3" name="Content Placeholder 2">
            <a:extLst>
              <a:ext uri="{FF2B5EF4-FFF2-40B4-BE49-F238E27FC236}">
                <a16:creationId xmlns:a16="http://schemas.microsoft.com/office/drawing/2014/main" id="{449A22B5-9750-2FE4-58D8-ED6DB951076E}"/>
              </a:ext>
            </a:extLst>
          </p:cNvPr>
          <p:cNvSpPr>
            <a:spLocks noGrp="1"/>
          </p:cNvSpPr>
          <p:nvPr>
            <p:ph idx="1"/>
          </p:nvPr>
        </p:nvSpPr>
        <p:spPr>
          <a:xfrm>
            <a:off x="171450" y="1004638"/>
            <a:ext cx="8801100" cy="5351713"/>
          </a:xfrm>
        </p:spPr>
        <p:txBody>
          <a:bodyPr>
            <a:normAutofit/>
          </a:bodyPr>
          <a:lstStyle/>
          <a:p>
            <a:pPr marL="0" indent="0" algn="ctr">
              <a:buNone/>
            </a:pPr>
            <a:r>
              <a:rPr lang="en-US" sz="3200" b="1" dirty="0"/>
              <a:t>Welcome to the OnCore Superuser Training! </a:t>
            </a:r>
            <a:br>
              <a:rPr lang="en-US" sz="3200" b="1" dirty="0"/>
            </a:br>
            <a:endParaRPr lang="en-US" sz="3200" dirty="0"/>
          </a:p>
          <a:p>
            <a:r>
              <a:rPr lang="en-US" dirty="0"/>
              <a:t>Each of you has signed up as a superuser to train your new and existing staff, starting </a:t>
            </a:r>
            <a:r>
              <a:rPr lang="en-US" b="1" dirty="0">
                <a:solidFill>
                  <a:srgbClr val="0070C0"/>
                </a:solidFill>
                <a:highlight>
                  <a:srgbClr val="FFFF00"/>
                </a:highlight>
              </a:rPr>
              <a:t>December 3, 2024. </a:t>
            </a:r>
            <a:br>
              <a:rPr lang="en-US" b="1" dirty="0">
                <a:solidFill>
                  <a:schemeClr val="accent4">
                    <a:lumMod val="75000"/>
                  </a:schemeClr>
                </a:solidFill>
                <a:highlight>
                  <a:srgbClr val="FFFF00"/>
                </a:highlight>
              </a:rPr>
            </a:br>
            <a:endParaRPr lang="en-US" b="1" dirty="0">
              <a:solidFill>
                <a:schemeClr val="accent4">
                  <a:lumMod val="75000"/>
                </a:schemeClr>
              </a:solidFill>
              <a:highlight>
                <a:srgbClr val="FFFF00"/>
              </a:highlight>
            </a:endParaRPr>
          </a:p>
          <a:p>
            <a:r>
              <a:rPr lang="en-US" dirty="0"/>
              <a:t>Please be sure you have completed the following:</a:t>
            </a:r>
          </a:p>
          <a:p>
            <a:pPr lvl="1"/>
            <a:r>
              <a:rPr lang="en-US" sz="2200" dirty="0"/>
              <a:t>OnCore CTMS Training, 1.0</a:t>
            </a:r>
          </a:p>
          <a:p>
            <a:pPr lvl="1"/>
            <a:r>
              <a:rPr lang="en-US" sz="2200" dirty="0"/>
              <a:t>Training Verification and Attestation Form</a:t>
            </a:r>
          </a:p>
          <a:p>
            <a:pPr lvl="1"/>
            <a:r>
              <a:rPr lang="en-US" sz="2200" dirty="0"/>
              <a:t>View the OCR website on </a:t>
            </a:r>
            <a:r>
              <a:rPr lang="en-US" sz="2200" dirty="0">
                <a:hlinkClick r:id="rId3"/>
              </a:rPr>
              <a:t>OnCore</a:t>
            </a:r>
            <a:r>
              <a:rPr lang="en-US" sz="2200" dirty="0"/>
              <a:t>. </a:t>
            </a:r>
            <a:br>
              <a:rPr lang="en-US" dirty="0"/>
            </a:br>
            <a:endParaRPr lang="en-US" dirty="0"/>
          </a:p>
          <a:p>
            <a:r>
              <a:rPr lang="en-US" dirty="0"/>
              <a:t>This session will be 3 hours long with a five-minute break each hour. </a:t>
            </a:r>
          </a:p>
        </p:txBody>
      </p:sp>
      <p:sp>
        <p:nvSpPr>
          <p:cNvPr id="4" name="Footer Placeholder 3">
            <a:extLst>
              <a:ext uri="{FF2B5EF4-FFF2-40B4-BE49-F238E27FC236}">
                <a16:creationId xmlns:a16="http://schemas.microsoft.com/office/drawing/2014/main" id="{953D79AB-4071-D9E0-492D-2975A7498FC7}"/>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810068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2DF-F6A2-CE48-B71B-B6096D1C1527}"/>
              </a:ext>
            </a:extLst>
          </p:cNvPr>
          <p:cNvSpPr>
            <a:spLocks noGrp="1"/>
          </p:cNvSpPr>
          <p:nvPr>
            <p:ph type="title"/>
          </p:nvPr>
        </p:nvSpPr>
        <p:spPr/>
        <p:txBody>
          <a:bodyPr/>
          <a:lstStyle/>
          <a:p>
            <a:r>
              <a:rPr lang="en-US"/>
              <a:t>Epic – Patient Station </a:t>
            </a:r>
          </a:p>
        </p:txBody>
      </p:sp>
      <p:sp>
        <p:nvSpPr>
          <p:cNvPr id="4" name="Footer Placeholder 3">
            <a:extLst>
              <a:ext uri="{FF2B5EF4-FFF2-40B4-BE49-F238E27FC236}">
                <a16:creationId xmlns:a16="http://schemas.microsoft.com/office/drawing/2014/main" id="{A1D8B9DB-7B0C-DC43-59B3-BF73EDD4A7C3}"/>
              </a:ext>
            </a:extLst>
          </p:cNvPr>
          <p:cNvSpPr>
            <a:spLocks noGrp="1"/>
          </p:cNvSpPr>
          <p:nvPr>
            <p:ph type="ftr" sz="quarter" idx="3"/>
          </p:nvPr>
        </p:nvSpPr>
        <p:spPr/>
        <p:txBody>
          <a:bodyPr/>
          <a:lstStyle/>
          <a:p>
            <a:r>
              <a:rPr lang="en-US"/>
              <a:t>Slides developed by OCR CRSS team.</a:t>
            </a:r>
          </a:p>
        </p:txBody>
      </p:sp>
      <p:pic>
        <p:nvPicPr>
          <p:cNvPr id="5" name="Picture 2">
            <a:extLst>
              <a:ext uri="{FF2B5EF4-FFF2-40B4-BE49-F238E27FC236}">
                <a16:creationId xmlns:a16="http://schemas.microsoft.com/office/drawing/2014/main" id="{11769A73-8F2A-67E6-FB73-BD37099E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 y="1004638"/>
            <a:ext cx="7553964" cy="24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2E09E66-70B2-0ECA-07A4-751C2064A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961" y="3040311"/>
            <a:ext cx="6397477" cy="3012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37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3AF-4842-87D5-8593-C6DE7CDAFBD1}"/>
              </a:ext>
            </a:extLst>
          </p:cNvPr>
          <p:cNvSpPr>
            <a:spLocks noGrp="1"/>
          </p:cNvSpPr>
          <p:nvPr>
            <p:ph type="title"/>
          </p:nvPr>
        </p:nvSpPr>
        <p:spPr/>
        <p:txBody>
          <a:bodyPr/>
          <a:lstStyle/>
          <a:p>
            <a:r>
              <a:rPr lang="en-US"/>
              <a:t>Subject Registration </a:t>
            </a:r>
          </a:p>
        </p:txBody>
      </p:sp>
      <p:sp>
        <p:nvSpPr>
          <p:cNvPr id="3" name="Content Placeholder 2">
            <a:extLst>
              <a:ext uri="{FF2B5EF4-FFF2-40B4-BE49-F238E27FC236}">
                <a16:creationId xmlns:a16="http://schemas.microsoft.com/office/drawing/2014/main" id="{60C5CA3A-198E-84AB-061D-99336BF7FD96}"/>
              </a:ext>
            </a:extLst>
          </p:cNvPr>
          <p:cNvSpPr>
            <a:spLocks noGrp="1"/>
          </p:cNvSpPr>
          <p:nvPr>
            <p:ph idx="1"/>
          </p:nvPr>
        </p:nvSpPr>
        <p:spPr>
          <a:xfrm>
            <a:off x="3903045" y="1276668"/>
            <a:ext cx="4424010" cy="5079683"/>
          </a:xfrm>
        </p:spPr>
        <p:txBody>
          <a:bodyPr/>
          <a:lstStyle/>
          <a:p>
            <a:pPr marL="0" indent="0">
              <a:buNone/>
            </a:pPr>
            <a:r>
              <a:rPr lang="en-US"/>
              <a:t>After finding the subject and verifying the information,  you will be directed to the </a:t>
            </a:r>
            <a:r>
              <a:rPr lang="en-US" b="1"/>
              <a:t>Subject Console</a:t>
            </a:r>
            <a:r>
              <a:rPr lang="en-US"/>
              <a:t>.  A message will appear that you have added the subject to the protocol. </a:t>
            </a:r>
          </a:p>
        </p:txBody>
      </p:sp>
      <p:pic>
        <p:nvPicPr>
          <p:cNvPr id="5" name="Picture 4">
            <a:extLst>
              <a:ext uri="{FF2B5EF4-FFF2-40B4-BE49-F238E27FC236}">
                <a16:creationId xmlns:a16="http://schemas.microsoft.com/office/drawing/2014/main" id="{73910202-B6C9-35FC-D970-94E8414AEB64}"/>
              </a:ext>
            </a:extLst>
          </p:cNvPr>
          <p:cNvPicPr>
            <a:picLocks noChangeAspect="1"/>
          </p:cNvPicPr>
          <p:nvPr/>
        </p:nvPicPr>
        <p:blipFill>
          <a:blip r:embed="rId2"/>
          <a:stretch>
            <a:fillRect/>
          </a:stretch>
        </p:blipFill>
        <p:spPr>
          <a:xfrm>
            <a:off x="727976" y="1705355"/>
            <a:ext cx="2486446" cy="401740"/>
          </a:xfrm>
          <a:prstGeom prst="rect">
            <a:avLst/>
          </a:prstGeom>
        </p:spPr>
      </p:pic>
      <p:sp>
        <p:nvSpPr>
          <p:cNvPr id="4" name="Footer Placeholder 3">
            <a:extLst>
              <a:ext uri="{FF2B5EF4-FFF2-40B4-BE49-F238E27FC236}">
                <a16:creationId xmlns:a16="http://schemas.microsoft.com/office/drawing/2014/main" id="{78244299-F0F9-B8F5-AD02-342B12120E92}"/>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21473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7824-CEC7-CE01-DCE1-65CB40ECE95A}"/>
              </a:ext>
            </a:extLst>
          </p:cNvPr>
          <p:cNvSpPr>
            <a:spLocks noGrp="1"/>
          </p:cNvSpPr>
          <p:nvPr>
            <p:ph type="title"/>
          </p:nvPr>
        </p:nvSpPr>
        <p:spPr/>
        <p:txBody>
          <a:bodyPr/>
          <a:lstStyle/>
          <a:p>
            <a:r>
              <a:rPr lang="en-US">
                <a:solidFill>
                  <a:srgbClr val="FFC000"/>
                </a:solidFill>
              </a:rPr>
              <a:t>Subject Console </a:t>
            </a:r>
          </a:p>
        </p:txBody>
      </p:sp>
      <p:sp>
        <p:nvSpPr>
          <p:cNvPr id="3" name="Content Placeholder 2">
            <a:extLst>
              <a:ext uri="{FF2B5EF4-FFF2-40B4-BE49-F238E27FC236}">
                <a16:creationId xmlns:a16="http://schemas.microsoft.com/office/drawing/2014/main" id="{575D34C4-B3D5-B6C4-8F20-76C4B8099135}"/>
              </a:ext>
            </a:extLst>
          </p:cNvPr>
          <p:cNvSpPr>
            <a:spLocks noGrp="1"/>
          </p:cNvSpPr>
          <p:nvPr>
            <p:ph idx="1"/>
          </p:nvPr>
        </p:nvSpPr>
        <p:spPr>
          <a:xfrm>
            <a:off x="130629" y="1164770"/>
            <a:ext cx="8784771" cy="4996543"/>
          </a:xfrm>
        </p:spPr>
        <p:txBody>
          <a:bodyPr/>
          <a:lstStyle/>
          <a:p>
            <a:pPr marL="0" indent="0">
              <a:buNone/>
            </a:pPr>
            <a:r>
              <a:rPr lang="en-US"/>
              <a:t>The Subject Console is a tool used in subject management to view and update information about a subject in a clinical trial or health research study.</a:t>
            </a:r>
          </a:p>
          <a:p>
            <a:r>
              <a:rPr lang="en-US" b="1"/>
              <a:t>View subject information</a:t>
            </a:r>
            <a:r>
              <a:rPr lang="en-US"/>
              <a:t>: See a subject's demographic information, eligibility status, and consent forms.</a:t>
            </a:r>
          </a:p>
          <a:p>
            <a:r>
              <a:rPr lang="en-US" b="1"/>
              <a:t>Update subject information</a:t>
            </a:r>
            <a:r>
              <a:rPr lang="en-US"/>
              <a:t>: Update a subject's demographic information and document their consent.</a:t>
            </a:r>
          </a:p>
          <a:p>
            <a:r>
              <a:rPr lang="en-US" b="1"/>
              <a:t>View subject calendar</a:t>
            </a:r>
            <a:r>
              <a:rPr lang="en-US"/>
              <a:t>: Track study visits using the subject calendar.</a:t>
            </a:r>
          </a:p>
          <a:p>
            <a:pPr marL="0" indent="0">
              <a:buNone/>
            </a:pPr>
            <a:endParaRPr lang="en-US"/>
          </a:p>
        </p:txBody>
      </p:sp>
      <p:sp>
        <p:nvSpPr>
          <p:cNvPr id="4" name="TextBox 3">
            <a:extLst>
              <a:ext uri="{FF2B5EF4-FFF2-40B4-BE49-F238E27FC236}">
                <a16:creationId xmlns:a16="http://schemas.microsoft.com/office/drawing/2014/main" id="{0B53B867-7FA6-4E13-7538-35B7DB0DF783}"/>
              </a:ext>
            </a:extLst>
          </p:cNvPr>
          <p:cNvSpPr txBox="1"/>
          <p:nvPr/>
        </p:nvSpPr>
        <p:spPr>
          <a:xfrm>
            <a:off x="5375329" y="217337"/>
            <a:ext cx="34257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a:solidFill>
                  <a:schemeClr val="accent4">
                    <a:lumMod val="75000"/>
                  </a:schemeClr>
                </a:solidFill>
              </a:rPr>
              <a:t>OnCore 220: Subjects Console and Companion Protocols</a:t>
            </a:r>
          </a:p>
        </p:txBody>
      </p:sp>
      <p:sp>
        <p:nvSpPr>
          <p:cNvPr id="5" name="Footer Placeholder 4">
            <a:extLst>
              <a:ext uri="{FF2B5EF4-FFF2-40B4-BE49-F238E27FC236}">
                <a16:creationId xmlns:a16="http://schemas.microsoft.com/office/drawing/2014/main" id="{5EE6FDCE-89F1-E0B3-6CD4-135590605ACA}"/>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93339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A320-56F9-AC7B-7025-6EA0D423EFDC}"/>
              </a:ext>
            </a:extLst>
          </p:cNvPr>
          <p:cNvSpPr>
            <a:spLocks noGrp="1"/>
          </p:cNvSpPr>
          <p:nvPr>
            <p:ph type="title"/>
          </p:nvPr>
        </p:nvSpPr>
        <p:spPr/>
        <p:txBody>
          <a:bodyPr/>
          <a:lstStyle/>
          <a:p>
            <a:r>
              <a:rPr lang="en-US"/>
              <a:t>Subject Console </a:t>
            </a:r>
          </a:p>
        </p:txBody>
      </p:sp>
      <p:sp>
        <p:nvSpPr>
          <p:cNvPr id="3" name="Content Placeholder 2">
            <a:extLst>
              <a:ext uri="{FF2B5EF4-FFF2-40B4-BE49-F238E27FC236}">
                <a16:creationId xmlns:a16="http://schemas.microsoft.com/office/drawing/2014/main" id="{5C49ADBB-27D2-9E9D-E5F0-548088A281E2}"/>
              </a:ext>
            </a:extLst>
          </p:cNvPr>
          <p:cNvSpPr>
            <a:spLocks noGrp="1"/>
          </p:cNvSpPr>
          <p:nvPr>
            <p:ph idx="1"/>
          </p:nvPr>
        </p:nvSpPr>
        <p:spPr>
          <a:xfrm>
            <a:off x="104362" y="1004637"/>
            <a:ext cx="8470231" cy="5027947"/>
          </a:xfrm>
        </p:spPr>
        <p:txBody>
          <a:bodyPr/>
          <a:lstStyle/>
          <a:p>
            <a:pPr marL="0" indent="0">
              <a:buNone/>
            </a:pPr>
            <a:r>
              <a:rPr lang="en-US"/>
              <a:t>Select the </a:t>
            </a:r>
            <a:r>
              <a:rPr lang="en-US" b="1"/>
              <a:t>Main Consent</a:t>
            </a:r>
            <a:r>
              <a:rPr lang="en-US"/>
              <a:t>, then enter the date the </a:t>
            </a:r>
            <a:r>
              <a:rPr lang="en-US" b="1"/>
              <a:t>subject signed</a:t>
            </a:r>
            <a:r>
              <a:rPr lang="en-US"/>
              <a:t> and the </a:t>
            </a:r>
            <a:r>
              <a:rPr lang="en-US" b="1"/>
              <a:t>status.</a:t>
            </a:r>
          </a:p>
        </p:txBody>
      </p:sp>
      <p:sp>
        <p:nvSpPr>
          <p:cNvPr id="4" name="TextBox 3">
            <a:extLst>
              <a:ext uri="{FF2B5EF4-FFF2-40B4-BE49-F238E27FC236}">
                <a16:creationId xmlns:a16="http://schemas.microsoft.com/office/drawing/2014/main" id="{B390FF41-5505-79DF-AD8D-992333AF4653}"/>
              </a:ext>
            </a:extLst>
          </p:cNvPr>
          <p:cNvSpPr txBox="1"/>
          <p:nvPr/>
        </p:nvSpPr>
        <p:spPr>
          <a:xfrm>
            <a:off x="4480664" y="217337"/>
            <a:ext cx="45710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a:solidFill>
                  <a:schemeClr val="accent4">
                    <a:lumMod val="75000"/>
                  </a:schemeClr>
                </a:solidFill>
              </a:rPr>
              <a:t>OnCore 240: Consent and Eligibility</a:t>
            </a:r>
            <a:br>
              <a:rPr lang="en-US" b="1">
                <a:solidFill>
                  <a:schemeClr val="accent4">
                    <a:lumMod val="75000"/>
                  </a:schemeClr>
                </a:solidFill>
              </a:rPr>
            </a:br>
            <a:r>
              <a:rPr lang="en-US" b="1">
                <a:solidFill>
                  <a:schemeClr val="accent4">
                    <a:lumMod val="75000"/>
                  </a:schemeClr>
                </a:solidFill>
              </a:rPr>
              <a:t>OnCore 250: On Study </a:t>
            </a:r>
          </a:p>
        </p:txBody>
      </p:sp>
      <p:pic>
        <p:nvPicPr>
          <p:cNvPr id="6" name="Picture 5">
            <a:extLst>
              <a:ext uri="{FF2B5EF4-FFF2-40B4-BE49-F238E27FC236}">
                <a16:creationId xmlns:a16="http://schemas.microsoft.com/office/drawing/2014/main" id="{F63183F4-4401-1666-6BAD-DF8812E5D3EE}"/>
              </a:ext>
            </a:extLst>
          </p:cNvPr>
          <p:cNvPicPr>
            <a:picLocks noChangeAspect="1"/>
          </p:cNvPicPr>
          <p:nvPr/>
        </p:nvPicPr>
        <p:blipFill>
          <a:blip r:embed="rId2"/>
          <a:stretch>
            <a:fillRect/>
          </a:stretch>
        </p:blipFill>
        <p:spPr>
          <a:xfrm>
            <a:off x="3690235" y="2637266"/>
            <a:ext cx="5361435" cy="1012383"/>
          </a:xfrm>
          <a:prstGeom prst="rect">
            <a:avLst/>
          </a:prstGeom>
        </p:spPr>
      </p:pic>
      <p:sp>
        <p:nvSpPr>
          <p:cNvPr id="7" name="TextBox 6">
            <a:extLst>
              <a:ext uri="{FF2B5EF4-FFF2-40B4-BE49-F238E27FC236}">
                <a16:creationId xmlns:a16="http://schemas.microsoft.com/office/drawing/2014/main" id="{9349F6A0-CE71-C9F3-B7E2-5E806CBA7E81}"/>
              </a:ext>
            </a:extLst>
          </p:cNvPr>
          <p:cNvSpPr txBox="1"/>
          <p:nvPr/>
        </p:nvSpPr>
        <p:spPr>
          <a:xfrm>
            <a:off x="206735" y="1883045"/>
            <a:ext cx="3615610" cy="3970318"/>
          </a:xfrm>
          <a:prstGeom prst="rect">
            <a:avLst/>
          </a:prstGeom>
          <a:noFill/>
        </p:spPr>
        <p:txBody>
          <a:bodyPr wrap="square" lIns="91440" tIns="45720" rIns="91440" bIns="45720" rtlCol="0" anchor="t">
            <a:spAutoFit/>
          </a:bodyPr>
          <a:lstStyle/>
          <a:p>
            <a:r>
              <a:rPr lang="en-US" b="1"/>
              <a:t>Note: </a:t>
            </a:r>
            <a:r>
              <a:rPr lang="en-US"/>
              <a:t>Consents pullover from </a:t>
            </a:r>
            <a:br>
              <a:rPr lang="en-US"/>
            </a:br>
            <a:r>
              <a:rPr lang="en-US" err="1"/>
              <a:t>eIRB</a:t>
            </a:r>
            <a:r>
              <a:rPr lang="en-US"/>
              <a:t>. If you have an external IRB approval of the ICF, the study team must enter both study and consent approval documents as a </a:t>
            </a:r>
            <a:r>
              <a:rPr lang="en-US" b="1">
                <a:solidFill>
                  <a:schemeClr val="accent4">
                    <a:lumMod val="75000"/>
                  </a:schemeClr>
                </a:solidFill>
              </a:rPr>
              <a:t>comment </a:t>
            </a:r>
            <a:r>
              <a:rPr lang="en-US"/>
              <a:t>in </a:t>
            </a:r>
            <a:r>
              <a:rPr lang="en-US" err="1"/>
              <a:t>eIRB</a:t>
            </a:r>
            <a:r>
              <a:rPr lang="en-US"/>
              <a:t>. This helps IT verify the information so that it can be updated manually in OnCore. Please rely on the </a:t>
            </a:r>
            <a:r>
              <a:rPr lang="en-US" err="1"/>
              <a:t>eIRB</a:t>
            </a:r>
            <a:r>
              <a:rPr lang="en-US"/>
              <a:t> system as the </a:t>
            </a:r>
            <a:r>
              <a:rPr lang="en-US" b="1"/>
              <a:t>record of truth </a:t>
            </a:r>
            <a:r>
              <a:rPr lang="en-US"/>
              <a:t>for the study and consent approval documents. If you have concerns or the incorrect consent is in OnCore, submit a Service Now ticket.</a:t>
            </a:r>
            <a:endParaRPr lang="en-US">
              <a:ea typeface="Calibri"/>
              <a:cs typeface="Calibri"/>
            </a:endParaRPr>
          </a:p>
        </p:txBody>
      </p:sp>
      <p:sp>
        <p:nvSpPr>
          <p:cNvPr id="5" name="Footer Placeholder 4">
            <a:extLst>
              <a:ext uri="{FF2B5EF4-FFF2-40B4-BE49-F238E27FC236}">
                <a16:creationId xmlns:a16="http://schemas.microsoft.com/office/drawing/2014/main" id="{E5DAE19A-AB7A-3B04-4B09-0A71CD77EC32}"/>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158149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3BD-846D-1BB5-7649-B3867421870E}"/>
              </a:ext>
            </a:extLst>
          </p:cNvPr>
          <p:cNvSpPr>
            <a:spLocks noGrp="1"/>
          </p:cNvSpPr>
          <p:nvPr>
            <p:ph type="title"/>
          </p:nvPr>
        </p:nvSpPr>
        <p:spPr/>
        <p:txBody>
          <a:bodyPr/>
          <a:lstStyle/>
          <a:p>
            <a:r>
              <a:rPr lang="en-US"/>
              <a:t>Subject Console </a:t>
            </a:r>
          </a:p>
        </p:txBody>
      </p:sp>
      <p:sp>
        <p:nvSpPr>
          <p:cNvPr id="3" name="Content Placeholder 2">
            <a:extLst>
              <a:ext uri="{FF2B5EF4-FFF2-40B4-BE49-F238E27FC236}">
                <a16:creationId xmlns:a16="http://schemas.microsoft.com/office/drawing/2014/main" id="{F1866B9E-1D99-9458-E685-89E71526B776}"/>
              </a:ext>
            </a:extLst>
          </p:cNvPr>
          <p:cNvSpPr>
            <a:spLocks noGrp="1"/>
          </p:cNvSpPr>
          <p:nvPr>
            <p:ph idx="1"/>
          </p:nvPr>
        </p:nvSpPr>
        <p:spPr/>
        <p:txBody>
          <a:bodyPr/>
          <a:lstStyle/>
          <a:p>
            <a:pPr marL="0" indent="0">
              <a:buNone/>
            </a:pPr>
            <a:r>
              <a:rPr lang="en-US"/>
              <a:t>Complete the following fields for the registered subject:</a:t>
            </a:r>
          </a:p>
          <a:p>
            <a:pPr marL="514350" indent="-514350">
              <a:buAutoNum type="arabicPeriod"/>
            </a:pPr>
            <a:r>
              <a:rPr lang="en-US" b="1"/>
              <a:t>Eligibility </a:t>
            </a:r>
            <a:endParaRPr lang="en-US" i="1"/>
          </a:p>
          <a:p>
            <a:pPr lvl="1"/>
            <a:r>
              <a:rPr lang="en-US" i="1"/>
              <a:t>Eligible or not? </a:t>
            </a:r>
          </a:p>
          <a:p>
            <a:pPr marL="514350" indent="-514350">
              <a:buAutoNum type="arabicPeriod"/>
            </a:pPr>
            <a:r>
              <a:rPr lang="en-US" b="1"/>
              <a:t>On-Study </a:t>
            </a:r>
          </a:p>
          <a:p>
            <a:pPr lvl="1"/>
            <a:r>
              <a:rPr lang="en-US" i="1"/>
              <a:t>The sequence # can be unique if needed. </a:t>
            </a:r>
          </a:p>
          <a:p>
            <a:pPr marL="514350" indent="-514350">
              <a:buAutoNum type="arabicPeriod"/>
            </a:pPr>
            <a:r>
              <a:rPr lang="en-US" b="1"/>
              <a:t>Treatment</a:t>
            </a:r>
          </a:p>
          <a:p>
            <a:pPr lvl="1"/>
            <a:r>
              <a:rPr lang="en-US" i="1"/>
              <a:t>You must add a Treatment arm based on your coverage analysis results</a:t>
            </a:r>
            <a:r>
              <a:rPr lang="en-US" b="1"/>
              <a:t>. </a:t>
            </a:r>
          </a:p>
          <a:p>
            <a:pPr marL="514350" indent="-514350">
              <a:buAutoNum type="arabicPeriod"/>
            </a:pPr>
            <a:r>
              <a:rPr lang="en-US" b="1"/>
              <a:t>Follow-up</a:t>
            </a:r>
            <a:r>
              <a:rPr lang="en-US"/>
              <a:t>, when applicable</a:t>
            </a:r>
          </a:p>
        </p:txBody>
      </p:sp>
      <p:sp>
        <p:nvSpPr>
          <p:cNvPr id="4" name="Footer Placeholder 3">
            <a:extLst>
              <a:ext uri="{FF2B5EF4-FFF2-40B4-BE49-F238E27FC236}">
                <a16:creationId xmlns:a16="http://schemas.microsoft.com/office/drawing/2014/main" id="{65180723-A074-E2E9-A8C2-50652A0C3140}"/>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32383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E60-3796-BC4F-981E-F1A4E9AC6180}"/>
              </a:ext>
            </a:extLst>
          </p:cNvPr>
          <p:cNvSpPr>
            <a:spLocks noGrp="1"/>
          </p:cNvSpPr>
          <p:nvPr>
            <p:ph type="title"/>
          </p:nvPr>
        </p:nvSpPr>
        <p:spPr/>
        <p:txBody>
          <a:bodyPr>
            <a:normAutofit/>
          </a:bodyPr>
          <a:lstStyle/>
          <a:p>
            <a:r>
              <a:rPr lang="en-US">
                <a:solidFill>
                  <a:srgbClr val="FFC000"/>
                </a:solidFill>
              </a:rPr>
              <a:t>RPE Console </a:t>
            </a:r>
          </a:p>
        </p:txBody>
      </p:sp>
      <p:sp>
        <p:nvSpPr>
          <p:cNvPr id="3" name="Content Placeholder 2">
            <a:extLst>
              <a:ext uri="{FF2B5EF4-FFF2-40B4-BE49-F238E27FC236}">
                <a16:creationId xmlns:a16="http://schemas.microsoft.com/office/drawing/2014/main" id="{FA910969-BF72-3D6B-713B-F604754F249B}"/>
              </a:ext>
            </a:extLst>
          </p:cNvPr>
          <p:cNvSpPr>
            <a:spLocks noGrp="1"/>
          </p:cNvSpPr>
          <p:nvPr>
            <p:ph idx="1"/>
          </p:nvPr>
        </p:nvSpPr>
        <p:spPr/>
        <p:txBody>
          <a:bodyPr vert="horz" lIns="91440" tIns="45720" rIns="91440" bIns="45720" rtlCol="0" anchor="t">
            <a:normAutofit/>
          </a:bodyPr>
          <a:lstStyle/>
          <a:p>
            <a:pPr marL="0" indent="0">
              <a:buNone/>
            </a:pPr>
            <a:r>
              <a:rPr lang="en-US" dirty="0"/>
              <a:t>Each time you update the subject registration statuses in OnCore, the subject status should automatically push into Emory Healthcare’s medical records system, </a:t>
            </a:r>
            <a:r>
              <a:rPr lang="en-US" b="1" dirty="0"/>
              <a:t>Epic</a:t>
            </a:r>
            <a:r>
              <a:rPr lang="en-US" dirty="0"/>
              <a:t>.</a:t>
            </a:r>
            <a:endParaRPr lang="en-US" dirty="0">
              <a:ea typeface="Calibri"/>
              <a:cs typeface="Calibri"/>
            </a:endParaRPr>
          </a:p>
          <a:p>
            <a:pPr marL="0" indent="0">
              <a:buNone/>
            </a:pPr>
            <a:endParaRPr lang="en-US" dirty="0">
              <a:ea typeface="Calibri"/>
              <a:cs typeface="Calibri"/>
            </a:endParaRPr>
          </a:p>
          <a:p>
            <a:pPr marL="0" indent="0">
              <a:buNone/>
            </a:pPr>
            <a:r>
              <a:rPr lang="en-US" dirty="0"/>
              <a:t>Follow guidance using the </a:t>
            </a:r>
            <a:r>
              <a:rPr lang="en-US" b="1" dirty="0"/>
              <a:t>RPE Subject Push Instructions Guide </a:t>
            </a:r>
            <a:r>
              <a:rPr lang="en-US" dirty="0"/>
              <a:t>for steps and how to address failed pushes.</a:t>
            </a:r>
            <a:endParaRPr lang="en-US" dirty="0">
              <a:ea typeface="Calibri"/>
              <a:cs typeface="Calibri"/>
            </a:endParaRPr>
          </a:p>
        </p:txBody>
      </p:sp>
      <p:sp>
        <p:nvSpPr>
          <p:cNvPr id="4" name="Footer Placeholder 3">
            <a:extLst>
              <a:ext uri="{FF2B5EF4-FFF2-40B4-BE49-F238E27FC236}">
                <a16:creationId xmlns:a16="http://schemas.microsoft.com/office/drawing/2014/main" id="{A7C3AF41-8F8C-28AF-A9CE-345A86EA7AFA}"/>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70472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2D71-5674-82DB-5EBE-2218CE4944A1}"/>
              </a:ext>
            </a:extLst>
          </p:cNvPr>
          <p:cNvSpPr>
            <a:spLocks noGrp="1"/>
          </p:cNvSpPr>
          <p:nvPr>
            <p:ph type="title"/>
          </p:nvPr>
        </p:nvSpPr>
        <p:spPr/>
        <p:txBody>
          <a:bodyPr/>
          <a:lstStyle/>
          <a:p>
            <a:r>
              <a:rPr lang="en-US"/>
              <a:t>Subject Documentation </a:t>
            </a:r>
          </a:p>
        </p:txBody>
      </p:sp>
      <p:sp>
        <p:nvSpPr>
          <p:cNvPr id="4" name="Content Placeholder 6">
            <a:extLst>
              <a:ext uri="{FF2B5EF4-FFF2-40B4-BE49-F238E27FC236}">
                <a16:creationId xmlns:a16="http://schemas.microsoft.com/office/drawing/2014/main" id="{7009F97C-0B5D-0134-B093-80903692F6EC}"/>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a:t>Document the following: </a:t>
            </a:r>
            <a:r>
              <a:rPr lang="en-US" sz="2800" b="1"/>
              <a:t>(OnCore, Epic)</a:t>
            </a:r>
            <a:br>
              <a:rPr lang="en-US" sz="2800" b="1"/>
            </a:br>
            <a:endParaRPr lang="en-US" sz="2800"/>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5" name="Content Placeholder 6">
            <a:extLst>
              <a:ext uri="{FF2B5EF4-FFF2-40B4-BE49-F238E27FC236}">
                <a16:creationId xmlns:a16="http://schemas.microsoft.com/office/drawing/2014/main" id="{066E6561-0007-B769-BFCB-9078FF2F2941}"/>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a:t>Document the following: </a:t>
            </a:r>
            <a:r>
              <a:rPr lang="en-US" b="1"/>
              <a:t>(OnCore, Epic)</a:t>
            </a:r>
            <a:br>
              <a:rPr lang="en-US" b="1"/>
            </a:br>
            <a:endParaRPr lang="en-US" b="1"/>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6" name="TextBox 5">
            <a:extLst>
              <a:ext uri="{FF2B5EF4-FFF2-40B4-BE49-F238E27FC236}">
                <a16:creationId xmlns:a16="http://schemas.microsoft.com/office/drawing/2014/main" id="{28656EC5-6A2A-7E86-DC2F-62AD73566F2E}"/>
              </a:ext>
            </a:extLst>
          </p:cNvPr>
          <p:cNvSpPr txBox="1"/>
          <p:nvPr/>
        </p:nvSpPr>
        <p:spPr>
          <a:xfrm>
            <a:off x="4014214" y="2621740"/>
            <a:ext cx="1453989" cy="307777"/>
          </a:xfrm>
          <a:prstGeom prst="rect">
            <a:avLst/>
          </a:prstGeom>
          <a:noFill/>
        </p:spPr>
        <p:txBody>
          <a:bodyPr wrap="square" rtlCol="0">
            <a:spAutoFit/>
          </a:bodyPr>
          <a:lstStyle/>
          <a:p>
            <a:r>
              <a:rPr lang="en-US" sz="1400" b="1"/>
              <a:t>Transparency </a:t>
            </a:r>
          </a:p>
        </p:txBody>
      </p:sp>
      <p:sp>
        <p:nvSpPr>
          <p:cNvPr id="7" name="TextBox 6">
            <a:extLst>
              <a:ext uri="{FF2B5EF4-FFF2-40B4-BE49-F238E27FC236}">
                <a16:creationId xmlns:a16="http://schemas.microsoft.com/office/drawing/2014/main" id="{E5031BB5-73AD-D51A-BDDA-D0120FBEB5FB}"/>
              </a:ext>
            </a:extLst>
          </p:cNvPr>
          <p:cNvSpPr txBox="1"/>
          <p:nvPr/>
        </p:nvSpPr>
        <p:spPr>
          <a:xfrm>
            <a:off x="4014214" y="4081502"/>
            <a:ext cx="1453989" cy="307777"/>
          </a:xfrm>
          <a:prstGeom prst="rect">
            <a:avLst/>
          </a:prstGeom>
          <a:noFill/>
        </p:spPr>
        <p:txBody>
          <a:bodyPr wrap="square" rtlCol="0">
            <a:spAutoFit/>
          </a:bodyPr>
          <a:lstStyle/>
          <a:p>
            <a:r>
              <a:rPr lang="en-US" sz="1400" b="1"/>
              <a:t>Compliance</a:t>
            </a:r>
          </a:p>
        </p:txBody>
      </p:sp>
      <p:sp>
        <p:nvSpPr>
          <p:cNvPr id="8" name="Arrow: Left-Right 7">
            <a:extLst>
              <a:ext uri="{FF2B5EF4-FFF2-40B4-BE49-F238E27FC236}">
                <a16:creationId xmlns:a16="http://schemas.microsoft.com/office/drawing/2014/main" id="{E3D1B6B8-B4AD-1CC9-45C9-CBD78F889E0E}"/>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F5E89A0C-85B8-7E0A-FFEF-8752223087B2}"/>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Site (Emory)	</a:t>
            </a:r>
          </a:p>
        </p:txBody>
      </p:sp>
      <p:sp>
        <p:nvSpPr>
          <p:cNvPr id="10" name="Text Placeholder 5">
            <a:extLst>
              <a:ext uri="{FF2B5EF4-FFF2-40B4-BE49-F238E27FC236}">
                <a16:creationId xmlns:a16="http://schemas.microsoft.com/office/drawing/2014/main" id="{C6E4A478-8B07-4E16-1F66-C0C6EFAE0696}"/>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Sponsor	</a:t>
            </a:r>
          </a:p>
        </p:txBody>
      </p:sp>
      <p:sp>
        <p:nvSpPr>
          <p:cNvPr id="3" name="Footer Placeholder 2">
            <a:extLst>
              <a:ext uri="{FF2B5EF4-FFF2-40B4-BE49-F238E27FC236}">
                <a16:creationId xmlns:a16="http://schemas.microsoft.com/office/drawing/2014/main" id="{E1C50456-16F9-5832-6DA0-74C525BBBA18}"/>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270631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pic>
        <p:nvPicPr>
          <p:cNvPr id="7" name="Picture 6">
            <a:extLst>
              <a:ext uri="{FF2B5EF4-FFF2-40B4-BE49-F238E27FC236}">
                <a16:creationId xmlns:a16="http://schemas.microsoft.com/office/drawing/2014/main" id="{5B0921FA-AA66-925D-9A1D-09C3B6B14569}"/>
              </a:ext>
            </a:extLst>
          </p:cNvPr>
          <p:cNvPicPr>
            <a:picLocks noChangeAspect="1"/>
          </p:cNvPicPr>
          <p:nvPr/>
        </p:nvPicPr>
        <p:blipFill>
          <a:blip r:embed="rId3"/>
          <a:srcRect r="6100"/>
          <a:stretch/>
        </p:blipFill>
        <p:spPr>
          <a:xfrm>
            <a:off x="2022219" y="2098726"/>
            <a:ext cx="6618861" cy="1168460"/>
          </a:xfrm>
          <a:prstGeom prst="rect">
            <a:avLst/>
          </a:prstGeom>
        </p:spPr>
      </p:pic>
      <p:sp>
        <p:nvSpPr>
          <p:cNvPr id="8" name="TextBox 7">
            <a:extLst>
              <a:ext uri="{FF2B5EF4-FFF2-40B4-BE49-F238E27FC236}">
                <a16:creationId xmlns:a16="http://schemas.microsoft.com/office/drawing/2014/main" id="{1B41A9A5-240B-CB7D-EAD6-722998B76ADC}"/>
              </a:ext>
            </a:extLst>
          </p:cNvPr>
          <p:cNvSpPr txBox="1"/>
          <p:nvPr/>
        </p:nvSpPr>
        <p:spPr>
          <a:xfrm>
            <a:off x="1901712" y="1042634"/>
            <a:ext cx="6453980" cy="954107"/>
          </a:xfrm>
          <a:prstGeom prst="rect">
            <a:avLst/>
          </a:prstGeom>
          <a:noFill/>
        </p:spPr>
        <p:txBody>
          <a:bodyPr wrap="square" rtlCol="0">
            <a:spAutoFit/>
          </a:bodyPr>
          <a:lstStyle/>
          <a:p>
            <a:r>
              <a:rPr lang="en-US" sz="2800" dirty="0"/>
              <a:t>Indicate visit details as </a:t>
            </a:r>
            <a:r>
              <a:rPr lang="en-US" sz="2800" b="1" dirty="0"/>
              <a:t>planned</a:t>
            </a:r>
            <a:r>
              <a:rPr lang="en-US" sz="2800" dirty="0"/>
              <a:t>, </a:t>
            </a:r>
            <a:r>
              <a:rPr lang="en-US" sz="2800" b="1" dirty="0"/>
              <a:t>occurred </a:t>
            </a:r>
            <a:r>
              <a:rPr lang="en-US" sz="2800" dirty="0"/>
              <a:t>or </a:t>
            </a:r>
            <a:r>
              <a:rPr lang="en-US" sz="2800" b="1" dirty="0"/>
              <a:t>missed</a:t>
            </a:r>
            <a:r>
              <a:rPr lang="en-US" sz="2800" dirty="0"/>
              <a:t>.  </a:t>
            </a:r>
          </a:p>
        </p:txBody>
      </p:sp>
      <p:pic>
        <p:nvPicPr>
          <p:cNvPr id="10" name="Picture 9">
            <a:extLst>
              <a:ext uri="{FF2B5EF4-FFF2-40B4-BE49-F238E27FC236}">
                <a16:creationId xmlns:a16="http://schemas.microsoft.com/office/drawing/2014/main" id="{E6A11688-DA77-CF45-9408-1AEA7AC5416C}"/>
              </a:ext>
            </a:extLst>
          </p:cNvPr>
          <p:cNvPicPr>
            <a:picLocks noChangeAspect="1"/>
          </p:cNvPicPr>
          <p:nvPr/>
        </p:nvPicPr>
        <p:blipFill>
          <a:blip r:embed="rId4"/>
          <a:stretch>
            <a:fillRect/>
          </a:stretch>
        </p:blipFill>
        <p:spPr>
          <a:xfrm>
            <a:off x="2022219" y="3508032"/>
            <a:ext cx="6693244" cy="495325"/>
          </a:xfrm>
          <a:prstGeom prst="rect">
            <a:avLst/>
          </a:prstGeom>
        </p:spPr>
      </p:pic>
      <p:sp>
        <p:nvSpPr>
          <p:cNvPr id="12" name="TextBox 11">
            <a:extLst>
              <a:ext uri="{FF2B5EF4-FFF2-40B4-BE49-F238E27FC236}">
                <a16:creationId xmlns:a16="http://schemas.microsoft.com/office/drawing/2014/main" id="{09B4A7D3-E860-6E9F-17F3-44D9CB743FCC}"/>
              </a:ext>
            </a:extLst>
          </p:cNvPr>
          <p:cNvSpPr txBox="1"/>
          <p:nvPr/>
        </p:nvSpPr>
        <p:spPr>
          <a:xfrm>
            <a:off x="1892204" y="4244203"/>
            <a:ext cx="6920928" cy="954107"/>
          </a:xfrm>
          <a:prstGeom prst="rect">
            <a:avLst/>
          </a:prstGeom>
          <a:noFill/>
        </p:spPr>
        <p:txBody>
          <a:bodyPr wrap="square">
            <a:spAutoFit/>
          </a:bodyPr>
          <a:lstStyle/>
          <a:p>
            <a:r>
              <a:rPr lang="en-US" sz="2800"/>
              <a:t>If a procedure item did not occur that day, indicate </a:t>
            </a:r>
            <a:r>
              <a:rPr lang="en-US" sz="2800" b="1"/>
              <a:t>N/A</a:t>
            </a:r>
            <a:r>
              <a:rPr lang="en-US" sz="2800"/>
              <a:t>.</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5"/>
          <a:stretch>
            <a:fillRect/>
          </a:stretch>
        </p:blipFill>
        <p:spPr>
          <a:xfrm>
            <a:off x="1984117" y="5198310"/>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326533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E2A2-002D-2057-3FBC-663A52ED8780}"/>
              </a:ext>
            </a:extLst>
          </p:cNvPr>
          <p:cNvSpPr>
            <a:spLocks noGrp="1"/>
          </p:cNvSpPr>
          <p:nvPr>
            <p:ph type="title"/>
          </p:nvPr>
        </p:nvSpPr>
        <p:spPr/>
        <p:txBody>
          <a:bodyPr/>
          <a:lstStyle/>
          <a:p>
            <a:r>
              <a:rPr lang="en-US"/>
              <a:t>Subject Console – Subject Visit </a:t>
            </a:r>
          </a:p>
        </p:txBody>
      </p:sp>
      <p:sp>
        <p:nvSpPr>
          <p:cNvPr id="3" name="Content Placeholder 2">
            <a:extLst>
              <a:ext uri="{FF2B5EF4-FFF2-40B4-BE49-F238E27FC236}">
                <a16:creationId xmlns:a16="http://schemas.microsoft.com/office/drawing/2014/main" id="{CC6E0149-D26E-3AA6-5C95-D0F081FB1093}"/>
              </a:ext>
            </a:extLst>
          </p:cNvPr>
          <p:cNvSpPr>
            <a:spLocks noGrp="1"/>
          </p:cNvSpPr>
          <p:nvPr>
            <p:ph idx="1"/>
          </p:nvPr>
        </p:nvSpPr>
        <p:spPr/>
        <p:txBody>
          <a:bodyPr vert="horz" lIns="91440" tIns="45720" rIns="91440" bIns="45720" rtlCol="0" anchor="t">
            <a:normAutofit/>
          </a:bodyPr>
          <a:lstStyle/>
          <a:p>
            <a:pPr marL="0" indent="0">
              <a:buNone/>
            </a:pPr>
            <a:endParaRPr lang="en-US">
              <a:highlight>
                <a:srgbClr val="FFFF00"/>
              </a:highlight>
              <a:ea typeface="Calibri"/>
              <a:cs typeface="Calibri"/>
            </a:endParaRPr>
          </a:p>
          <a:p>
            <a:pPr marL="0" indent="0">
              <a:buNone/>
            </a:pPr>
            <a:endParaRPr lang="en-US">
              <a:highlight>
                <a:srgbClr val="FFFF00"/>
              </a:highlight>
            </a:endParaRPr>
          </a:p>
          <a:p>
            <a:pPr marL="0" indent="0">
              <a:buNone/>
            </a:pPr>
            <a:endParaRPr lang="en-US"/>
          </a:p>
        </p:txBody>
      </p:sp>
      <p:pic>
        <p:nvPicPr>
          <p:cNvPr id="4" name="Picture 3">
            <a:extLst>
              <a:ext uri="{FF2B5EF4-FFF2-40B4-BE49-F238E27FC236}">
                <a16:creationId xmlns:a16="http://schemas.microsoft.com/office/drawing/2014/main" id="{E6BBCD07-3373-DAE9-1EBB-A5434856DA97}"/>
              </a:ext>
            </a:extLst>
          </p:cNvPr>
          <p:cNvPicPr>
            <a:picLocks noChangeAspect="1"/>
          </p:cNvPicPr>
          <p:nvPr/>
        </p:nvPicPr>
        <p:blipFill>
          <a:blip r:embed="rId2"/>
          <a:srcRect r="6100"/>
          <a:stretch/>
        </p:blipFill>
        <p:spPr>
          <a:xfrm>
            <a:off x="218804" y="2702702"/>
            <a:ext cx="8207436" cy="1452595"/>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37E25EF5-BD6A-70E5-680A-7FEEF6D34BB0}"/>
              </a:ext>
            </a:extLst>
          </p:cNvPr>
          <p:cNvSpPr>
            <a:spLocks noGrp="1"/>
          </p:cNvSpPr>
          <p:nvPr>
            <p:ph type="ftr" sz="quarter" idx="3"/>
          </p:nvPr>
        </p:nvSpPr>
        <p:spPr/>
        <p:txBody>
          <a:bodyPr/>
          <a:lstStyle/>
          <a:p>
            <a:r>
              <a:rPr lang="en-US"/>
              <a:t>Slides developed by OCR CRSS team.</a:t>
            </a:r>
          </a:p>
        </p:txBody>
      </p:sp>
      <p:sp>
        <p:nvSpPr>
          <p:cNvPr id="6" name="TextBox 5">
            <a:extLst>
              <a:ext uri="{FF2B5EF4-FFF2-40B4-BE49-F238E27FC236}">
                <a16:creationId xmlns:a16="http://schemas.microsoft.com/office/drawing/2014/main" id="{8E1198F2-4578-101D-9A67-329063F04763}"/>
              </a:ext>
            </a:extLst>
          </p:cNvPr>
          <p:cNvSpPr txBox="1"/>
          <p:nvPr/>
        </p:nvSpPr>
        <p:spPr>
          <a:xfrm>
            <a:off x="587375" y="1190625"/>
            <a:ext cx="76835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Orphaned Visits can be used to see what was previously tracked from a revised calendar.  </a:t>
            </a:r>
          </a:p>
        </p:txBody>
      </p:sp>
    </p:spTree>
    <p:extLst>
      <p:ext uri="{BB962C8B-B14F-4D97-AF65-F5344CB8AC3E}">
        <p14:creationId xmlns:p14="http://schemas.microsoft.com/office/powerpoint/2010/main" val="2803771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9D32-BF80-1068-EC29-E364F968FE8B}"/>
              </a:ext>
            </a:extLst>
          </p:cNvPr>
          <p:cNvSpPr>
            <a:spLocks noGrp="1"/>
          </p:cNvSpPr>
          <p:nvPr>
            <p:ph type="title"/>
          </p:nvPr>
        </p:nvSpPr>
        <p:spPr>
          <a:xfrm>
            <a:off x="142527" y="76366"/>
            <a:ext cx="8470232" cy="928270"/>
          </a:xfrm>
        </p:spPr>
        <p:txBody>
          <a:bodyPr/>
          <a:lstStyle/>
          <a:p>
            <a:r>
              <a:rPr lang="en-US"/>
              <a:t>Additional Visits </a:t>
            </a:r>
          </a:p>
        </p:txBody>
      </p:sp>
      <p:sp>
        <p:nvSpPr>
          <p:cNvPr id="3" name="Content Placeholder 2">
            <a:extLst>
              <a:ext uri="{FF2B5EF4-FFF2-40B4-BE49-F238E27FC236}">
                <a16:creationId xmlns:a16="http://schemas.microsoft.com/office/drawing/2014/main" id="{BC07972E-0CAF-E1DA-0420-D7236C663741}"/>
              </a:ext>
            </a:extLst>
          </p:cNvPr>
          <p:cNvSpPr>
            <a:spLocks noGrp="1"/>
          </p:cNvSpPr>
          <p:nvPr>
            <p:ph idx="1"/>
          </p:nvPr>
        </p:nvSpPr>
        <p:spPr>
          <a:xfrm>
            <a:off x="142527" y="1056372"/>
            <a:ext cx="8470231" cy="5027947"/>
          </a:xfrm>
        </p:spPr>
        <p:txBody>
          <a:bodyPr vert="horz" lIns="91440" tIns="45720" rIns="91440" bIns="45720" rtlCol="0" anchor="t">
            <a:normAutofit/>
          </a:bodyPr>
          <a:lstStyle/>
          <a:p>
            <a:pPr marL="0" indent="0">
              <a:buNone/>
            </a:pPr>
            <a:r>
              <a:rPr lang="en-US" dirty="0"/>
              <a:t>Additional visits are used for the following:</a:t>
            </a:r>
          </a:p>
          <a:p>
            <a:pPr marL="514350" indent="-514350">
              <a:buAutoNum type="arabicPeriod"/>
            </a:pPr>
            <a:r>
              <a:rPr lang="en-US" dirty="0">
                <a:ea typeface="Calibri"/>
                <a:cs typeface="Calibri"/>
              </a:rPr>
              <a:t>Visit Track unscheduled visits.</a:t>
            </a:r>
          </a:p>
          <a:p>
            <a:pPr marL="514350" indent="-514350">
              <a:buAutoNum type="arabicPeriod"/>
            </a:pPr>
            <a:r>
              <a:rPr lang="en-US" dirty="0">
                <a:ea typeface="Calibri"/>
                <a:cs typeface="Calibri"/>
              </a:rPr>
              <a:t>Tracking items/services that could not be tracked on the calendar. Invoicing completes invoicing every 30 days, and the calendar cannot be revised.</a:t>
            </a:r>
          </a:p>
          <a:p>
            <a:pPr marL="514350" indent="-514350">
              <a:buAutoNum type="arabicPeriod"/>
            </a:pPr>
            <a:r>
              <a:rPr lang="en-US" dirty="0">
                <a:ea typeface="Calibri"/>
                <a:cs typeface="Calibri"/>
              </a:rPr>
              <a:t>Studies that do not have visits, but tracking is needed for milestone activities.</a:t>
            </a:r>
          </a:p>
        </p:txBody>
      </p:sp>
      <p:sp>
        <p:nvSpPr>
          <p:cNvPr id="4" name="TextBox 3">
            <a:extLst>
              <a:ext uri="{FF2B5EF4-FFF2-40B4-BE49-F238E27FC236}">
                <a16:creationId xmlns:a16="http://schemas.microsoft.com/office/drawing/2014/main" id="{38109AE1-C46B-379F-9DA3-E5C628AAB2E2}"/>
              </a:ext>
            </a:extLst>
          </p:cNvPr>
          <p:cNvSpPr txBox="1"/>
          <p:nvPr/>
        </p:nvSpPr>
        <p:spPr>
          <a:xfrm>
            <a:off x="4572000" y="217336"/>
            <a:ext cx="404075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a:solidFill>
                  <a:schemeClr val="accent4">
                    <a:lumMod val="75000"/>
                  </a:schemeClr>
                </a:solidFill>
                <a:effectLst/>
                <a:latin typeface="Noto Sans" panose="020B0502040504020204" pitchFamily="34" charset="0"/>
              </a:rPr>
              <a:t>OnCore 330: Additional and Unscheduled Calendar Events</a:t>
            </a:r>
            <a:endParaRPr lang="en-US" b="1">
              <a:solidFill>
                <a:schemeClr val="accent4">
                  <a:lumMod val="75000"/>
                </a:schemeClr>
              </a:solidFill>
            </a:endParaRPr>
          </a:p>
        </p:txBody>
      </p:sp>
      <p:sp>
        <p:nvSpPr>
          <p:cNvPr id="5" name="Footer Placeholder 4">
            <a:extLst>
              <a:ext uri="{FF2B5EF4-FFF2-40B4-BE49-F238E27FC236}">
                <a16:creationId xmlns:a16="http://schemas.microsoft.com/office/drawing/2014/main" id="{4FBF7106-032D-1E6D-378D-E1F4DCF5517A}"/>
              </a:ext>
            </a:extLst>
          </p:cNvPr>
          <p:cNvSpPr>
            <a:spLocks noGrp="1"/>
          </p:cNvSpPr>
          <p:nvPr>
            <p:ph type="ftr" sz="quarter" idx="3"/>
          </p:nvPr>
        </p:nvSpPr>
        <p:spPr/>
        <p:txBody>
          <a:bodyPr/>
          <a:lstStyle/>
          <a:p>
            <a:r>
              <a:rPr lang="en-US"/>
              <a:t>Slides developed by OCR CRSS team.</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1D25D00B-2436-C311-BCBE-00CC9F2FAC7E}"/>
                  </a:ext>
                </a:extLst>
              </p14:cNvPr>
              <p14:cNvContentPartPr/>
              <p14:nvPr/>
            </p14:nvContentPartPr>
            <p14:xfrm>
              <a:off x="12088974" y="822260"/>
              <a:ext cx="17494" cy="17494"/>
            </p14:xfrm>
          </p:contentPart>
        </mc:Choice>
        <mc:Fallback xmlns="">
          <p:pic>
            <p:nvPicPr>
              <p:cNvPr id="13" name="Ink 12">
                <a:extLst>
                  <a:ext uri="{FF2B5EF4-FFF2-40B4-BE49-F238E27FC236}">
                    <a16:creationId xmlns:a16="http://schemas.microsoft.com/office/drawing/2014/main" id="{1D25D00B-2436-C311-BCBE-00CC9F2FAC7E}"/>
                  </a:ext>
                </a:extLst>
              </p:cNvPr>
              <p:cNvPicPr/>
              <p:nvPr/>
            </p:nvPicPr>
            <p:blipFill>
              <a:blip r:embed="rId14"/>
              <a:stretch>
                <a:fillRect/>
              </a:stretch>
            </p:blipFill>
            <p:spPr>
              <a:xfrm>
                <a:off x="9464874" y="-4425940"/>
                <a:ext cx="5248200" cy="10496400"/>
              </a:xfrm>
              <a:prstGeom prst="rect">
                <a:avLst/>
              </a:prstGeom>
            </p:spPr>
          </p:pic>
        </mc:Fallback>
      </mc:AlternateContent>
    </p:spTree>
    <p:extLst>
      <p:ext uri="{BB962C8B-B14F-4D97-AF65-F5344CB8AC3E}">
        <p14:creationId xmlns:p14="http://schemas.microsoft.com/office/powerpoint/2010/main" val="177686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8FD-67BE-4024-0A5C-FBA8B16388EC}"/>
              </a:ext>
            </a:extLst>
          </p:cNvPr>
          <p:cNvSpPr>
            <a:spLocks noGrp="1"/>
          </p:cNvSpPr>
          <p:nvPr>
            <p:ph type="title"/>
          </p:nvPr>
        </p:nvSpPr>
        <p:spPr/>
        <p:txBody>
          <a:bodyPr/>
          <a:lstStyle/>
          <a:p>
            <a:r>
              <a:rPr lang="en-US"/>
              <a:t>Learning Outcomes </a:t>
            </a:r>
          </a:p>
        </p:txBody>
      </p:sp>
      <p:sp>
        <p:nvSpPr>
          <p:cNvPr id="3" name="Content Placeholder 2">
            <a:extLst>
              <a:ext uri="{FF2B5EF4-FFF2-40B4-BE49-F238E27FC236}">
                <a16:creationId xmlns:a16="http://schemas.microsoft.com/office/drawing/2014/main" id="{4C85F3BB-D493-E82C-644D-367BA68D2B0D}"/>
              </a:ext>
            </a:extLst>
          </p:cNvPr>
          <p:cNvSpPr>
            <a:spLocks noGrp="1"/>
          </p:cNvSpPr>
          <p:nvPr>
            <p:ph idx="1"/>
          </p:nvPr>
        </p:nvSpPr>
        <p:spPr>
          <a:xfrm>
            <a:off x="342899" y="1149016"/>
            <a:ext cx="8470232" cy="5027947"/>
          </a:xfrm>
        </p:spPr>
        <p:txBody>
          <a:bodyPr/>
          <a:lstStyle/>
          <a:p>
            <a:pPr marL="514350" indent="-514350">
              <a:buFont typeface="+mj-lt"/>
              <a:buAutoNum type="arabicPeriod"/>
            </a:pPr>
            <a:r>
              <a:rPr lang="en-US" dirty="0"/>
              <a:t>Users will demonstrate proficiency using OnCore for data entry, management, and reporting clinical trial information.</a:t>
            </a:r>
          </a:p>
          <a:p>
            <a:pPr marL="514350" indent="-514350">
              <a:buFont typeface="+mj-lt"/>
              <a:buAutoNum type="arabicPeriod"/>
            </a:pPr>
            <a:r>
              <a:rPr lang="en-US" dirty="0"/>
              <a:t>Users will learn to document and update study visit activities and subject data for invoicing and payment. </a:t>
            </a:r>
          </a:p>
          <a:p>
            <a:pPr marL="514350" indent="-514350">
              <a:buFont typeface="+mj-lt"/>
              <a:buAutoNum type="arabicPeriod"/>
            </a:pPr>
            <a:r>
              <a:rPr lang="en-US" dirty="0"/>
              <a:t>Users will learn to manage financials for clinical studies using OnCore tools, like reports. </a:t>
            </a:r>
          </a:p>
        </p:txBody>
      </p:sp>
      <p:sp>
        <p:nvSpPr>
          <p:cNvPr id="4" name="Footer Placeholder 3">
            <a:extLst>
              <a:ext uri="{FF2B5EF4-FFF2-40B4-BE49-F238E27FC236}">
                <a16:creationId xmlns:a16="http://schemas.microsoft.com/office/drawing/2014/main" id="{F253176D-7FB5-F9BB-87E3-A8DFB7E2E1D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0013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a:t>CRA Console – SAEs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lstStyle/>
          <a:p>
            <a:pPr marL="0" indent="0">
              <a:buNone/>
            </a:pPr>
            <a:r>
              <a:rPr lang="en-US" dirty="0"/>
              <a:t>If there are ever any billable SAEs that occur in your trial, it's important to keep clear and reportable records of them to document in OnCore. You will be required to enter the following information, at a minimum, to submit a new SAE.</a:t>
            </a:r>
          </a:p>
          <a:p>
            <a:pPr>
              <a:buFont typeface="+mj-lt"/>
              <a:buAutoNum type="arabicPeriod"/>
            </a:pPr>
            <a:r>
              <a:rPr lang="en-US" sz="2600" dirty="0"/>
              <a:t> Event Date</a:t>
            </a:r>
          </a:p>
          <a:p>
            <a:pPr>
              <a:buFont typeface="+mj-lt"/>
              <a:buAutoNum type="arabicPeriod"/>
            </a:pPr>
            <a:r>
              <a:rPr lang="en-US" sz="2600" dirty="0"/>
              <a:t> Reported Date</a:t>
            </a:r>
          </a:p>
          <a:p>
            <a:pPr>
              <a:buFont typeface="+mj-lt"/>
              <a:buAutoNum type="arabicPeriod"/>
            </a:pPr>
            <a:r>
              <a:rPr lang="en-US" sz="2600" dirty="0"/>
              <a:t> Outcome</a:t>
            </a:r>
          </a:p>
          <a:p>
            <a:pPr marL="0" indent="0">
              <a:buNone/>
            </a:pP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7" name="Picture 6">
            <a:extLst>
              <a:ext uri="{FF2B5EF4-FFF2-40B4-BE49-F238E27FC236}">
                <a16:creationId xmlns:a16="http://schemas.microsoft.com/office/drawing/2014/main" id="{25651470-32A2-CA8D-A4EF-6B3644CA75B5}"/>
              </a:ext>
            </a:extLst>
          </p:cNvPr>
          <p:cNvPicPr>
            <a:picLocks noChangeAspect="1"/>
          </p:cNvPicPr>
          <p:nvPr/>
        </p:nvPicPr>
        <p:blipFill>
          <a:blip r:embed="rId4"/>
          <a:stretch>
            <a:fillRect/>
          </a:stretch>
        </p:blipFill>
        <p:spPr>
          <a:xfrm>
            <a:off x="3295306" y="2846370"/>
            <a:ext cx="5626681" cy="2955716"/>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5D892A59-2081-D825-D52C-BAA6515EC11C}"/>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986184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0401-2ED3-10AF-FAFA-B59F2865E57C}"/>
              </a:ext>
            </a:extLst>
          </p:cNvPr>
          <p:cNvSpPr>
            <a:spLocks noGrp="1"/>
          </p:cNvSpPr>
          <p:nvPr>
            <p:ph type="title"/>
          </p:nvPr>
        </p:nvSpPr>
        <p:spPr/>
        <p:txBody>
          <a:bodyPr/>
          <a:lstStyle/>
          <a:p>
            <a:r>
              <a:rPr lang="en-US"/>
              <a:t>SAEs  </a:t>
            </a:r>
          </a:p>
        </p:txBody>
      </p:sp>
      <p:sp>
        <p:nvSpPr>
          <p:cNvPr id="3" name="Content Placeholder 2">
            <a:extLst>
              <a:ext uri="{FF2B5EF4-FFF2-40B4-BE49-F238E27FC236}">
                <a16:creationId xmlns:a16="http://schemas.microsoft.com/office/drawing/2014/main" id="{323954FC-505A-58F3-4D2E-52185253AC9A}"/>
              </a:ext>
            </a:extLst>
          </p:cNvPr>
          <p:cNvSpPr>
            <a:spLocks noGrp="1"/>
          </p:cNvSpPr>
          <p:nvPr>
            <p:ph idx="1"/>
          </p:nvPr>
        </p:nvSpPr>
        <p:spPr>
          <a:xfrm>
            <a:off x="342900" y="1149230"/>
            <a:ext cx="8682227" cy="4785440"/>
          </a:xfrm>
        </p:spPr>
        <p:txBody>
          <a:bodyPr>
            <a:normAutofit lnSpcReduction="10000"/>
          </a:bodyPr>
          <a:lstStyle/>
          <a:p>
            <a:pPr marL="0" indent="0" algn="ctr">
              <a:buNone/>
            </a:pPr>
            <a:r>
              <a:rPr lang="en-US"/>
              <a:t>Enter </a:t>
            </a:r>
            <a:r>
              <a:rPr lang="en-US" b="1"/>
              <a:t>three </a:t>
            </a:r>
            <a:r>
              <a:rPr lang="en-US"/>
              <a:t>required fields. </a:t>
            </a:r>
            <a:br>
              <a:rPr lang="en-US"/>
            </a:br>
            <a:br>
              <a:rPr lang="en-US"/>
            </a:br>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a:t>For </a:t>
            </a:r>
            <a:r>
              <a:rPr lang="en-US" b="1"/>
              <a:t>Enterprise</a:t>
            </a:r>
            <a:r>
              <a:rPr lang="en-US"/>
              <a:t>, this information will flow to the Financial Console, where the OCR Invoicing team will invoice the Sponsor for an SAE per the contract. </a:t>
            </a:r>
            <a:br>
              <a:rPr lang="en-US"/>
            </a:br>
            <a:br>
              <a:rPr lang="en-US"/>
            </a:br>
            <a:endParaRPr lang="en-US"/>
          </a:p>
          <a:p>
            <a:pPr marL="0" indent="0" algn="ctr">
              <a:buNone/>
            </a:pPr>
            <a:endParaRPr lang="en-US"/>
          </a:p>
        </p:txBody>
      </p:sp>
      <p:pic>
        <p:nvPicPr>
          <p:cNvPr id="5" name="Picture 4">
            <a:extLst>
              <a:ext uri="{FF2B5EF4-FFF2-40B4-BE49-F238E27FC236}">
                <a16:creationId xmlns:a16="http://schemas.microsoft.com/office/drawing/2014/main" id="{77A47F32-6A66-CACC-1707-B96E75A2EC8A}"/>
              </a:ext>
            </a:extLst>
          </p:cNvPr>
          <p:cNvPicPr>
            <a:picLocks noChangeAspect="1"/>
          </p:cNvPicPr>
          <p:nvPr/>
        </p:nvPicPr>
        <p:blipFill>
          <a:blip r:embed="rId2"/>
          <a:stretch>
            <a:fillRect/>
          </a:stretch>
        </p:blipFill>
        <p:spPr>
          <a:xfrm>
            <a:off x="1347795" y="1706706"/>
            <a:ext cx="7125066" cy="183524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3914DBF-AFFF-A4B7-E032-48D15E23FFCF}"/>
              </a:ext>
            </a:extLst>
          </p:cNvPr>
          <p:cNvSpPr txBox="1"/>
          <p:nvPr/>
        </p:nvSpPr>
        <p:spPr>
          <a:xfrm>
            <a:off x="4563745" y="239560"/>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a:solidFill>
                  <a:schemeClr val="accent4">
                    <a:lumMod val="75000"/>
                  </a:schemeClr>
                </a:solidFill>
                <a:effectLst/>
                <a:latin typeface="Noto Sans" panose="020B0502040504020204" pitchFamily="34" charset="0"/>
              </a:rPr>
              <a:t>OnCore 270: Other Subject Visit Tools</a:t>
            </a:r>
            <a:endParaRPr lang="en-US" b="1">
              <a:solidFill>
                <a:schemeClr val="accent4">
                  <a:lumMod val="75000"/>
                </a:schemeClr>
              </a:solidFill>
            </a:endParaRPr>
          </a:p>
        </p:txBody>
      </p:sp>
      <p:sp>
        <p:nvSpPr>
          <p:cNvPr id="4" name="Footer Placeholder 3">
            <a:extLst>
              <a:ext uri="{FF2B5EF4-FFF2-40B4-BE49-F238E27FC236}">
                <a16:creationId xmlns:a16="http://schemas.microsoft.com/office/drawing/2014/main" id="{DAC4D95A-48F0-5DFC-F599-C1E0B9D736BA}"/>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91176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Deviations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normAutofit/>
          </a:bodyPr>
          <a:lstStyle/>
          <a:p>
            <a:pPr marL="0" indent="0">
              <a:buNone/>
            </a:pPr>
            <a:r>
              <a:rPr lang="en-US" b="0" i="0" u="none" strike="noStrike" baseline="0" dirty="0">
                <a:solidFill>
                  <a:srgbClr val="000000"/>
                </a:solidFill>
                <a:latin typeface="Calibri" panose="020F0502020204030204" pitchFamily="34" charset="0"/>
              </a:rPr>
              <a:t>OnCore provides a place for study teams to record, display, and update subject deviations that might need to be reported to the IRB and/or the sponsor.  </a:t>
            </a: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6" name="Picture 5">
            <a:extLst>
              <a:ext uri="{FF2B5EF4-FFF2-40B4-BE49-F238E27FC236}">
                <a16:creationId xmlns:a16="http://schemas.microsoft.com/office/drawing/2014/main" id="{0E71950C-AEE1-63F2-1694-7052B97CA163}"/>
              </a:ext>
            </a:extLst>
          </p:cNvPr>
          <p:cNvPicPr>
            <a:picLocks noChangeAspect="1"/>
          </p:cNvPicPr>
          <p:nvPr/>
        </p:nvPicPr>
        <p:blipFill>
          <a:blip r:embed="rId4"/>
          <a:stretch>
            <a:fillRect/>
          </a:stretch>
        </p:blipFill>
        <p:spPr>
          <a:xfrm>
            <a:off x="223157" y="2797628"/>
            <a:ext cx="8477967" cy="1872343"/>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6B0EC38F-49A8-C4B9-C840-F4099556225A}"/>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034010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BEF0-9751-F8E3-CB38-7454DB391340}"/>
              </a:ext>
            </a:extLst>
          </p:cNvPr>
          <p:cNvSpPr>
            <a:spLocks noGrp="1"/>
          </p:cNvSpPr>
          <p:nvPr>
            <p:ph type="title"/>
          </p:nvPr>
        </p:nvSpPr>
        <p:spPr/>
        <p:txBody>
          <a:bodyPr/>
          <a:lstStyle/>
          <a:p>
            <a:r>
              <a:rPr lang="en-US"/>
              <a:t>Deviations </a:t>
            </a:r>
          </a:p>
        </p:txBody>
      </p:sp>
      <p:sp>
        <p:nvSpPr>
          <p:cNvPr id="3" name="Content Placeholder 2">
            <a:extLst>
              <a:ext uri="{FF2B5EF4-FFF2-40B4-BE49-F238E27FC236}">
                <a16:creationId xmlns:a16="http://schemas.microsoft.com/office/drawing/2014/main" id="{C63F6E56-5149-C3DF-D8EB-FE60208D5EA2}"/>
              </a:ext>
            </a:extLst>
          </p:cNvPr>
          <p:cNvSpPr>
            <a:spLocks noGrp="1"/>
          </p:cNvSpPr>
          <p:nvPr>
            <p:ph idx="1"/>
          </p:nvPr>
        </p:nvSpPr>
        <p:spPr>
          <a:xfrm>
            <a:off x="56997" y="1004638"/>
            <a:ext cx="9030005" cy="5070445"/>
          </a:xfrm>
        </p:spPr>
        <p:txBody>
          <a:bodyPr/>
          <a:lstStyle/>
          <a:p>
            <a:pPr marL="0" indent="0">
              <a:lnSpc>
                <a:spcPct val="100000"/>
              </a:lnSpc>
              <a:spcBef>
                <a:spcPts val="0"/>
              </a:spcBef>
              <a:buNone/>
            </a:pPr>
            <a:r>
              <a:rPr lang="en-US" dirty="0"/>
              <a:t>You can track your deviations in OnCore if preferred, as it is an optional entry.  You would enter the </a:t>
            </a:r>
            <a:r>
              <a:rPr lang="en-US" b="1" dirty="0"/>
              <a:t>three </a:t>
            </a:r>
            <a:r>
              <a:rPr lang="en-US" dirty="0"/>
              <a:t>required fields.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1E706C2E-5CC7-97B6-510E-43299210CAF0}"/>
              </a:ext>
            </a:extLst>
          </p:cNvPr>
          <p:cNvSpPr txBox="1"/>
          <p:nvPr/>
        </p:nvSpPr>
        <p:spPr>
          <a:xfrm>
            <a:off x="4434840" y="355837"/>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a:solidFill>
                  <a:schemeClr val="accent4">
                    <a:lumMod val="75000"/>
                  </a:schemeClr>
                </a:solidFill>
                <a:effectLst/>
                <a:latin typeface="Noto Sans" panose="020B0502040504020204" pitchFamily="34" charset="0"/>
              </a:rPr>
              <a:t>OnCore 270: Other Subject Visit Tools</a:t>
            </a:r>
            <a:endParaRPr lang="en-US" b="1">
              <a:solidFill>
                <a:schemeClr val="accent4">
                  <a:lumMod val="75000"/>
                </a:schemeClr>
              </a:solidFill>
            </a:endParaRPr>
          </a:p>
        </p:txBody>
      </p:sp>
      <p:pic>
        <p:nvPicPr>
          <p:cNvPr id="6" name="Picture 5">
            <a:extLst>
              <a:ext uri="{FF2B5EF4-FFF2-40B4-BE49-F238E27FC236}">
                <a16:creationId xmlns:a16="http://schemas.microsoft.com/office/drawing/2014/main" id="{2256E5CD-51A6-DC17-77F1-B6F0DB7441AD}"/>
              </a:ext>
            </a:extLst>
          </p:cNvPr>
          <p:cNvPicPr>
            <a:picLocks noChangeAspect="1"/>
          </p:cNvPicPr>
          <p:nvPr/>
        </p:nvPicPr>
        <p:blipFill>
          <a:blip r:embed="rId2"/>
          <a:stretch>
            <a:fillRect/>
          </a:stretch>
        </p:blipFill>
        <p:spPr>
          <a:xfrm>
            <a:off x="1187560" y="2078007"/>
            <a:ext cx="7091176" cy="286410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6B2B2C-F695-EBAB-71D0-0FDA05072A3B}"/>
              </a:ext>
            </a:extLst>
          </p:cNvPr>
          <p:cNvSpPr txBox="1"/>
          <p:nvPr/>
        </p:nvSpPr>
        <p:spPr>
          <a:xfrm>
            <a:off x="56997" y="4351596"/>
            <a:ext cx="9030006" cy="2369880"/>
          </a:xfrm>
          <a:prstGeom prst="rect">
            <a:avLst/>
          </a:prstGeom>
          <a:noFill/>
        </p:spPr>
        <p:txBody>
          <a:bodyPr wrap="square">
            <a:spAutoFit/>
          </a:bodyPr>
          <a:lstStyle/>
          <a:p>
            <a:pPr marL="0" indent="0">
              <a:buNone/>
            </a:pPr>
            <a:endParaRPr lang="en-US" sz="2800" dirty="0"/>
          </a:p>
          <a:p>
            <a:pPr marL="0" indent="0">
              <a:buNone/>
            </a:pPr>
            <a:endParaRPr lang="en-US" sz="2800" dirty="0"/>
          </a:p>
          <a:p>
            <a:pPr marL="0" indent="0">
              <a:buNone/>
            </a:pPr>
            <a:r>
              <a:rPr lang="en-US" sz="2800" dirty="0"/>
              <a:t>However, the data should match the information provided to the Sponsor. </a:t>
            </a:r>
            <a:br>
              <a:rPr lang="en-US" dirty="0"/>
            </a:br>
            <a:br>
              <a:rPr lang="en-US" dirty="0"/>
            </a:br>
            <a:endParaRPr lang="en-US" dirty="0"/>
          </a:p>
        </p:txBody>
      </p:sp>
      <p:sp>
        <p:nvSpPr>
          <p:cNvPr id="5" name="Footer Placeholder 4">
            <a:extLst>
              <a:ext uri="{FF2B5EF4-FFF2-40B4-BE49-F238E27FC236}">
                <a16:creationId xmlns:a16="http://schemas.microsoft.com/office/drawing/2014/main" id="{C65381B5-3FA4-4914-A68E-37F6F57F3864}"/>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549036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6550-4BC8-5900-C78A-83B2BE74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ED3E1-9FFC-5A6A-49D5-5EF9E374E7E0}"/>
              </a:ext>
            </a:extLst>
          </p:cNvPr>
          <p:cNvSpPr>
            <a:spLocks noGrp="1"/>
          </p:cNvSpPr>
          <p:nvPr>
            <p:ph type="title"/>
          </p:nvPr>
        </p:nvSpPr>
        <p:spPr/>
        <p:txBody>
          <a:bodyPr/>
          <a:lstStyle/>
          <a:p>
            <a:r>
              <a:rPr lang="en-US"/>
              <a:t>Study Statuses in OnCore </a:t>
            </a:r>
          </a:p>
        </p:txBody>
      </p:sp>
      <p:sp>
        <p:nvSpPr>
          <p:cNvPr id="4" name="Footer Placeholder 3">
            <a:extLst>
              <a:ext uri="{FF2B5EF4-FFF2-40B4-BE49-F238E27FC236}">
                <a16:creationId xmlns:a16="http://schemas.microsoft.com/office/drawing/2014/main" id="{DE2A78C1-5396-8961-8B4D-87E41480C6B4}"/>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682E1AD9-C0FD-556D-50D5-78F81683971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7EA990EC-F749-4233-7DE2-C18297A46716}"/>
              </a:ext>
            </a:extLst>
          </p:cNvPr>
          <p:cNvSpPr txBox="1"/>
          <p:nvPr/>
        </p:nvSpPr>
        <p:spPr>
          <a:xfrm>
            <a:off x="6368143" y="1317171"/>
            <a:ext cx="936171" cy="2394858"/>
          </a:xfrm>
          <a:prstGeom prst="rect">
            <a:avLst/>
          </a:prstGeom>
          <a:noFill/>
          <a:ln w="762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3476210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F1F9-EDCC-4F4B-09A5-7E558A30E61E}"/>
              </a:ext>
            </a:extLst>
          </p:cNvPr>
          <p:cNvSpPr>
            <a:spLocks noGrp="1"/>
          </p:cNvSpPr>
          <p:nvPr>
            <p:ph type="title"/>
          </p:nvPr>
        </p:nvSpPr>
        <p:spPr>
          <a:xfrm>
            <a:off x="192024" y="64008"/>
            <a:ext cx="8621108" cy="940630"/>
          </a:xfrm>
        </p:spPr>
        <p:txBody>
          <a:bodyPr>
            <a:normAutofit/>
          </a:bodyPr>
          <a:lstStyle/>
          <a:p>
            <a:r>
              <a:rPr lang="en-US"/>
              <a:t>Off-Tx, Follow-Up, and Off-Study </a:t>
            </a:r>
          </a:p>
        </p:txBody>
      </p:sp>
      <p:sp>
        <p:nvSpPr>
          <p:cNvPr id="3" name="Content Placeholder 2">
            <a:extLst>
              <a:ext uri="{FF2B5EF4-FFF2-40B4-BE49-F238E27FC236}">
                <a16:creationId xmlns:a16="http://schemas.microsoft.com/office/drawing/2014/main" id="{739F774E-4F92-0A86-BAC4-6E30DD74870F}"/>
              </a:ext>
            </a:extLst>
          </p:cNvPr>
          <p:cNvSpPr>
            <a:spLocks noGrp="1"/>
          </p:cNvSpPr>
          <p:nvPr>
            <p:ph idx="1"/>
          </p:nvPr>
        </p:nvSpPr>
        <p:spPr/>
        <p:txBody>
          <a:bodyPr/>
          <a:lstStyle/>
          <a:p>
            <a:pPr marL="0" indent="0">
              <a:buNone/>
            </a:pPr>
            <a:r>
              <a:rPr lang="en-US"/>
              <a:t>As study milestones are met, the subject will enter a status of:</a:t>
            </a:r>
          </a:p>
          <a:p>
            <a:r>
              <a:rPr lang="en-US" b="1"/>
              <a:t>Off Treatment: </a:t>
            </a:r>
            <a:r>
              <a:rPr lang="en-US"/>
              <a:t>When the subject is no longer on a treatment drug/device and is in follow-up. </a:t>
            </a:r>
            <a:br>
              <a:rPr lang="en-US"/>
            </a:br>
            <a:r>
              <a:rPr lang="en-US" i="1"/>
              <a:t>Is the subject Off-Treatment Arm as well? </a:t>
            </a:r>
            <a:br>
              <a:rPr lang="en-US" i="1"/>
            </a:br>
            <a:endParaRPr lang="en-US" i="1"/>
          </a:p>
          <a:p>
            <a:r>
              <a:rPr lang="en-US" b="1"/>
              <a:t>Follow-up: </a:t>
            </a:r>
            <a:r>
              <a:rPr lang="en-US"/>
              <a:t>When the subject is Off-Treatment and being followed until Off-Study. </a:t>
            </a:r>
            <a:br>
              <a:rPr lang="en-US"/>
            </a:br>
            <a:endParaRPr lang="en-US"/>
          </a:p>
          <a:p>
            <a:r>
              <a:rPr lang="en-US" b="1"/>
              <a:t>Off-Study</a:t>
            </a:r>
            <a:r>
              <a:rPr lang="en-US"/>
              <a:t>: When the subject has finished all study visits. </a:t>
            </a:r>
          </a:p>
        </p:txBody>
      </p:sp>
      <p:sp>
        <p:nvSpPr>
          <p:cNvPr id="4" name="Footer Placeholder 3">
            <a:extLst>
              <a:ext uri="{FF2B5EF4-FFF2-40B4-BE49-F238E27FC236}">
                <a16:creationId xmlns:a16="http://schemas.microsoft.com/office/drawing/2014/main" id="{6BCF8F06-23EF-4246-E986-727B6B372E91}"/>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264125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48C8-E054-A049-5C51-6A575F9B21ED}"/>
              </a:ext>
            </a:extLst>
          </p:cNvPr>
          <p:cNvSpPr>
            <a:spLocks noGrp="1"/>
          </p:cNvSpPr>
          <p:nvPr>
            <p:ph type="title"/>
          </p:nvPr>
        </p:nvSpPr>
        <p:spPr/>
        <p:txBody>
          <a:bodyPr/>
          <a:lstStyle/>
          <a:p>
            <a:r>
              <a:rPr lang="en-US"/>
              <a:t>Off-Tx</a:t>
            </a:r>
          </a:p>
        </p:txBody>
      </p:sp>
      <p:sp>
        <p:nvSpPr>
          <p:cNvPr id="3" name="Content Placeholder 2">
            <a:extLst>
              <a:ext uri="{FF2B5EF4-FFF2-40B4-BE49-F238E27FC236}">
                <a16:creationId xmlns:a16="http://schemas.microsoft.com/office/drawing/2014/main" id="{35868ACE-FD4A-3C96-57B8-F141F9390483}"/>
              </a:ext>
            </a:extLst>
          </p:cNvPr>
          <p:cNvSpPr>
            <a:spLocks noGrp="1"/>
          </p:cNvSpPr>
          <p:nvPr>
            <p:ph idx="1"/>
          </p:nvPr>
        </p:nvSpPr>
        <p:spPr>
          <a:xfrm>
            <a:off x="109729" y="1143000"/>
            <a:ext cx="8703403" cy="4636008"/>
          </a:xfrm>
        </p:spPr>
        <p:txBody>
          <a:bodyPr>
            <a:normAutofit/>
          </a:bodyPr>
          <a:lstStyle/>
          <a:p>
            <a:pPr marL="0" indent="0">
              <a:buNone/>
            </a:pPr>
            <a:r>
              <a:rPr lang="en-US" b="0" i="0">
                <a:solidFill>
                  <a:srgbClr val="000000"/>
                </a:solidFill>
                <a:effectLst/>
              </a:rPr>
              <a:t>Entering the </a:t>
            </a:r>
            <a:r>
              <a:rPr lang="en-US" b="1" i="0">
                <a:solidFill>
                  <a:srgbClr val="000000"/>
                </a:solidFill>
                <a:effectLst/>
              </a:rPr>
              <a:t>Off Treatment Date</a:t>
            </a:r>
            <a:r>
              <a:rPr lang="en-US" b="0" i="0">
                <a:solidFill>
                  <a:srgbClr val="000000"/>
                </a:solidFill>
                <a:effectLst/>
              </a:rPr>
              <a:t> and </a:t>
            </a:r>
            <a:r>
              <a:rPr lang="en-US" b="1" i="0">
                <a:solidFill>
                  <a:srgbClr val="000000"/>
                </a:solidFill>
                <a:effectLst/>
              </a:rPr>
              <a:t>Reason </a:t>
            </a:r>
            <a:r>
              <a:rPr lang="en-US" b="0" i="0">
                <a:solidFill>
                  <a:srgbClr val="000000"/>
                </a:solidFill>
                <a:effectLst/>
              </a:rPr>
              <a:t>will activate the treatment segments of the subject </a:t>
            </a:r>
            <a:r>
              <a:rPr lang="en-US" b="1" i="0">
                <a:solidFill>
                  <a:schemeClr val="accent4">
                    <a:lumMod val="75000"/>
                  </a:schemeClr>
                </a:solidFill>
                <a:effectLst/>
              </a:rPr>
              <a:t>calendar</a:t>
            </a:r>
            <a:r>
              <a:rPr lang="en-US" b="0" i="0">
                <a:solidFill>
                  <a:srgbClr val="000000"/>
                </a:solidFill>
                <a:effectLst/>
              </a:rPr>
              <a:t> that use it as their Start Date. </a:t>
            </a:r>
          </a:p>
          <a:p>
            <a:pPr marL="0" indent="0">
              <a:buNone/>
            </a:pPr>
            <a:r>
              <a:rPr lang="en-US" b="0" i="0">
                <a:solidFill>
                  <a:srgbClr val="000000"/>
                </a:solidFill>
                <a:effectLst/>
              </a:rPr>
              <a:t>You can enter details about those visits with this part of the calendar activated. The subject’s status will be changed to </a:t>
            </a:r>
            <a:r>
              <a:rPr lang="en-US" b="1" i="0">
                <a:solidFill>
                  <a:srgbClr val="000000"/>
                </a:solidFill>
                <a:effectLst/>
              </a:rPr>
              <a:t>Off Treatment</a:t>
            </a:r>
            <a:r>
              <a:rPr lang="en-US" b="0" i="0">
                <a:solidFill>
                  <a:srgbClr val="000000"/>
                </a:solidFill>
                <a:effectLst/>
              </a:rPr>
              <a:t>.</a:t>
            </a:r>
            <a:endParaRPr lang="en-US"/>
          </a:p>
        </p:txBody>
      </p:sp>
      <p:pic>
        <p:nvPicPr>
          <p:cNvPr id="5" name="Picture 4">
            <a:extLst>
              <a:ext uri="{FF2B5EF4-FFF2-40B4-BE49-F238E27FC236}">
                <a16:creationId xmlns:a16="http://schemas.microsoft.com/office/drawing/2014/main" id="{563E76EF-F3DF-C1A5-5677-9D9CF0D330CF}"/>
              </a:ext>
            </a:extLst>
          </p:cNvPr>
          <p:cNvPicPr>
            <a:picLocks noChangeAspect="1"/>
          </p:cNvPicPr>
          <p:nvPr/>
        </p:nvPicPr>
        <p:blipFill>
          <a:blip r:embed="rId2"/>
          <a:stretch>
            <a:fillRect/>
          </a:stretch>
        </p:blipFill>
        <p:spPr>
          <a:xfrm>
            <a:off x="583513" y="4077644"/>
            <a:ext cx="7976973" cy="6463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4D91512-D3A0-42E8-FBB4-DB4A686FE3A3}"/>
              </a:ext>
            </a:extLst>
          </p:cNvPr>
          <p:cNvPicPr>
            <a:picLocks noChangeAspect="1"/>
          </p:cNvPicPr>
          <p:nvPr/>
        </p:nvPicPr>
        <p:blipFill>
          <a:blip r:embed="rId3"/>
          <a:stretch>
            <a:fillRect/>
          </a:stretch>
        </p:blipFill>
        <p:spPr>
          <a:xfrm>
            <a:off x="5807858" y="3557388"/>
            <a:ext cx="2623984" cy="381894"/>
          </a:xfrm>
          <a:prstGeom prst="rect">
            <a:avLst/>
          </a:prstGeom>
        </p:spPr>
      </p:pic>
      <p:sp>
        <p:nvSpPr>
          <p:cNvPr id="4" name="Footer Placeholder 3">
            <a:extLst>
              <a:ext uri="{FF2B5EF4-FFF2-40B4-BE49-F238E27FC236}">
                <a16:creationId xmlns:a16="http://schemas.microsoft.com/office/drawing/2014/main" id="{437632FE-430A-A398-5EEF-79938F71E369}"/>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922775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9D0-9673-651B-722C-6FAA8EC6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743D3-91E5-0C63-6F19-5E4B45E87256}"/>
              </a:ext>
            </a:extLst>
          </p:cNvPr>
          <p:cNvSpPr>
            <a:spLocks noGrp="1"/>
          </p:cNvSpPr>
          <p:nvPr>
            <p:ph type="title"/>
          </p:nvPr>
        </p:nvSpPr>
        <p:spPr/>
        <p:txBody>
          <a:bodyPr/>
          <a:lstStyle/>
          <a:p>
            <a:r>
              <a:rPr lang="en-US"/>
              <a:t>Off Study</a:t>
            </a:r>
          </a:p>
        </p:txBody>
      </p:sp>
      <p:sp>
        <p:nvSpPr>
          <p:cNvPr id="3" name="Content Placeholder 2">
            <a:extLst>
              <a:ext uri="{FF2B5EF4-FFF2-40B4-BE49-F238E27FC236}">
                <a16:creationId xmlns:a16="http://schemas.microsoft.com/office/drawing/2014/main" id="{D8EE293E-BD2E-B210-3964-5AADD1C368F9}"/>
              </a:ext>
            </a:extLst>
          </p:cNvPr>
          <p:cNvSpPr>
            <a:spLocks noGrp="1"/>
          </p:cNvSpPr>
          <p:nvPr>
            <p:ph idx="1"/>
          </p:nvPr>
        </p:nvSpPr>
        <p:spPr>
          <a:xfrm>
            <a:off x="109729" y="1143000"/>
            <a:ext cx="8703403" cy="4636008"/>
          </a:xfrm>
        </p:spPr>
        <p:txBody>
          <a:bodyPr>
            <a:normAutofit/>
          </a:bodyPr>
          <a:lstStyle/>
          <a:p>
            <a:pPr marL="0" indent="0">
              <a:buNone/>
            </a:pPr>
            <a:r>
              <a:rPr lang="en-US" b="0" i="0">
                <a:solidFill>
                  <a:srgbClr val="000000"/>
                </a:solidFill>
                <a:effectLst/>
              </a:rPr>
              <a:t>Entering the </a:t>
            </a:r>
            <a:r>
              <a:rPr lang="en-US" b="1" i="0">
                <a:solidFill>
                  <a:srgbClr val="000000"/>
                </a:solidFill>
                <a:effectLst/>
              </a:rPr>
              <a:t>Off Study Date </a:t>
            </a:r>
            <a:r>
              <a:rPr lang="en-US" b="0" i="0">
                <a:solidFill>
                  <a:srgbClr val="000000"/>
                </a:solidFill>
                <a:effectLst/>
              </a:rPr>
              <a:t>will activate the segments of the subject </a:t>
            </a:r>
            <a:r>
              <a:rPr lang="en-US" b="1" i="0">
                <a:solidFill>
                  <a:schemeClr val="accent4">
                    <a:lumMod val="75000"/>
                  </a:schemeClr>
                </a:solidFill>
                <a:effectLst/>
              </a:rPr>
              <a:t>calendar</a:t>
            </a:r>
            <a:r>
              <a:rPr lang="en-US" b="0" i="0">
                <a:solidFill>
                  <a:srgbClr val="000000"/>
                </a:solidFill>
                <a:effectLst/>
              </a:rPr>
              <a:t> that use it as their Start Date. You can enter details about those visits with this part of the calendar activated. </a:t>
            </a:r>
            <a:br>
              <a:rPr lang="en-US" b="0" i="0">
                <a:solidFill>
                  <a:srgbClr val="000000"/>
                </a:solidFill>
                <a:effectLst/>
              </a:rPr>
            </a:br>
            <a:br>
              <a:rPr lang="en-US" b="0" i="0">
                <a:solidFill>
                  <a:srgbClr val="000000"/>
                </a:solidFill>
                <a:effectLst/>
              </a:rPr>
            </a:br>
            <a:r>
              <a:rPr lang="en-US" b="1" i="0">
                <a:solidFill>
                  <a:srgbClr val="000000"/>
                </a:solidFill>
                <a:effectLst/>
              </a:rPr>
              <a:t>Note</a:t>
            </a:r>
            <a:r>
              <a:rPr lang="en-US" b="0" i="0">
                <a:solidFill>
                  <a:srgbClr val="000000"/>
                </a:solidFill>
                <a:effectLst/>
              </a:rPr>
              <a:t>: OnCore will check to ensure that the Off Study Date is later than the On Study Date entered on the Subject Console &gt; On Study tab; if not, you will be prompted to confirm the Off Study date.</a:t>
            </a:r>
            <a:endParaRPr lang="en-US"/>
          </a:p>
        </p:txBody>
      </p:sp>
      <p:pic>
        <p:nvPicPr>
          <p:cNvPr id="6" name="Picture 5">
            <a:extLst>
              <a:ext uri="{FF2B5EF4-FFF2-40B4-BE49-F238E27FC236}">
                <a16:creationId xmlns:a16="http://schemas.microsoft.com/office/drawing/2014/main" id="{EA2F256D-9068-0553-7C6B-B2BF7F74C6F4}"/>
              </a:ext>
            </a:extLst>
          </p:cNvPr>
          <p:cNvPicPr>
            <a:picLocks noChangeAspect="1"/>
          </p:cNvPicPr>
          <p:nvPr/>
        </p:nvPicPr>
        <p:blipFill>
          <a:blip r:embed="rId2"/>
          <a:stretch>
            <a:fillRect/>
          </a:stretch>
        </p:blipFill>
        <p:spPr>
          <a:xfrm>
            <a:off x="968190" y="5005817"/>
            <a:ext cx="7207620" cy="55882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E2E7BB0-AD96-9D13-1BFA-6CA514174752}"/>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886869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BCF6C-2518-73D0-F964-D7746B1AA5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F9E73-E76C-F9DB-4594-6C6C1E7213B5}"/>
              </a:ext>
            </a:extLst>
          </p:cNvPr>
          <p:cNvSpPr>
            <a:spLocks noGrp="1"/>
          </p:cNvSpPr>
          <p:nvPr>
            <p:ph type="title"/>
          </p:nvPr>
        </p:nvSpPr>
        <p:spPr/>
        <p:txBody>
          <a:bodyPr/>
          <a:lstStyle/>
          <a:p>
            <a:pPr algn="ctr"/>
            <a:r>
              <a:rPr lang="en-US" b="1">
                <a:solidFill>
                  <a:schemeClr val="accent4">
                    <a:lumMod val="75000"/>
                  </a:schemeClr>
                </a:solidFill>
              </a:rPr>
              <a:t>Demonstration </a:t>
            </a:r>
          </a:p>
        </p:txBody>
      </p:sp>
      <p:sp>
        <p:nvSpPr>
          <p:cNvPr id="3" name="Content Placeholder 2">
            <a:extLst>
              <a:ext uri="{FF2B5EF4-FFF2-40B4-BE49-F238E27FC236}">
                <a16:creationId xmlns:a16="http://schemas.microsoft.com/office/drawing/2014/main" id="{7F0BE290-6384-39CA-B486-B4F13EFCEB13}"/>
              </a:ext>
            </a:extLst>
          </p:cNvPr>
          <p:cNvSpPr>
            <a:spLocks noGrp="1"/>
          </p:cNvSpPr>
          <p:nvPr>
            <p:ph idx="1"/>
          </p:nvPr>
        </p:nvSpPr>
        <p:spPr/>
        <p:txBody>
          <a:bodyPr vert="horz" lIns="91440" tIns="45720" rIns="91440" bIns="45720" rtlCol="0" anchor="t">
            <a:normAutofit/>
          </a:bodyPr>
          <a:lstStyle/>
          <a:p>
            <a:pPr marL="0" indent="0" algn="ctr">
              <a:buNone/>
            </a:pPr>
            <a:br>
              <a:rPr lang="en-US"/>
            </a:br>
            <a:r>
              <a:rPr lang="en-US">
                <a:hlinkClick r:id="rId2"/>
              </a:rPr>
              <a:t>https://emory-oncore-train.advarra.app</a:t>
            </a:r>
            <a:br>
              <a:rPr lang="en-US"/>
            </a:br>
            <a:endParaRPr lang="en-US">
              <a:highlight>
                <a:srgbClr val="FFFF00"/>
              </a:highlight>
              <a:ea typeface="Calibri"/>
              <a:cs typeface="Calibri"/>
            </a:endParaRPr>
          </a:p>
          <a:p>
            <a:pPr marL="0" indent="0" algn="ctr">
              <a:buNone/>
            </a:pPr>
            <a:endParaRPr lang="en-US"/>
          </a:p>
          <a:p>
            <a:pPr marL="0" indent="0" algn="ctr">
              <a:buNone/>
            </a:pPr>
            <a:endParaRPr lang="en-US"/>
          </a:p>
        </p:txBody>
      </p:sp>
      <p:pic>
        <p:nvPicPr>
          <p:cNvPr id="1028" name="Picture 4" descr="Demo Laptop Stock Illustrations – 135 ...">
            <a:extLst>
              <a:ext uri="{FF2B5EF4-FFF2-40B4-BE49-F238E27FC236}">
                <a16:creationId xmlns:a16="http://schemas.microsoft.com/office/drawing/2014/main" id="{1FA60B42-D840-33A6-4A49-F54AD479C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134" y="2567572"/>
            <a:ext cx="3329732" cy="33297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3BABE99-11D3-3B27-504D-755D7FB3B562}"/>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308999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1363BC-8A90-AA6B-2EDE-E78102678F8C}"/>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C2C3437A-E1DF-C446-6190-148BBB3D8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75A8EF2-16F6-A1DA-5D19-6B3DAFEE7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7" y="0"/>
            <a:ext cx="9170066"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96CC21A-B835-CDCB-5B29-5E4ADAEC21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9877" y="-988420"/>
            <a:ext cx="6859919" cy="8832924"/>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E1E91E0-ED93-2BB8-D09B-9043983FB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7" y="-864"/>
            <a:ext cx="2706134"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A4ADBE97-E0AA-5DF4-0729-85FE2531B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252763" y="1649137"/>
            <a:ext cx="4967533"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AB047A2-8D9D-CC02-A75A-03229253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9166299"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FEC00F78-BBA3-7C40-2449-056699AFC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5630" y="-1353130"/>
            <a:ext cx="6407535" cy="9113803"/>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56D71A3-3920-ED4D-9A42-A314610C07DE}"/>
              </a:ext>
            </a:extLst>
          </p:cNvPr>
          <p:cNvSpPr>
            <a:spLocks noGrp="1"/>
          </p:cNvSpPr>
          <p:nvPr>
            <p:ph type="ctrTitle"/>
          </p:nvPr>
        </p:nvSpPr>
        <p:spPr>
          <a:xfrm>
            <a:off x="3183340" y="3006586"/>
            <a:ext cx="5463701" cy="2732297"/>
          </a:xfrm>
        </p:spPr>
        <p:txBody>
          <a:bodyPr anchor="t">
            <a:normAutofit/>
          </a:bodyPr>
          <a:lstStyle/>
          <a:p>
            <a:pPr algn="l"/>
            <a:r>
              <a:rPr lang="en-US" sz="4200" b="1">
                <a:solidFill>
                  <a:srgbClr val="FFFFFF"/>
                </a:solidFill>
              </a:rPr>
              <a:t>Break – 5 mins </a:t>
            </a:r>
          </a:p>
        </p:txBody>
      </p:sp>
      <p:sp>
        <p:nvSpPr>
          <p:cNvPr id="4" name="Footer Placeholder 3">
            <a:extLst>
              <a:ext uri="{FF2B5EF4-FFF2-40B4-BE49-F238E27FC236}">
                <a16:creationId xmlns:a16="http://schemas.microsoft.com/office/drawing/2014/main" id="{A3E6CC88-F83D-2056-820B-84D9052879AB}"/>
              </a:ext>
            </a:extLst>
          </p:cNvPr>
          <p:cNvSpPr>
            <a:spLocks noGrp="1"/>
          </p:cNvSpPr>
          <p:nvPr>
            <p:ph type="ftr" sz="quarter" idx="4294967295"/>
          </p:nvPr>
        </p:nvSpPr>
        <p:spPr>
          <a:xfrm rot="5400000">
            <a:off x="-1371600" y="1984248"/>
            <a:ext cx="3086100" cy="365125"/>
          </a:xfrm>
          <a:prstGeom prst="rect">
            <a:avLst/>
          </a:prstGeom>
        </p:spPr>
        <p:txBody>
          <a:bodyPr>
            <a:normAutofit/>
          </a:bodyPr>
          <a:lstStyle/>
          <a:p>
            <a:pPr>
              <a:spcAft>
                <a:spcPts val="600"/>
              </a:spcAft>
            </a:pPr>
            <a:r>
              <a:rPr lang="en-US" sz="1000">
                <a:solidFill>
                  <a:srgbClr val="FFFFFF"/>
                </a:solidFill>
              </a:rPr>
              <a:t>Slides developed by OCR CRSS team.</a:t>
            </a:r>
          </a:p>
        </p:txBody>
      </p:sp>
    </p:spTree>
    <p:extLst>
      <p:ext uri="{BB962C8B-B14F-4D97-AF65-F5344CB8AC3E}">
        <p14:creationId xmlns:p14="http://schemas.microsoft.com/office/powerpoint/2010/main" val="184399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304B-2929-E976-FF9E-245007A2C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F5DE-191E-8E81-8F64-95C53C26D215}"/>
              </a:ext>
            </a:extLst>
          </p:cNvPr>
          <p:cNvSpPr>
            <a:spLocks noGrp="1"/>
          </p:cNvSpPr>
          <p:nvPr>
            <p:ph type="title"/>
          </p:nvPr>
        </p:nvSpPr>
        <p:spPr/>
        <p:txBody>
          <a:bodyPr/>
          <a:lstStyle/>
          <a:p>
            <a:r>
              <a:rPr lang="en-US"/>
              <a:t>Course Pre-requisites </a:t>
            </a:r>
          </a:p>
        </p:txBody>
      </p:sp>
      <p:sp>
        <p:nvSpPr>
          <p:cNvPr id="3" name="Content Placeholder 2">
            <a:extLst>
              <a:ext uri="{FF2B5EF4-FFF2-40B4-BE49-F238E27FC236}">
                <a16:creationId xmlns:a16="http://schemas.microsoft.com/office/drawing/2014/main" id="{3142C004-805E-94BD-6F40-E99C287114C6}"/>
              </a:ext>
            </a:extLst>
          </p:cNvPr>
          <p:cNvSpPr>
            <a:spLocks noGrp="1"/>
          </p:cNvSpPr>
          <p:nvPr>
            <p:ph idx="1"/>
          </p:nvPr>
        </p:nvSpPr>
        <p:spPr>
          <a:xfrm>
            <a:off x="172720" y="1116360"/>
            <a:ext cx="5052423" cy="4210554"/>
          </a:xfrm>
        </p:spPr>
        <p:txBody>
          <a:bodyPr>
            <a:normAutofit/>
          </a:bodyPr>
          <a:lstStyle/>
          <a:p>
            <a:pPr marL="0" indent="0" algn="ctr">
              <a:buNone/>
            </a:pPr>
            <a:br>
              <a:rPr lang="en-US" dirty="0"/>
            </a:br>
            <a:endParaRPr lang="en-US" dirty="0"/>
          </a:p>
          <a:p>
            <a:pPr marL="0" indent="0" algn="ctr">
              <a:buNone/>
            </a:pPr>
            <a:r>
              <a:rPr lang="en-US" dirty="0"/>
              <a:t>Listed on the </a:t>
            </a:r>
            <a:r>
              <a:rPr lang="en-US" b="1" dirty="0"/>
              <a:t>Office for Clinical Research’s </a:t>
            </a:r>
            <a:r>
              <a:rPr lang="en-US" b="1" dirty="0">
                <a:hlinkClick r:id="rId3"/>
              </a:rPr>
              <a:t>OnCore </a:t>
            </a:r>
            <a:r>
              <a:rPr lang="en-US" b="1" dirty="0"/>
              <a:t>webpage </a:t>
            </a:r>
            <a:r>
              <a:rPr lang="en-US" dirty="0"/>
              <a:t>for Superusers, Existing Users, and New Users. </a:t>
            </a:r>
          </a:p>
        </p:txBody>
      </p:sp>
      <p:sp>
        <p:nvSpPr>
          <p:cNvPr id="4" name="Footer Placeholder 3">
            <a:extLst>
              <a:ext uri="{FF2B5EF4-FFF2-40B4-BE49-F238E27FC236}">
                <a16:creationId xmlns:a16="http://schemas.microsoft.com/office/drawing/2014/main" id="{384DBD05-3B20-F70B-B22E-8047C208991D}"/>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63B49B49-3C2D-58DA-B3BB-1ED9D30963DF}"/>
              </a:ext>
            </a:extLst>
          </p:cNvPr>
          <p:cNvPicPr>
            <a:picLocks noChangeAspect="1"/>
          </p:cNvPicPr>
          <p:nvPr/>
        </p:nvPicPr>
        <p:blipFill>
          <a:blip r:embed="rId4"/>
          <a:stretch>
            <a:fillRect/>
          </a:stretch>
        </p:blipFill>
        <p:spPr>
          <a:xfrm>
            <a:off x="5071629" y="1531086"/>
            <a:ext cx="3899651" cy="4059182"/>
          </a:xfrm>
          <a:prstGeom prst="rect">
            <a:avLst/>
          </a:prstGeom>
          <a:ln>
            <a:noFill/>
          </a:ln>
          <a:effectLst>
            <a:softEdge rad="112500"/>
          </a:effectLst>
        </p:spPr>
      </p:pic>
    </p:spTree>
    <p:extLst>
      <p:ext uri="{BB962C8B-B14F-4D97-AF65-F5344CB8AC3E}">
        <p14:creationId xmlns:p14="http://schemas.microsoft.com/office/powerpoint/2010/main" val="964732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p:txBody>
          <a:bodyPr/>
          <a:lstStyle/>
          <a:p>
            <a:r>
              <a:rPr lang="en-US" b="1">
                <a:solidFill>
                  <a:schemeClr val="accent4">
                    <a:lumMod val="75000"/>
                  </a:schemeClr>
                </a:solidFill>
              </a:rPr>
              <a:t>MODULE 3</a:t>
            </a:r>
          </a:p>
        </p:txBody>
      </p:sp>
    </p:spTree>
    <p:extLst>
      <p:ext uri="{BB962C8B-B14F-4D97-AF65-F5344CB8AC3E}">
        <p14:creationId xmlns:p14="http://schemas.microsoft.com/office/powerpoint/2010/main" val="3922591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9F34D-3EB0-A3D9-18C1-ECD665F1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D7EDBA-8FD8-0DAF-DCC0-2EB1801C62AF}"/>
              </a:ext>
            </a:extLst>
          </p:cNvPr>
          <p:cNvSpPr>
            <a:spLocks noGrp="1"/>
          </p:cNvSpPr>
          <p:nvPr>
            <p:ph type="title"/>
          </p:nvPr>
        </p:nvSpPr>
        <p:spPr/>
        <p:txBody>
          <a:bodyPr/>
          <a:lstStyle/>
          <a:p>
            <a:r>
              <a:rPr lang="en-US"/>
              <a:t>Module 3</a:t>
            </a:r>
          </a:p>
        </p:txBody>
      </p:sp>
      <p:sp>
        <p:nvSpPr>
          <p:cNvPr id="3" name="Content Placeholder 2">
            <a:extLst>
              <a:ext uri="{FF2B5EF4-FFF2-40B4-BE49-F238E27FC236}">
                <a16:creationId xmlns:a16="http://schemas.microsoft.com/office/drawing/2014/main" id="{40D383A7-FB4F-A206-7EAC-FC7ACE149AFE}"/>
              </a:ext>
            </a:extLst>
          </p:cNvPr>
          <p:cNvSpPr>
            <a:spLocks noGrp="1"/>
          </p:cNvSpPr>
          <p:nvPr>
            <p:ph idx="1"/>
          </p:nvPr>
        </p:nvSpPr>
        <p:spPr>
          <a:xfrm>
            <a:off x="163286" y="1175657"/>
            <a:ext cx="8752114" cy="5127172"/>
          </a:xfrm>
        </p:spPr>
        <p:txBody>
          <a:bodyPr vert="horz" lIns="91440" tIns="45720" rIns="91440" bIns="45720" rtlCol="0" anchor="t">
            <a:normAutofit/>
          </a:bodyPr>
          <a:lstStyle/>
          <a:p>
            <a:pPr marL="0" indent="0">
              <a:buNone/>
            </a:pPr>
            <a:r>
              <a:rPr lang="en-US" dirty="0"/>
              <a:t>This module covers workflows for viewing and managing subject information using the </a:t>
            </a:r>
            <a:r>
              <a:rPr lang="en-US" b="1" dirty="0"/>
              <a:t>Financial Console, as well as </a:t>
            </a:r>
            <a:r>
              <a:rPr lang="en-US" dirty="0"/>
              <a:t>how to run </a:t>
            </a:r>
            <a:r>
              <a:rPr lang="en-US" b="1" dirty="0"/>
              <a:t>Reports, p</a:t>
            </a:r>
            <a:r>
              <a:rPr lang="en-US" dirty="0"/>
              <a:t>rocess </a:t>
            </a:r>
            <a:r>
              <a:rPr lang="en-US" b="1" dirty="0"/>
              <a:t>Study Closeout, </a:t>
            </a:r>
            <a:r>
              <a:rPr lang="en-US" dirty="0"/>
              <a:t>and update subject data due to </a:t>
            </a:r>
            <a:r>
              <a:rPr lang="en-US" b="1" dirty="0"/>
              <a:t>Amendments. </a:t>
            </a:r>
            <a:endParaRPr lang="en-US" dirty="0">
              <a:cs typeface="Segoe UI" panose="020B0502040204020203" pitchFamily="34" charset="0"/>
            </a:endParaRPr>
          </a:p>
          <a:p>
            <a:pPr marL="0" indent="0">
              <a:buNone/>
            </a:pPr>
            <a:endParaRPr lang="en-US" dirty="0"/>
          </a:p>
          <a:p>
            <a:pPr marL="0" indent="0">
              <a:buNone/>
            </a:pPr>
            <a:endParaRPr lang="en-US" dirty="0">
              <a:ea typeface="Calibri"/>
              <a:cs typeface="Segoe UI"/>
            </a:endParaRPr>
          </a:p>
          <a:p>
            <a:pPr marL="0" indent="0">
              <a:buNone/>
            </a:pPr>
            <a:br>
              <a:rPr lang="en-US" dirty="0"/>
            </a:br>
            <a:endParaRPr lang="en-US" dirty="0"/>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82E0403-5EC9-A344-28A6-3511F23AE890}"/>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35979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5DB-3C78-C14A-771D-B86243642416}"/>
              </a:ext>
            </a:extLst>
          </p:cNvPr>
          <p:cNvSpPr>
            <a:spLocks noGrp="1"/>
          </p:cNvSpPr>
          <p:nvPr>
            <p:ph type="title"/>
          </p:nvPr>
        </p:nvSpPr>
        <p:spPr/>
        <p:txBody>
          <a:bodyPr/>
          <a:lstStyle/>
          <a:p>
            <a:r>
              <a:rPr lang="en-US">
                <a:solidFill>
                  <a:srgbClr val="FFC000"/>
                </a:solidFill>
              </a:rPr>
              <a:t>Financial Console </a:t>
            </a:r>
          </a:p>
        </p:txBody>
      </p:sp>
      <p:sp>
        <p:nvSpPr>
          <p:cNvPr id="3" name="Content Placeholder 2">
            <a:extLst>
              <a:ext uri="{FF2B5EF4-FFF2-40B4-BE49-F238E27FC236}">
                <a16:creationId xmlns:a16="http://schemas.microsoft.com/office/drawing/2014/main" id="{F21ACA8B-8566-D6ED-E8BB-ED2E45B26534}"/>
              </a:ext>
            </a:extLst>
          </p:cNvPr>
          <p:cNvSpPr>
            <a:spLocks noGrp="1"/>
          </p:cNvSpPr>
          <p:nvPr>
            <p:ph idx="1"/>
          </p:nvPr>
        </p:nvSpPr>
        <p:spPr>
          <a:xfrm>
            <a:off x="179883" y="1184223"/>
            <a:ext cx="8829205" cy="4482059"/>
          </a:xfrm>
        </p:spPr>
        <p:txBody>
          <a:bodyPr/>
          <a:lstStyle/>
          <a:p>
            <a:pPr marL="0" indent="0">
              <a:buNone/>
            </a:pPr>
            <a:r>
              <a:rPr lang="en-US" dirty="0"/>
              <a:t>OnCore </a:t>
            </a:r>
            <a:r>
              <a:rPr lang="en-US" b="1" dirty="0"/>
              <a:t>Financial Console</a:t>
            </a:r>
            <a:r>
              <a:rPr lang="en-US" dirty="0"/>
              <a:t> is a module within OnCore that allows researchers to review all financial aspects of a clinical trial including budgeting, invoicing, payment reconciliation, and tracking costs associated with study subject visits.</a:t>
            </a:r>
          </a:p>
          <a:p>
            <a:pPr marL="0" indent="0">
              <a:buNone/>
            </a:pPr>
            <a:endParaRPr lang="en-US" dirty="0"/>
          </a:p>
          <a:p>
            <a:pPr marL="0" indent="0">
              <a:buNone/>
            </a:pPr>
            <a:r>
              <a:rPr lang="en-US" dirty="0"/>
              <a:t>This console is where OCR Invoicing will process invoices for your Sponsor per the contract (CTA) based on the study visits tracked that you learned in Module 2. </a:t>
            </a:r>
          </a:p>
        </p:txBody>
      </p:sp>
      <p:sp>
        <p:nvSpPr>
          <p:cNvPr id="4" name="Footer Placeholder 3">
            <a:extLst>
              <a:ext uri="{FF2B5EF4-FFF2-40B4-BE49-F238E27FC236}">
                <a16:creationId xmlns:a16="http://schemas.microsoft.com/office/drawing/2014/main" id="{B83EE98D-132F-B809-7CEC-FD3006CA2C24}"/>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171789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Sponsor Invoices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vert="horz" lIns="91440" tIns="45720" rIns="91440" bIns="45720" rtlCol="0" anchor="t">
            <a:normAutofit/>
          </a:bodyPr>
          <a:lstStyle/>
          <a:p>
            <a:pPr marL="0" indent="0">
              <a:buNone/>
            </a:pPr>
            <a:r>
              <a:rPr lang="en-US"/>
              <a:t>Any significant occurrence within a clinical trial that generates a billable cost</a:t>
            </a:r>
            <a:r>
              <a:rPr lang="en-US" b="0" i="0">
                <a:solidFill>
                  <a:srgbClr val="001D35"/>
                </a:solidFill>
                <a:effectLst/>
                <a:latin typeface="Google Sans"/>
              </a:rPr>
              <a:t>, </a:t>
            </a:r>
            <a:r>
              <a:rPr lang="en-US" b="0" i="0">
                <a:effectLst/>
                <a:latin typeface="Calibri"/>
                <a:ea typeface="Calibri"/>
                <a:cs typeface="Calibri"/>
              </a:rPr>
              <a:t>such as a patient visit, specific procedure, lab test, or any other milestone, is tracked and accounted for within the study budget. OnCore allows study teams to generate accurate invoices to sponsors based on the </a:t>
            </a:r>
            <a:r>
              <a:rPr lang="en-US" b="1" i="0">
                <a:effectLst/>
                <a:latin typeface="Calibri"/>
                <a:ea typeface="Calibri"/>
                <a:cs typeface="Calibri"/>
              </a:rPr>
              <a:t>recorded events.</a:t>
            </a:r>
          </a:p>
          <a:p>
            <a:pPr marL="0" indent="0">
              <a:buNone/>
            </a:pPr>
            <a:endParaRPr lang="en-US" b="1">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p>
        </p:txBody>
      </p:sp>
      <p:pic>
        <p:nvPicPr>
          <p:cNvPr id="6" name="Picture 5">
            <a:extLst>
              <a:ext uri="{FF2B5EF4-FFF2-40B4-BE49-F238E27FC236}">
                <a16:creationId xmlns:a16="http://schemas.microsoft.com/office/drawing/2014/main" id="{ECF7FE85-9138-6EB3-E54A-351DEB85987D}"/>
              </a:ext>
            </a:extLst>
          </p:cNvPr>
          <p:cNvPicPr>
            <a:picLocks noChangeAspect="1"/>
          </p:cNvPicPr>
          <p:nvPr/>
        </p:nvPicPr>
        <p:blipFill>
          <a:blip r:embed="rId2"/>
          <a:stretch>
            <a:fillRect/>
          </a:stretch>
        </p:blipFill>
        <p:spPr>
          <a:xfrm>
            <a:off x="3857108" y="3420340"/>
            <a:ext cx="3481101" cy="2305546"/>
          </a:xfrm>
          <a:prstGeom prst="rect">
            <a:avLst/>
          </a:prstGeom>
        </p:spPr>
      </p:pic>
    </p:spTree>
    <p:extLst>
      <p:ext uri="{BB962C8B-B14F-4D97-AF65-F5344CB8AC3E}">
        <p14:creationId xmlns:p14="http://schemas.microsoft.com/office/powerpoint/2010/main" val="3418163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a:t>Financial Events </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52401" y="1149016"/>
            <a:ext cx="8660730" cy="5027947"/>
          </a:xfrm>
        </p:spPr>
        <p:txBody>
          <a:bodyPr/>
          <a:lstStyle/>
          <a:p>
            <a:pPr marL="0" indent="0">
              <a:buNone/>
            </a:pPr>
            <a:r>
              <a:rPr lang="en-US" sz="2800"/>
              <a:t>Users can select protocol-related budget events in the </a:t>
            </a:r>
            <a:r>
              <a:rPr lang="en-US" sz="2800" b="1"/>
              <a:t>CRA Console &gt; Financial Events tab</a:t>
            </a:r>
            <a:r>
              <a:rPr lang="en-US" sz="2800"/>
              <a:t>.  </a:t>
            </a:r>
            <a:br>
              <a:rPr lang="en-US" sz="2800"/>
            </a:br>
            <a:br>
              <a:rPr lang="en-US" sz="2800"/>
            </a:br>
            <a:r>
              <a:rPr lang="en-US" sz="2800"/>
              <a:t>OCR/WISC utilizes an outside vendor named BOS to develop calendar items, such as dry ice, monitoring visits, etc., for you to track as financial events based on the contract (CTA). </a:t>
            </a:r>
            <a:br>
              <a:rPr lang="en-US" sz="2800"/>
            </a:br>
            <a:br>
              <a:rPr lang="en-US"/>
            </a:br>
            <a:br>
              <a:rPr lang="en-US"/>
            </a:br>
            <a:endParaRPr lang="en-US"/>
          </a:p>
          <a:p>
            <a:pPr marL="0" indent="0">
              <a:buNone/>
            </a:pPr>
            <a:endParaRPr lang="en-US"/>
          </a:p>
          <a:p>
            <a:pPr marL="0" indent="0">
              <a:buNone/>
            </a:pPr>
            <a:endParaRPr lang="en-US"/>
          </a:p>
          <a:p>
            <a:pPr marL="0" indent="0">
              <a:buNone/>
            </a:pPr>
            <a:endParaRPr lang="en-US"/>
          </a:p>
        </p:txBody>
      </p:sp>
      <p:pic>
        <p:nvPicPr>
          <p:cNvPr id="5" name="Picture 4">
            <a:extLst>
              <a:ext uri="{FF2B5EF4-FFF2-40B4-BE49-F238E27FC236}">
                <a16:creationId xmlns:a16="http://schemas.microsoft.com/office/drawing/2014/main" id="{AC483C2F-3F00-2853-D81C-6D5FF71D7D33}"/>
              </a:ext>
            </a:extLst>
          </p:cNvPr>
          <p:cNvPicPr>
            <a:picLocks noChangeAspect="1"/>
          </p:cNvPicPr>
          <p:nvPr/>
        </p:nvPicPr>
        <p:blipFill>
          <a:blip r:embed="rId2"/>
          <a:stretch>
            <a:fillRect/>
          </a:stretch>
        </p:blipFill>
        <p:spPr>
          <a:xfrm>
            <a:off x="232673" y="4201259"/>
            <a:ext cx="8500185" cy="1507725"/>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A5881207-40D9-E5B4-B8A9-64834CF08D40}"/>
              </a:ext>
            </a:extLst>
          </p:cNvPr>
          <p:cNvSpPr>
            <a:spLocks noGrp="1"/>
          </p:cNvSpPr>
          <p:nvPr>
            <p:ph type="ftr" sz="quarter" idx="3"/>
          </p:nvPr>
        </p:nvSpPr>
        <p:spPr/>
        <p:txBody>
          <a:bodyPr/>
          <a:lstStyle/>
          <a:p>
            <a:r>
              <a:rPr lang="en-US"/>
              <a:t>Slides developed by OCR CRSS team.</a:t>
            </a:r>
          </a:p>
        </p:txBody>
      </p:sp>
      <p:sp>
        <p:nvSpPr>
          <p:cNvPr id="6" name="TextBox 5">
            <a:extLst>
              <a:ext uri="{FF2B5EF4-FFF2-40B4-BE49-F238E27FC236}">
                <a16:creationId xmlns:a16="http://schemas.microsoft.com/office/drawing/2014/main" id="{3200270C-81E8-AB3F-733D-E2A0CF824AA2}"/>
              </a:ext>
            </a:extLst>
          </p:cNvPr>
          <p:cNvSpPr txBox="1"/>
          <p:nvPr/>
        </p:nvSpPr>
        <p:spPr>
          <a:xfrm>
            <a:off x="8022771" y="5334000"/>
            <a:ext cx="790360" cy="37498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Tree>
    <p:extLst>
      <p:ext uri="{BB962C8B-B14F-4D97-AF65-F5344CB8AC3E}">
        <p14:creationId xmlns:p14="http://schemas.microsoft.com/office/powerpoint/2010/main" val="990495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8CC-AB38-8922-AB66-513E203E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BC71B-6725-BC7F-9619-CD20A449D9FF}"/>
              </a:ext>
            </a:extLst>
          </p:cNvPr>
          <p:cNvSpPr>
            <a:spLocks noGrp="1"/>
          </p:cNvSpPr>
          <p:nvPr>
            <p:ph type="title"/>
          </p:nvPr>
        </p:nvSpPr>
        <p:spPr/>
        <p:txBody>
          <a:bodyPr/>
          <a:lstStyle/>
          <a:p>
            <a:r>
              <a:rPr lang="en-US"/>
              <a:t>Financial Events </a:t>
            </a:r>
          </a:p>
        </p:txBody>
      </p:sp>
      <p:sp>
        <p:nvSpPr>
          <p:cNvPr id="3" name="Content Placeholder 2">
            <a:extLst>
              <a:ext uri="{FF2B5EF4-FFF2-40B4-BE49-F238E27FC236}">
                <a16:creationId xmlns:a16="http://schemas.microsoft.com/office/drawing/2014/main" id="{E0403528-5E93-FA8E-8853-685A1E496820}"/>
              </a:ext>
            </a:extLst>
          </p:cNvPr>
          <p:cNvSpPr>
            <a:spLocks noGrp="1"/>
          </p:cNvSpPr>
          <p:nvPr>
            <p:ph idx="1"/>
          </p:nvPr>
        </p:nvSpPr>
        <p:spPr/>
        <p:txBody>
          <a:bodyPr/>
          <a:lstStyle/>
          <a:p>
            <a:pPr marL="0" indent="0">
              <a:buNone/>
            </a:pPr>
            <a:r>
              <a:rPr lang="en-US" sz="2800"/>
              <a:t>For </a:t>
            </a:r>
            <a:r>
              <a:rPr lang="en-US" sz="2800" b="1"/>
              <a:t>monitoring visits</a:t>
            </a:r>
            <a:r>
              <a:rPr lang="en-US" sz="2800"/>
              <a:t>, the OCR Invoicing would like study teams to indicate the number of hours spent as </a:t>
            </a:r>
            <a:r>
              <a:rPr lang="en-US" sz="2800" b="1"/>
              <a:t>the count </a:t>
            </a:r>
            <a:r>
              <a:rPr lang="en-US" sz="2800"/>
              <a:t>for that specific occurrence date. </a:t>
            </a:r>
          </a:p>
          <a:p>
            <a:pPr marL="0" indent="0" algn="ctr">
              <a:buNone/>
            </a:pPr>
            <a:r>
              <a:rPr lang="en-US" i="1"/>
              <a:t>For instance, 6 hours spent on October 1 should be indicated in the </a:t>
            </a:r>
            <a:r>
              <a:rPr lang="en-US" b="1" i="1"/>
              <a:t>count as 6</a:t>
            </a:r>
            <a:r>
              <a:rPr lang="en-US" i="1"/>
              <a:t>. Place any comments needed.</a:t>
            </a:r>
            <a:br>
              <a:rPr lang="en-US"/>
            </a:br>
            <a:br>
              <a:rPr lang="en-US"/>
            </a:br>
            <a:endParaRPr lang="en-US"/>
          </a:p>
          <a:p>
            <a:pPr marL="0" indent="0">
              <a:buNone/>
            </a:pPr>
            <a:endParaRPr lang="en-US"/>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EB96FC28-0286-B32A-7361-1C5D71544077}"/>
              </a:ext>
            </a:extLst>
          </p:cNvPr>
          <p:cNvSpPr>
            <a:spLocks noGrp="1"/>
          </p:cNvSpPr>
          <p:nvPr>
            <p:ph type="ftr" sz="quarter" idx="3"/>
          </p:nvPr>
        </p:nvSpPr>
        <p:spPr/>
        <p:txBody>
          <a:bodyPr/>
          <a:lstStyle/>
          <a:p>
            <a:r>
              <a:rPr lang="en-US"/>
              <a:t>Slides developed by OCR CRSS team.</a:t>
            </a:r>
          </a:p>
        </p:txBody>
      </p:sp>
      <p:pic>
        <p:nvPicPr>
          <p:cNvPr id="7" name="Picture 6">
            <a:extLst>
              <a:ext uri="{FF2B5EF4-FFF2-40B4-BE49-F238E27FC236}">
                <a16:creationId xmlns:a16="http://schemas.microsoft.com/office/drawing/2014/main" id="{9362E88A-1BAE-1CE8-DC0C-8F6D0F1785BD}"/>
              </a:ext>
            </a:extLst>
          </p:cNvPr>
          <p:cNvPicPr>
            <a:picLocks noChangeAspect="1"/>
          </p:cNvPicPr>
          <p:nvPr/>
        </p:nvPicPr>
        <p:blipFill>
          <a:blip r:embed="rId2"/>
          <a:stretch>
            <a:fillRect/>
          </a:stretch>
        </p:blipFill>
        <p:spPr>
          <a:xfrm>
            <a:off x="1468214" y="3650982"/>
            <a:ext cx="6207571" cy="2525981"/>
          </a:xfrm>
          <a:prstGeom prst="rect">
            <a:avLst/>
          </a:prstGeom>
        </p:spPr>
      </p:pic>
      <p:sp>
        <p:nvSpPr>
          <p:cNvPr id="8" name="TextBox 7">
            <a:extLst>
              <a:ext uri="{FF2B5EF4-FFF2-40B4-BE49-F238E27FC236}">
                <a16:creationId xmlns:a16="http://schemas.microsoft.com/office/drawing/2014/main" id="{D1B6D3CE-F4BA-BB78-7B82-88F94446D491}"/>
              </a:ext>
            </a:extLst>
          </p:cNvPr>
          <p:cNvSpPr txBox="1"/>
          <p:nvPr/>
        </p:nvSpPr>
        <p:spPr>
          <a:xfrm>
            <a:off x="2732313" y="4656816"/>
            <a:ext cx="1240971" cy="514312"/>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Tree>
    <p:extLst>
      <p:ext uri="{BB962C8B-B14F-4D97-AF65-F5344CB8AC3E}">
        <p14:creationId xmlns:p14="http://schemas.microsoft.com/office/powerpoint/2010/main" val="38239966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8A44-1F19-F039-8611-7078A0A58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511CF-BF5A-F5FE-8BB3-13E303C28BB1}"/>
              </a:ext>
            </a:extLst>
          </p:cNvPr>
          <p:cNvSpPr>
            <a:spLocks noGrp="1"/>
          </p:cNvSpPr>
          <p:nvPr>
            <p:ph type="title"/>
          </p:nvPr>
        </p:nvSpPr>
        <p:spPr/>
        <p:txBody>
          <a:bodyPr/>
          <a:lstStyle/>
          <a:p>
            <a:r>
              <a:rPr lang="en-US"/>
              <a:t>Financial Events -  Fees</a:t>
            </a:r>
          </a:p>
        </p:txBody>
      </p:sp>
      <p:sp>
        <p:nvSpPr>
          <p:cNvPr id="3" name="Content Placeholder 2">
            <a:extLst>
              <a:ext uri="{FF2B5EF4-FFF2-40B4-BE49-F238E27FC236}">
                <a16:creationId xmlns:a16="http://schemas.microsoft.com/office/drawing/2014/main" id="{68C73220-212D-6D22-5E97-4782175E7B98}"/>
              </a:ext>
            </a:extLst>
          </p:cNvPr>
          <p:cNvSpPr>
            <a:spLocks noGrp="1"/>
          </p:cNvSpPr>
          <p:nvPr>
            <p:ph idx="1"/>
          </p:nvPr>
        </p:nvSpPr>
        <p:spPr>
          <a:xfrm>
            <a:off x="141515" y="1144826"/>
            <a:ext cx="8671616" cy="5032138"/>
          </a:xfrm>
        </p:spPr>
        <p:txBody>
          <a:bodyPr/>
          <a:lstStyle/>
          <a:p>
            <a:pPr marL="0" indent="0">
              <a:buNone/>
            </a:pPr>
            <a:r>
              <a:rPr lang="en-US"/>
              <a:t>For OnCore 2.0, study teams will have to track specific administrative fees that OCR Invoicing no longer automatically invoices for but would require your tracking for an invoice to be paid.</a:t>
            </a:r>
            <a:endParaRPr lang="en-US" sz="2800"/>
          </a:p>
          <a:p>
            <a:pPr marL="0" indent="0">
              <a:buNone/>
            </a:pPr>
            <a:endParaRPr lang="en-US"/>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D2DB7D01-0EC5-DD2A-06D0-0E7661163E81}"/>
              </a:ext>
            </a:extLst>
          </p:cNvPr>
          <p:cNvSpPr>
            <a:spLocks noGrp="1"/>
          </p:cNvSpPr>
          <p:nvPr>
            <p:ph type="ftr" sz="quarter" idx="3"/>
          </p:nvPr>
        </p:nvSpPr>
        <p:spPr>
          <a:xfrm>
            <a:off x="3028950" y="6298818"/>
            <a:ext cx="3086100" cy="365125"/>
          </a:xfrm>
        </p:spPr>
        <p:txBody>
          <a:bodyPr/>
          <a:lstStyle/>
          <a:p>
            <a:r>
              <a:rPr lang="en-US"/>
              <a:t>Slides developed by OCR CRSS team.</a:t>
            </a:r>
          </a:p>
        </p:txBody>
      </p:sp>
      <p:pic>
        <p:nvPicPr>
          <p:cNvPr id="5" name="Content Placeholder 22" descr="A yellow stars with black text&#10;&#10;Description automatically generated">
            <a:extLst>
              <a:ext uri="{FF2B5EF4-FFF2-40B4-BE49-F238E27FC236}">
                <a16:creationId xmlns:a16="http://schemas.microsoft.com/office/drawing/2014/main" id="{C095A8D7-5343-7263-3D5B-235B27668D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9" name="Picture 8">
            <a:extLst>
              <a:ext uri="{FF2B5EF4-FFF2-40B4-BE49-F238E27FC236}">
                <a16:creationId xmlns:a16="http://schemas.microsoft.com/office/drawing/2014/main" id="{05737279-7598-1BB8-1489-86B74C90EEE5}"/>
              </a:ext>
            </a:extLst>
          </p:cNvPr>
          <p:cNvPicPr>
            <a:picLocks noChangeAspect="1"/>
          </p:cNvPicPr>
          <p:nvPr/>
        </p:nvPicPr>
        <p:blipFill>
          <a:blip r:embed="rId4"/>
          <a:srcRect l="33631" t="26892" r="8869" b="20935"/>
          <a:stretch/>
        </p:blipFill>
        <p:spPr>
          <a:xfrm>
            <a:off x="200892" y="2868382"/>
            <a:ext cx="6145482" cy="2939143"/>
          </a:xfrm>
          <a:prstGeom prst="rect">
            <a:avLst/>
          </a:prstGeom>
        </p:spPr>
      </p:pic>
      <p:sp>
        <p:nvSpPr>
          <p:cNvPr id="10" name="TextBox 9">
            <a:extLst>
              <a:ext uri="{FF2B5EF4-FFF2-40B4-BE49-F238E27FC236}">
                <a16:creationId xmlns:a16="http://schemas.microsoft.com/office/drawing/2014/main" id="{CB8B223F-FB7C-5BC8-6E17-C6AB811204C9}"/>
              </a:ext>
            </a:extLst>
          </p:cNvPr>
          <p:cNvSpPr txBox="1"/>
          <p:nvPr/>
        </p:nvSpPr>
        <p:spPr>
          <a:xfrm>
            <a:off x="664032" y="3353853"/>
            <a:ext cx="5562598" cy="25145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a:p>
        </p:txBody>
      </p:sp>
      <p:sp>
        <p:nvSpPr>
          <p:cNvPr id="11" name="TextBox 10">
            <a:extLst>
              <a:ext uri="{FF2B5EF4-FFF2-40B4-BE49-F238E27FC236}">
                <a16:creationId xmlns:a16="http://schemas.microsoft.com/office/drawing/2014/main" id="{DB4E0EE3-71D1-3DB4-6A3C-3C9175FB5628}"/>
              </a:ext>
            </a:extLst>
          </p:cNvPr>
          <p:cNvSpPr txBox="1"/>
          <p:nvPr/>
        </p:nvSpPr>
        <p:spPr>
          <a:xfrm>
            <a:off x="6644583" y="3353853"/>
            <a:ext cx="2357902" cy="1477328"/>
          </a:xfrm>
          <a:prstGeom prst="rect">
            <a:avLst/>
          </a:prstGeom>
          <a:noFill/>
        </p:spPr>
        <p:txBody>
          <a:bodyPr wrap="square" rtlCol="0">
            <a:spAutoFit/>
          </a:bodyPr>
          <a:lstStyle/>
          <a:p>
            <a:r>
              <a:rPr lang="en-US"/>
              <a:t>Study teams must check this often to ensure they have tracked everything per the contract (CTA). </a:t>
            </a:r>
          </a:p>
        </p:txBody>
      </p:sp>
    </p:spTree>
    <p:extLst>
      <p:ext uri="{BB962C8B-B14F-4D97-AF65-F5344CB8AC3E}">
        <p14:creationId xmlns:p14="http://schemas.microsoft.com/office/powerpoint/2010/main" val="2761894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A574-2E94-FD4E-92BD-28BCECF68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7E69-A9A6-1859-6D02-2330DD842C49}"/>
              </a:ext>
            </a:extLst>
          </p:cNvPr>
          <p:cNvSpPr>
            <a:spLocks noGrp="1"/>
          </p:cNvSpPr>
          <p:nvPr>
            <p:ph type="title"/>
          </p:nvPr>
        </p:nvSpPr>
        <p:spPr/>
        <p:txBody>
          <a:bodyPr/>
          <a:lstStyle/>
          <a:p>
            <a:r>
              <a:rPr lang="en-US"/>
              <a:t>Financial Events -  Fees</a:t>
            </a:r>
          </a:p>
        </p:txBody>
      </p:sp>
      <p:sp>
        <p:nvSpPr>
          <p:cNvPr id="3" name="Content Placeholder 2">
            <a:extLst>
              <a:ext uri="{FF2B5EF4-FFF2-40B4-BE49-F238E27FC236}">
                <a16:creationId xmlns:a16="http://schemas.microsoft.com/office/drawing/2014/main" id="{D56F063B-FF24-AC5C-9F39-BAC55828141F}"/>
              </a:ext>
            </a:extLst>
          </p:cNvPr>
          <p:cNvSpPr>
            <a:spLocks noGrp="1"/>
          </p:cNvSpPr>
          <p:nvPr>
            <p:ph idx="1"/>
          </p:nvPr>
        </p:nvSpPr>
        <p:spPr>
          <a:xfrm>
            <a:off x="141516" y="1099075"/>
            <a:ext cx="8926284" cy="5077888"/>
          </a:xfrm>
        </p:spPr>
        <p:txBody>
          <a:bodyPr/>
          <a:lstStyle/>
          <a:p>
            <a:pPr marL="0" marR="0" indent="0" algn="ctr">
              <a:buNone/>
            </a:pPr>
            <a:r>
              <a:rPr lang="en-US"/>
              <a:t>For OnCore 2.0, study teams must track specific administrative fees if listed in the Financial Events tab. </a:t>
            </a:r>
            <a:endParaRPr lang="en-US" sz="2800"/>
          </a:p>
          <a:p>
            <a:pPr marL="0" indent="0">
              <a:buNone/>
            </a:pPr>
            <a:endParaRPr lang="en-US"/>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9507CCE8-8D22-5CEA-D13B-6B4657F9D7EB}"/>
              </a:ext>
            </a:extLst>
          </p:cNvPr>
          <p:cNvSpPr>
            <a:spLocks noGrp="1"/>
          </p:cNvSpPr>
          <p:nvPr>
            <p:ph type="ftr" sz="quarter" idx="3"/>
          </p:nvPr>
        </p:nvSpPr>
        <p:spPr>
          <a:xfrm>
            <a:off x="3028950" y="6298818"/>
            <a:ext cx="3086100" cy="365125"/>
          </a:xfrm>
        </p:spPr>
        <p:txBody>
          <a:bodyPr/>
          <a:lstStyle/>
          <a:p>
            <a:r>
              <a:rPr lang="en-US"/>
              <a:t>Slides developed by OCR CRSS team.</a:t>
            </a:r>
          </a:p>
        </p:txBody>
      </p:sp>
      <p:pic>
        <p:nvPicPr>
          <p:cNvPr id="5" name="Content Placeholder 22" descr="A yellow stars with black text&#10;&#10;Description automatically generated">
            <a:extLst>
              <a:ext uri="{FF2B5EF4-FFF2-40B4-BE49-F238E27FC236}">
                <a16:creationId xmlns:a16="http://schemas.microsoft.com/office/drawing/2014/main" id="{12FCADFE-313C-9F24-3921-E9E747A7B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sp>
        <p:nvSpPr>
          <p:cNvPr id="7" name="TextBox 6">
            <a:extLst>
              <a:ext uri="{FF2B5EF4-FFF2-40B4-BE49-F238E27FC236}">
                <a16:creationId xmlns:a16="http://schemas.microsoft.com/office/drawing/2014/main" id="{8C32E764-C901-E13C-869B-2ACCDFC8FC25}"/>
              </a:ext>
            </a:extLst>
          </p:cNvPr>
          <p:cNvSpPr txBox="1"/>
          <p:nvPr/>
        </p:nvSpPr>
        <p:spPr>
          <a:xfrm>
            <a:off x="1621972" y="2075339"/>
            <a:ext cx="6074227" cy="923330"/>
          </a:xfrm>
          <a:prstGeom prst="rect">
            <a:avLst/>
          </a:prstGeom>
          <a:noFill/>
        </p:spPr>
        <p:txBody>
          <a:bodyPr wrap="square">
            <a:spAutoFit/>
          </a:bodyPr>
          <a:lstStyle/>
          <a:p>
            <a:pPr marL="0" marR="0" algn="ctr"/>
            <a:r>
              <a:rPr lang="en-US">
                <a:latin typeface="Calibri" panose="020F0502020204030204" pitchFamily="34" charset="0"/>
              </a:rPr>
              <a:t>Study teams will </a:t>
            </a:r>
            <a:r>
              <a:rPr lang="en-US" b="1">
                <a:latin typeface="Calibri" panose="020F0502020204030204" pitchFamily="34" charset="0"/>
              </a:rPr>
              <a:t>NOW</a:t>
            </a:r>
            <a:r>
              <a:rPr lang="en-US">
                <a:latin typeface="Calibri" panose="020F0502020204030204" pitchFamily="34" charset="0"/>
              </a:rPr>
              <a:t> be responsible for tracking the financial events listed below. </a:t>
            </a:r>
            <a:endParaRPr lang="en-US" sz="1800">
              <a:effectLst/>
              <a:latin typeface="Calibri" panose="020F0502020204030204" pitchFamily="34" charset="0"/>
            </a:endParaRPr>
          </a:p>
          <a:p>
            <a:pPr marL="0" marR="0"/>
            <a:r>
              <a:rPr lang="en-US" sz="1800">
                <a:effectLst/>
                <a:latin typeface="Calibri" panose="020F0502020204030204" pitchFamily="34" charset="0"/>
              </a:rPr>
              <a:t> </a:t>
            </a:r>
          </a:p>
        </p:txBody>
      </p:sp>
      <p:sp>
        <p:nvSpPr>
          <p:cNvPr id="14" name="TextBox 13">
            <a:extLst>
              <a:ext uri="{FF2B5EF4-FFF2-40B4-BE49-F238E27FC236}">
                <a16:creationId xmlns:a16="http://schemas.microsoft.com/office/drawing/2014/main" id="{9FE1596B-77AC-8800-51ED-3D0711E2EA87}"/>
              </a:ext>
            </a:extLst>
          </p:cNvPr>
          <p:cNvSpPr txBox="1"/>
          <p:nvPr/>
        </p:nvSpPr>
        <p:spPr>
          <a:xfrm>
            <a:off x="3028950" y="2537004"/>
            <a:ext cx="2656114" cy="3139321"/>
          </a:xfrm>
          <a:prstGeom prst="rect">
            <a:avLst/>
          </a:prstGeom>
          <a:noFill/>
        </p:spPr>
        <p:txBody>
          <a:bodyPr wrap="square">
            <a:spAutoFit/>
          </a:bodyPr>
          <a:lstStyle/>
          <a:p>
            <a:pPr marL="0" marR="0" algn="ctr"/>
            <a:br>
              <a:rPr lang="en-US" sz="1800">
                <a:effectLst/>
                <a:latin typeface="Calibri" panose="020F0502020204030204" pitchFamily="34" charset="0"/>
              </a:rPr>
            </a:br>
            <a:r>
              <a:rPr lang="en-US" sz="1800">
                <a:effectLst/>
                <a:latin typeface="Calibri" panose="020F0502020204030204" pitchFamily="34" charset="0"/>
              </a:rPr>
              <a:t> </a:t>
            </a:r>
          </a:p>
          <a:p>
            <a:pPr marL="0" marR="0" algn="ctr"/>
            <a:r>
              <a:rPr lang="en-US" sz="1800">
                <a:solidFill>
                  <a:srgbClr val="FF0000"/>
                </a:solidFill>
                <a:effectLst/>
                <a:latin typeface="Calibri" panose="020F0502020204030204" pitchFamily="34" charset="0"/>
              </a:rPr>
              <a:t>WIRB amendment prep</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WIRB renewal prep</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IRB amendment </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IRB renewal</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IDS Pharmacy Maintenance </a:t>
            </a:r>
            <a:endParaRPr lang="en-US" sz="1800">
              <a:effectLst/>
              <a:latin typeface="Calibri" panose="020F0502020204030204" pitchFamily="34" charset="0"/>
            </a:endParaRPr>
          </a:p>
          <a:p>
            <a:pPr marL="0" marR="0" algn="ctr"/>
            <a:r>
              <a:rPr lang="en-US" sz="1800">
                <a:solidFill>
                  <a:srgbClr val="FF0000"/>
                </a:solidFill>
                <a:effectLst/>
                <a:latin typeface="Calibri" panose="020F0502020204030204" pitchFamily="34" charset="0"/>
              </a:rPr>
              <a:t>OCR amendment fee</a:t>
            </a:r>
            <a:endParaRPr lang="en-US">
              <a:solidFill>
                <a:srgbClr val="FF0000"/>
              </a:solidFill>
              <a:latin typeface="Calibri" panose="020F0502020204030204" pitchFamily="34" charset="0"/>
            </a:endParaRPr>
          </a:p>
          <a:p>
            <a:pPr marL="0" marR="0"/>
            <a:endParaRPr lang="en-US" sz="1800">
              <a:effectLst/>
              <a:latin typeface="Calibri" panose="020F0502020204030204" pitchFamily="34" charset="0"/>
            </a:endParaRPr>
          </a:p>
          <a:p>
            <a:pPr marL="0" marR="0"/>
            <a:r>
              <a:rPr lang="en-US" sz="1800">
                <a:effectLst/>
                <a:latin typeface="Calibri" panose="020F0502020204030204" pitchFamily="34" charset="0"/>
              </a:rPr>
              <a:t> </a:t>
            </a:r>
          </a:p>
        </p:txBody>
      </p:sp>
    </p:spTree>
    <p:extLst>
      <p:ext uri="{BB962C8B-B14F-4D97-AF65-F5344CB8AC3E}">
        <p14:creationId xmlns:p14="http://schemas.microsoft.com/office/powerpoint/2010/main" val="2650793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09F8-26C9-2E5F-5F9B-D2302C359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204D1-A570-6810-464B-7007EF1D3766}"/>
              </a:ext>
            </a:extLst>
          </p:cNvPr>
          <p:cNvSpPr>
            <a:spLocks noGrp="1"/>
          </p:cNvSpPr>
          <p:nvPr>
            <p:ph type="title"/>
          </p:nvPr>
        </p:nvSpPr>
        <p:spPr/>
        <p:txBody>
          <a:bodyPr>
            <a:normAutofit fontScale="90000"/>
          </a:bodyPr>
          <a:lstStyle/>
          <a:p>
            <a:r>
              <a:rPr lang="en-US"/>
              <a:t>Financial Events -  Auto-Invoiced Fees</a:t>
            </a:r>
          </a:p>
        </p:txBody>
      </p:sp>
      <p:sp>
        <p:nvSpPr>
          <p:cNvPr id="3" name="Content Placeholder 2">
            <a:extLst>
              <a:ext uri="{FF2B5EF4-FFF2-40B4-BE49-F238E27FC236}">
                <a16:creationId xmlns:a16="http://schemas.microsoft.com/office/drawing/2014/main" id="{B2947583-7D83-F753-B883-AFDA2FB1B33C}"/>
              </a:ext>
            </a:extLst>
          </p:cNvPr>
          <p:cNvSpPr>
            <a:spLocks noGrp="1"/>
          </p:cNvSpPr>
          <p:nvPr>
            <p:ph idx="1"/>
          </p:nvPr>
        </p:nvSpPr>
        <p:spPr>
          <a:xfrm>
            <a:off x="141516" y="1099075"/>
            <a:ext cx="8926284" cy="5077888"/>
          </a:xfrm>
        </p:spPr>
        <p:txBody>
          <a:bodyPr/>
          <a:lstStyle/>
          <a:p>
            <a:pPr marL="0" marR="0" indent="0" algn="ctr">
              <a:buNone/>
            </a:pPr>
            <a:r>
              <a:rPr lang="en-US"/>
              <a:t>OCR Invoicing will auto-invoice for the following administrative fees for the study teams.</a:t>
            </a:r>
          </a:p>
          <a:p>
            <a:pPr marL="0" indent="0">
              <a:buNone/>
            </a:pPr>
            <a:endParaRPr lang="en-US"/>
          </a:p>
          <a:p>
            <a:pPr marL="0" indent="0">
              <a:buNone/>
            </a:pPr>
            <a:endParaRPr lang="en-US"/>
          </a:p>
        </p:txBody>
      </p:sp>
      <p:sp>
        <p:nvSpPr>
          <p:cNvPr id="4" name="Footer Placeholder 3">
            <a:extLst>
              <a:ext uri="{FF2B5EF4-FFF2-40B4-BE49-F238E27FC236}">
                <a16:creationId xmlns:a16="http://schemas.microsoft.com/office/drawing/2014/main" id="{C52C7253-F222-BB41-E524-D142D10BC128}"/>
              </a:ext>
            </a:extLst>
          </p:cNvPr>
          <p:cNvSpPr>
            <a:spLocks noGrp="1"/>
          </p:cNvSpPr>
          <p:nvPr>
            <p:ph type="ftr" sz="quarter" idx="3"/>
          </p:nvPr>
        </p:nvSpPr>
        <p:spPr>
          <a:xfrm>
            <a:off x="3028950" y="6298818"/>
            <a:ext cx="3086100" cy="365125"/>
          </a:xfrm>
        </p:spPr>
        <p:txBody>
          <a:bodyPr/>
          <a:lstStyle/>
          <a:p>
            <a:r>
              <a:rPr lang="en-US"/>
              <a:t>Slides developed by OCR CRSS team.</a:t>
            </a:r>
          </a:p>
        </p:txBody>
      </p:sp>
      <p:sp>
        <p:nvSpPr>
          <p:cNvPr id="13" name="TextBox 12">
            <a:extLst>
              <a:ext uri="{FF2B5EF4-FFF2-40B4-BE49-F238E27FC236}">
                <a16:creationId xmlns:a16="http://schemas.microsoft.com/office/drawing/2014/main" id="{56349EAB-0028-82EB-ED8C-292ACA770A46}"/>
              </a:ext>
            </a:extLst>
          </p:cNvPr>
          <p:cNvSpPr txBox="1"/>
          <p:nvPr/>
        </p:nvSpPr>
        <p:spPr>
          <a:xfrm>
            <a:off x="719528" y="1859339"/>
            <a:ext cx="7465102" cy="3139321"/>
          </a:xfrm>
          <a:prstGeom prst="rect">
            <a:avLst/>
          </a:prstGeom>
          <a:noFill/>
        </p:spPr>
        <p:txBody>
          <a:bodyPr wrap="square">
            <a:spAutoFit/>
          </a:bodyPr>
          <a:lstStyle/>
          <a:p>
            <a:pPr marL="0" marR="0" algn="ctr"/>
            <a:br>
              <a:rPr lang="en-US" sz="1800">
                <a:effectLst/>
                <a:latin typeface="Calibri" panose="020F0502020204030204" pitchFamily="34" charset="0"/>
              </a:rPr>
            </a:br>
            <a:r>
              <a:rPr lang="en-US" sz="1800">
                <a:effectLst/>
                <a:latin typeface="Calibri" panose="020F0502020204030204" pitchFamily="34" charset="0"/>
              </a:rPr>
              <a:t> </a:t>
            </a:r>
          </a:p>
          <a:p>
            <a:pPr marL="0" marR="0" algn="ctr"/>
            <a:endParaRPr lang="en-US" sz="1800">
              <a:solidFill>
                <a:srgbClr val="FF0000"/>
              </a:solidFill>
              <a:effectLst/>
              <a:latin typeface="Calibri" panose="020F0502020204030204" pitchFamily="34" charset="0"/>
            </a:endParaRPr>
          </a:p>
          <a:p>
            <a:pPr marL="0" marR="0" algn="ctr"/>
            <a:r>
              <a:rPr lang="en-US">
                <a:solidFill>
                  <a:srgbClr val="FF0000"/>
                </a:solidFill>
                <a:latin typeface="Calibri" panose="020F0502020204030204" pitchFamily="34" charset="0"/>
              </a:rPr>
              <a:t>Administrative Start-up Costs (inclusive of initial IRB, initial pharmacy, radiology process, and user authorization fees)</a:t>
            </a:r>
            <a:br>
              <a:rPr lang="en-US">
                <a:solidFill>
                  <a:srgbClr val="FF0000"/>
                </a:solidFill>
                <a:latin typeface="Calibri" panose="020F0502020204030204" pitchFamily="34" charset="0"/>
              </a:rPr>
            </a:br>
            <a:r>
              <a:rPr lang="en-US" i="1">
                <a:latin typeface="Calibri" panose="020F0502020204030204" pitchFamily="34" charset="0"/>
              </a:rPr>
              <a:t>Must receive Emory’s eNOA.</a:t>
            </a:r>
            <a:br>
              <a:rPr lang="en-US" i="1">
                <a:latin typeface="Calibri" panose="020F0502020204030204" pitchFamily="34" charset="0"/>
              </a:rPr>
            </a:br>
            <a:br>
              <a:rPr lang="en-US">
                <a:solidFill>
                  <a:srgbClr val="FF0000"/>
                </a:solidFill>
                <a:latin typeface="Calibri" panose="020F0502020204030204" pitchFamily="34" charset="0"/>
              </a:rPr>
            </a:br>
            <a:r>
              <a:rPr lang="en-US">
                <a:solidFill>
                  <a:srgbClr val="FF0000"/>
                </a:solidFill>
                <a:latin typeface="Calibri" panose="020F0502020204030204" pitchFamily="34" charset="0"/>
              </a:rPr>
              <a:t>Administrative Study Close-out Costs (inclusive of record retention)</a:t>
            </a:r>
            <a:br>
              <a:rPr lang="en-US">
                <a:solidFill>
                  <a:srgbClr val="FF0000"/>
                </a:solidFill>
                <a:latin typeface="Calibri" panose="020F0502020204030204" pitchFamily="34" charset="0"/>
              </a:rPr>
            </a:br>
            <a:r>
              <a:rPr lang="en-US" i="1">
                <a:latin typeface="Calibri" panose="020F0502020204030204" pitchFamily="34" charset="0"/>
              </a:rPr>
              <a:t>Must receive close-out notification from Sponsor.  </a:t>
            </a:r>
          </a:p>
          <a:p>
            <a:pPr marL="0" marR="0"/>
            <a:endParaRPr lang="en-US" sz="1800">
              <a:effectLst/>
              <a:latin typeface="Calibri" panose="020F0502020204030204" pitchFamily="34" charset="0"/>
            </a:endParaRPr>
          </a:p>
          <a:p>
            <a:pPr marL="0" marR="0"/>
            <a:r>
              <a:rPr lang="en-US" sz="1800">
                <a:effectLst/>
                <a:latin typeface="Calibri" panose="020F0502020204030204" pitchFamily="34" charset="0"/>
              </a:rPr>
              <a:t> </a:t>
            </a:r>
          </a:p>
        </p:txBody>
      </p:sp>
    </p:spTree>
    <p:extLst>
      <p:ext uri="{BB962C8B-B14F-4D97-AF65-F5344CB8AC3E}">
        <p14:creationId xmlns:p14="http://schemas.microsoft.com/office/powerpoint/2010/main" val="15263577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82F8-C88B-3133-8264-0D2D3D3CA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1CA62-BFCA-A63E-A010-335BF0B77BCD}"/>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15BDEC1F-8E7B-F6F6-A1E6-72A7657F7E47}"/>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2D2D8511-88AD-A5E4-FC32-1D10F0621620}"/>
              </a:ext>
            </a:extLst>
          </p:cNvPr>
          <p:cNvSpPr>
            <a:spLocks noGrp="1"/>
          </p:cNvSpPr>
          <p:nvPr>
            <p:ph idx="1"/>
          </p:nvPr>
        </p:nvSpPr>
        <p:spPr/>
        <p:txBody>
          <a:bodyPr/>
          <a:lstStyle/>
          <a:p>
            <a:pPr marL="0" indent="0">
              <a:buNone/>
            </a:pPr>
            <a:r>
              <a:rPr lang="en-US"/>
              <a:t>Track visits information will flow to the </a:t>
            </a:r>
            <a:r>
              <a:rPr lang="en-US" b="1"/>
              <a:t>Financials Console</a:t>
            </a:r>
            <a:r>
              <a:rPr lang="en-US"/>
              <a:t> so the OCR Invoicing team can create Sponsor invoices.  </a:t>
            </a:r>
          </a:p>
          <a:p>
            <a:pPr marL="0" indent="0">
              <a:buNone/>
            </a:pPr>
            <a:endParaRPr lang="en-US" i="1"/>
          </a:p>
          <a:p>
            <a:r>
              <a:rPr lang="en-US" i="1"/>
              <a:t>Statements of Transactions (SOTs)</a:t>
            </a:r>
          </a:p>
          <a:p>
            <a:r>
              <a:rPr lang="en-US" i="1"/>
              <a:t>Invoices</a:t>
            </a:r>
          </a:p>
          <a:p>
            <a:r>
              <a:rPr lang="en-US" i="1"/>
              <a:t>Remittances </a:t>
            </a:r>
          </a:p>
        </p:txBody>
      </p:sp>
      <p:pic>
        <p:nvPicPr>
          <p:cNvPr id="3" name="Picture 2">
            <a:extLst>
              <a:ext uri="{FF2B5EF4-FFF2-40B4-BE49-F238E27FC236}">
                <a16:creationId xmlns:a16="http://schemas.microsoft.com/office/drawing/2014/main" id="{AE29B9F7-051B-ED72-AB0F-F7F320737A06}"/>
              </a:ext>
            </a:extLst>
          </p:cNvPr>
          <p:cNvPicPr>
            <a:picLocks noChangeAspect="1"/>
          </p:cNvPicPr>
          <p:nvPr/>
        </p:nvPicPr>
        <p:blipFill>
          <a:blip r:embed="rId2"/>
          <a:srcRect l="-4942" t="12096" r="88048" b="-8057"/>
          <a:stretch/>
        </p:blipFill>
        <p:spPr>
          <a:xfrm>
            <a:off x="6115049" y="2142031"/>
            <a:ext cx="1613807" cy="427963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F654840-9057-A678-3C28-F312DB40321E}"/>
              </a:ext>
            </a:extLst>
          </p:cNvPr>
          <p:cNvSpPr/>
          <p:nvPr/>
        </p:nvSpPr>
        <p:spPr>
          <a:xfrm>
            <a:off x="6463393" y="5708983"/>
            <a:ext cx="1439636" cy="467979"/>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618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8622-AC00-885F-E5D3-DCE621F69D87}"/>
              </a:ext>
            </a:extLst>
          </p:cNvPr>
          <p:cNvSpPr>
            <a:spLocks noGrp="1"/>
          </p:cNvSpPr>
          <p:nvPr>
            <p:ph type="title"/>
          </p:nvPr>
        </p:nvSpPr>
        <p:spPr/>
        <p:txBody>
          <a:bodyPr/>
          <a:lstStyle/>
          <a:p>
            <a:r>
              <a:rPr lang="en-US"/>
              <a:t>Why are we Optimizing? </a:t>
            </a:r>
          </a:p>
        </p:txBody>
      </p:sp>
      <p:sp>
        <p:nvSpPr>
          <p:cNvPr id="3" name="Content Placeholder 2">
            <a:extLst>
              <a:ext uri="{FF2B5EF4-FFF2-40B4-BE49-F238E27FC236}">
                <a16:creationId xmlns:a16="http://schemas.microsoft.com/office/drawing/2014/main" id="{88A449B6-C93E-0BEE-9C02-8EF9CE865E66}"/>
              </a:ext>
            </a:extLst>
          </p:cNvPr>
          <p:cNvSpPr>
            <a:spLocks noGrp="1"/>
          </p:cNvSpPr>
          <p:nvPr>
            <p:ph idx="1"/>
          </p:nvPr>
        </p:nvSpPr>
        <p:spPr/>
        <p:txBody>
          <a:bodyPr/>
          <a:lstStyle/>
          <a:p>
            <a:pPr marL="0" indent="0" algn="ctr">
              <a:buNone/>
            </a:pPr>
            <a:r>
              <a:rPr lang="en-US" sz="2800" dirty="0"/>
              <a:t>Emory has decided to leverage the OnCore system’s capabilities to optimize the clinical research process by centralizing data, automating workflows, and providing advanced analytics to improve overall study efficiency and compliance.</a:t>
            </a:r>
          </a:p>
          <a:p>
            <a:pPr marL="0" indent="0" algn="ctr">
              <a:buNone/>
            </a:pPr>
            <a:endParaRPr lang="en-US" sz="2800" dirty="0"/>
          </a:p>
          <a:p>
            <a:pPr marL="0" indent="0" algn="ctr">
              <a:buNone/>
            </a:pPr>
            <a:r>
              <a:rPr lang="en-US" sz="2800" b="1" dirty="0"/>
              <a:t>We are using Advarra’s </a:t>
            </a:r>
            <a:r>
              <a:rPr lang="en-US" sz="2800" b="1" dirty="0">
                <a:solidFill>
                  <a:schemeClr val="accent4">
                    <a:lumMod val="75000"/>
                  </a:schemeClr>
                </a:solidFill>
              </a:rPr>
              <a:t>best practices </a:t>
            </a:r>
            <a:r>
              <a:rPr lang="en-US" sz="2800" b="1" dirty="0"/>
              <a:t>for OnCore. </a:t>
            </a:r>
          </a:p>
          <a:p>
            <a:pPr marL="0" indent="0">
              <a:buNone/>
            </a:pPr>
            <a:endParaRPr lang="en-US" dirty="0"/>
          </a:p>
        </p:txBody>
      </p:sp>
      <p:sp>
        <p:nvSpPr>
          <p:cNvPr id="4" name="Footer Placeholder 3">
            <a:extLst>
              <a:ext uri="{FF2B5EF4-FFF2-40B4-BE49-F238E27FC236}">
                <a16:creationId xmlns:a16="http://schemas.microsoft.com/office/drawing/2014/main" id="{EA649FEF-5826-1FA3-7463-E1D2DBBC0B90}"/>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531842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D81-6751-6E82-13A3-8928320E36F8}"/>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5CFD440B-BE9D-064F-64E1-6A346BD8B513}"/>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23927CC1-68CD-AA74-08F6-AAEB70D680E2}"/>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i="1"/>
              <a:t>Summary of Transactions</a:t>
            </a:r>
            <a:endParaRPr lang="en-US"/>
          </a:p>
          <a:p>
            <a:r>
              <a:rPr lang="en-US" b="1"/>
              <a:t>Payments received</a:t>
            </a:r>
            <a:br>
              <a:rPr lang="en-US"/>
            </a:br>
            <a:r>
              <a:rPr lang="en-US"/>
              <a:t>	Invoiceable</a:t>
            </a:r>
            <a:br>
              <a:rPr lang="en-US"/>
            </a:br>
            <a:r>
              <a:rPr lang="en-US"/>
              <a:t>	Non-Invoiceable</a:t>
            </a:r>
            <a:br>
              <a:rPr lang="en-US"/>
            </a:br>
            <a:r>
              <a:rPr lang="en-US"/>
              <a:t>	Unapplied</a:t>
            </a:r>
            <a:br>
              <a:rPr lang="en-US"/>
            </a:br>
            <a:endParaRPr lang="en-US"/>
          </a:p>
          <a:p>
            <a:r>
              <a:rPr lang="en-US" b="1"/>
              <a:t>Study Expenses/Subject Reimbursement</a:t>
            </a:r>
            <a:br>
              <a:rPr lang="en-US" b="1"/>
            </a:br>
            <a:r>
              <a:rPr lang="en-US"/>
              <a:t>Complete the </a:t>
            </a:r>
            <a:r>
              <a:rPr lang="en-US" b="1">
                <a:hlinkClick r:id="rId2"/>
              </a:rPr>
              <a:t>Emory Research Participant Payment Forms</a:t>
            </a:r>
            <a:r>
              <a:rPr lang="en-US"/>
              <a:t> on the OCR website. </a:t>
            </a:r>
            <a:br>
              <a:rPr lang="en-US"/>
            </a:br>
            <a:endParaRPr lang="en-US"/>
          </a:p>
          <a:p>
            <a:r>
              <a:rPr lang="en-US" b="1"/>
              <a:t>Outstanding Unpaid Invoices </a:t>
            </a:r>
            <a:endParaRPr lang="en-US"/>
          </a:p>
          <a:p>
            <a:endParaRPr lang="en-US"/>
          </a:p>
          <a:p>
            <a:pPr marL="0" indent="0">
              <a:buNone/>
            </a:pPr>
            <a:r>
              <a:rPr lang="en-US" b="1">
                <a:solidFill>
                  <a:srgbClr val="0070C0"/>
                </a:solidFill>
              </a:rPr>
              <a:t>Questions on SOT?</a:t>
            </a:r>
            <a:r>
              <a:rPr lang="en-US"/>
              <a:t> Contact your OCR Invoicing CRFM. </a:t>
            </a:r>
            <a:br>
              <a:rPr lang="en-US"/>
            </a:br>
            <a:endParaRPr lang="en-US">
              <a:ea typeface="Calibri"/>
              <a:cs typeface="Calibri"/>
            </a:endParaRPr>
          </a:p>
        </p:txBody>
      </p:sp>
      <p:pic>
        <p:nvPicPr>
          <p:cNvPr id="9" name="Picture 8">
            <a:extLst>
              <a:ext uri="{FF2B5EF4-FFF2-40B4-BE49-F238E27FC236}">
                <a16:creationId xmlns:a16="http://schemas.microsoft.com/office/drawing/2014/main" id="{7345F7E0-1B1F-70EB-BC2F-DF91799F7ECE}"/>
              </a:ext>
            </a:extLst>
          </p:cNvPr>
          <p:cNvPicPr>
            <a:picLocks noChangeAspect="1"/>
          </p:cNvPicPr>
          <p:nvPr/>
        </p:nvPicPr>
        <p:blipFill>
          <a:blip r:embed="rId3"/>
          <a:stretch>
            <a:fillRect/>
          </a:stretch>
        </p:blipFill>
        <p:spPr>
          <a:xfrm>
            <a:off x="4572000" y="1355845"/>
            <a:ext cx="4148884" cy="1441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6854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26B1-0D2B-A1BC-AD09-2E2FB9261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F9B14-7A66-444A-32E2-CD74B5B9FDD8}"/>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F8E94FF6-8F24-8957-D323-2F006BB7B193}"/>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00EA89F4-332D-1D29-96A3-70CB8DF932FE}"/>
              </a:ext>
            </a:extLst>
          </p:cNvPr>
          <p:cNvSpPr>
            <a:spLocks noGrp="1"/>
          </p:cNvSpPr>
          <p:nvPr>
            <p:ph idx="1"/>
          </p:nvPr>
        </p:nvSpPr>
        <p:spPr>
          <a:xfrm>
            <a:off x="342901" y="1328404"/>
            <a:ext cx="8470231" cy="5027947"/>
          </a:xfrm>
        </p:spPr>
        <p:txBody>
          <a:bodyPr>
            <a:normAutofit/>
          </a:bodyPr>
          <a:lstStyle/>
          <a:p>
            <a:pPr marL="0" indent="0">
              <a:buNone/>
            </a:pPr>
            <a:r>
              <a:rPr lang="en-US" i="1"/>
              <a:t>Invoices </a:t>
            </a:r>
            <a:endParaRPr lang="en-US"/>
          </a:p>
          <a:p>
            <a:r>
              <a:rPr lang="en-US" b="1"/>
              <a:t>Sponsor</a:t>
            </a:r>
            <a:br>
              <a:rPr lang="en-US"/>
            </a:br>
            <a:endParaRPr lang="en-US"/>
          </a:p>
          <a:p>
            <a:r>
              <a:rPr lang="en-US" b="1"/>
              <a:t>WIRB</a:t>
            </a:r>
            <a:br>
              <a:rPr lang="en-US"/>
            </a:br>
            <a:endParaRPr lang="en-US"/>
          </a:p>
          <a:p>
            <a:r>
              <a:rPr lang="en-US" b="1"/>
              <a:t>Grady</a:t>
            </a:r>
            <a:br>
              <a:rPr lang="en-US"/>
            </a:br>
            <a:endParaRPr lang="en-US"/>
          </a:p>
        </p:txBody>
      </p:sp>
      <p:pic>
        <p:nvPicPr>
          <p:cNvPr id="11" name="Picture 10">
            <a:extLst>
              <a:ext uri="{FF2B5EF4-FFF2-40B4-BE49-F238E27FC236}">
                <a16:creationId xmlns:a16="http://schemas.microsoft.com/office/drawing/2014/main" id="{9B4F6BF7-7CA8-8664-3665-AA93DD1BD303}"/>
              </a:ext>
            </a:extLst>
          </p:cNvPr>
          <p:cNvPicPr>
            <a:picLocks noChangeAspect="1"/>
          </p:cNvPicPr>
          <p:nvPr/>
        </p:nvPicPr>
        <p:blipFill>
          <a:blip r:embed="rId2"/>
          <a:stretch>
            <a:fillRect/>
          </a:stretch>
        </p:blipFill>
        <p:spPr>
          <a:xfrm>
            <a:off x="2173098" y="1303051"/>
            <a:ext cx="6640034" cy="2801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33E75DE7-5125-7644-79D5-B48B920D6F68}"/>
              </a:ext>
            </a:extLst>
          </p:cNvPr>
          <p:cNvSpPr txBox="1"/>
          <p:nvPr/>
        </p:nvSpPr>
        <p:spPr>
          <a:xfrm>
            <a:off x="330868" y="4413547"/>
            <a:ext cx="8458197" cy="1323439"/>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t">
            <a:spAutoFit/>
          </a:bodyPr>
          <a:lstStyle/>
          <a:p>
            <a:pPr algn="ctr"/>
            <a:r>
              <a:rPr lang="en-US" sz="2000" b="1"/>
              <a:t>Most Sponsors pay every 30 days, and we reconcile every 30 days. However, some invoices are due upon receipt, especially for Startup and Closeout. All checks and wires are sent to the Emory Finance Department. RGC will ensure the funds are credited to the account in Compass.</a:t>
            </a:r>
          </a:p>
        </p:txBody>
      </p:sp>
    </p:spTree>
    <p:extLst>
      <p:ext uri="{BB962C8B-B14F-4D97-AF65-F5344CB8AC3E}">
        <p14:creationId xmlns:p14="http://schemas.microsoft.com/office/powerpoint/2010/main" val="2519480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1AD1-EA15-2C2F-2ECD-5EEA28FA0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097CE-3388-EF3B-0C0C-F3A2B5291892}"/>
              </a:ext>
            </a:extLst>
          </p:cNvPr>
          <p:cNvSpPr>
            <a:spLocks noGrp="1"/>
          </p:cNvSpPr>
          <p:nvPr>
            <p:ph type="title"/>
          </p:nvPr>
        </p:nvSpPr>
        <p:spPr/>
        <p:txBody>
          <a:bodyPr/>
          <a:lstStyle/>
          <a:p>
            <a:r>
              <a:rPr lang="en-US"/>
              <a:t>Financial Events – Attachments </a:t>
            </a:r>
          </a:p>
        </p:txBody>
      </p:sp>
      <p:sp>
        <p:nvSpPr>
          <p:cNvPr id="4" name="Footer Placeholder 3">
            <a:extLst>
              <a:ext uri="{FF2B5EF4-FFF2-40B4-BE49-F238E27FC236}">
                <a16:creationId xmlns:a16="http://schemas.microsoft.com/office/drawing/2014/main" id="{54AE90EC-FD57-F0C8-8AE2-FCFA691F378D}"/>
              </a:ext>
            </a:extLst>
          </p:cNvPr>
          <p:cNvSpPr>
            <a:spLocks noGrp="1"/>
          </p:cNvSpPr>
          <p:nvPr>
            <p:ph type="ftr" sz="quarter" idx="3"/>
          </p:nvPr>
        </p:nvSpPr>
        <p:spPr/>
        <p:txBody>
          <a:bodyPr/>
          <a:lstStyle/>
          <a:p>
            <a:r>
              <a:rPr lang="en-US"/>
              <a:t>Slides developed by OCR CRSS team.</a:t>
            </a:r>
          </a:p>
        </p:txBody>
      </p:sp>
      <p:sp>
        <p:nvSpPr>
          <p:cNvPr id="7" name="Content Placeholder 6">
            <a:extLst>
              <a:ext uri="{FF2B5EF4-FFF2-40B4-BE49-F238E27FC236}">
                <a16:creationId xmlns:a16="http://schemas.microsoft.com/office/drawing/2014/main" id="{12418700-B7F1-118A-1F50-B912E2D6163E}"/>
              </a:ext>
            </a:extLst>
          </p:cNvPr>
          <p:cNvSpPr>
            <a:spLocks noGrp="1"/>
          </p:cNvSpPr>
          <p:nvPr>
            <p:ph idx="1"/>
          </p:nvPr>
        </p:nvSpPr>
        <p:spPr>
          <a:xfrm>
            <a:off x="171161" y="1166520"/>
            <a:ext cx="8470231" cy="1837937"/>
          </a:xfrm>
        </p:spPr>
        <p:txBody>
          <a:bodyPr>
            <a:normAutofit/>
          </a:bodyPr>
          <a:lstStyle/>
          <a:p>
            <a:pPr marL="0" indent="0">
              <a:buNone/>
            </a:pPr>
            <a:r>
              <a:rPr lang="en-US" i="1"/>
              <a:t>Remittances </a:t>
            </a:r>
            <a:br>
              <a:rPr lang="en-US" i="1"/>
            </a:br>
            <a:r>
              <a:rPr lang="en-US"/>
              <a:t>Sometimes, they are sent with details; sometimes, they are not. OCR Invoicing relies heavily on the tracked visit information to aid in discovery. </a:t>
            </a:r>
          </a:p>
          <a:p>
            <a:pPr marL="0" indent="0">
              <a:buNone/>
            </a:pPr>
            <a:endParaRPr lang="en-US"/>
          </a:p>
        </p:txBody>
      </p:sp>
      <p:pic>
        <p:nvPicPr>
          <p:cNvPr id="8" name="Picture 7">
            <a:extLst>
              <a:ext uri="{FF2B5EF4-FFF2-40B4-BE49-F238E27FC236}">
                <a16:creationId xmlns:a16="http://schemas.microsoft.com/office/drawing/2014/main" id="{C9F5275D-D94F-81AC-81C0-AEE717491554}"/>
              </a:ext>
            </a:extLst>
          </p:cNvPr>
          <p:cNvPicPr>
            <a:picLocks noChangeAspect="1"/>
          </p:cNvPicPr>
          <p:nvPr/>
        </p:nvPicPr>
        <p:blipFill>
          <a:blip r:embed="rId2"/>
          <a:stretch>
            <a:fillRect/>
          </a:stretch>
        </p:blipFill>
        <p:spPr>
          <a:xfrm>
            <a:off x="4609447" y="4416155"/>
            <a:ext cx="4552782" cy="501859"/>
          </a:xfrm>
          <a:prstGeom prst="rect">
            <a:avLst/>
          </a:prstGeom>
        </p:spPr>
      </p:pic>
      <p:pic>
        <p:nvPicPr>
          <p:cNvPr id="10" name="Picture 9">
            <a:extLst>
              <a:ext uri="{FF2B5EF4-FFF2-40B4-BE49-F238E27FC236}">
                <a16:creationId xmlns:a16="http://schemas.microsoft.com/office/drawing/2014/main" id="{E428303D-C6B3-624C-F3E3-F5576E3C305C}"/>
              </a:ext>
            </a:extLst>
          </p:cNvPr>
          <p:cNvPicPr>
            <a:picLocks noChangeAspect="1"/>
          </p:cNvPicPr>
          <p:nvPr/>
        </p:nvPicPr>
        <p:blipFill>
          <a:blip r:embed="rId3"/>
          <a:srcRect l="1" r="41000"/>
          <a:stretch/>
        </p:blipFill>
        <p:spPr>
          <a:xfrm>
            <a:off x="177006" y="2788245"/>
            <a:ext cx="4245144" cy="246383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4DE83B7-8ED1-6203-C06E-E657A2145842}"/>
              </a:ext>
            </a:extLst>
          </p:cNvPr>
          <p:cNvPicPr>
            <a:picLocks noChangeAspect="1"/>
          </p:cNvPicPr>
          <p:nvPr/>
        </p:nvPicPr>
        <p:blipFill>
          <a:blip r:embed="rId4"/>
          <a:stretch>
            <a:fillRect/>
          </a:stretch>
        </p:blipFill>
        <p:spPr>
          <a:xfrm>
            <a:off x="5271268" y="2867918"/>
            <a:ext cx="3229141" cy="13250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5A3F8557-A64F-869A-55E6-3E981AFEE5B7}"/>
              </a:ext>
            </a:extLst>
          </p:cNvPr>
          <p:cNvSpPr txBox="1"/>
          <p:nvPr/>
        </p:nvSpPr>
        <p:spPr>
          <a:xfrm rot="20076431">
            <a:off x="337862" y="3879492"/>
            <a:ext cx="3786940" cy="523220"/>
          </a:xfrm>
          <a:prstGeom prst="rect">
            <a:avLst/>
          </a:prstGeom>
          <a:noFill/>
        </p:spPr>
        <p:txBody>
          <a:bodyPr wrap="square" rtlCol="0">
            <a:spAutoFit/>
          </a:bodyPr>
          <a:lstStyle/>
          <a:p>
            <a:pPr algn="ctr"/>
            <a:r>
              <a:rPr lang="en-US" sz="2800" b="1">
                <a:solidFill>
                  <a:srgbClr val="FF0000"/>
                </a:solidFill>
              </a:rPr>
              <a:t>With details </a:t>
            </a:r>
          </a:p>
        </p:txBody>
      </p:sp>
      <p:sp>
        <p:nvSpPr>
          <p:cNvPr id="16" name="TextBox 15">
            <a:extLst>
              <a:ext uri="{FF2B5EF4-FFF2-40B4-BE49-F238E27FC236}">
                <a16:creationId xmlns:a16="http://schemas.microsoft.com/office/drawing/2014/main" id="{F4D94A32-0A33-9BB9-1C32-08FDD9F81B1A}"/>
              </a:ext>
            </a:extLst>
          </p:cNvPr>
          <p:cNvSpPr txBox="1"/>
          <p:nvPr/>
        </p:nvSpPr>
        <p:spPr>
          <a:xfrm rot="20076431">
            <a:off x="5377213" y="3796095"/>
            <a:ext cx="2768968" cy="523220"/>
          </a:xfrm>
          <a:prstGeom prst="rect">
            <a:avLst/>
          </a:prstGeom>
          <a:noFill/>
        </p:spPr>
        <p:txBody>
          <a:bodyPr wrap="square" rtlCol="0">
            <a:spAutoFit/>
          </a:bodyPr>
          <a:lstStyle/>
          <a:p>
            <a:r>
              <a:rPr lang="en-US" sz="2800" b="1">
                <a:solidFill>
                  <a:srgbClr val="FF0000"/>
                </a:solidFill>
              </a:rPr>
              <a:t>Without  details </a:t>
            </a:r>
          </a:p>
        </p:txBody>
      </p:sp>
    </p:spTree>
    <p:extLst>
      <p:ext uri="{BB962C8B-B14F-4D97-AF65-F5344CB8AC3E}">
        <p14:creationId xmlns:p14="http://schemas.microsoft.com/office/powerpoint/2010/main" val="3579061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652A-4956-25CF-5782-5275508F4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EE115-EA2C-5C92-8E43-B572D617027B}"/>
              </a:ext>
            </a:extLst>
          </p:cNvPr>
          <p:cNvSpPr>
            <a:spLocks noGrp="1"/>
          </p:cNvSpPr>
          <p:nvPr>
            <p:ph type="title"/>
          </p:nvPr>
        </p:nvSpPr>
        <p:spPr>
          <a:xfrm>
            <a:off x="0" y="76368"/>
            <a:ext cx="9067800" cy="928270"/>
          </a:xfrm>
        </p:spPr>
        <p:txBody>
          <a:bodyPr>
            <a:normAutofit fontScale="90000"/>
          </a:bodyPr>
          <a:lstStyle/>
          <a:p>
            <a:r>
              <a:rPr lang="en-US"/>
              <a:t>Again … </a:t>
            </a:r>
            <a:r>
              <a:rPr lang="en-US" sz="4000" b="1">
                <a:solidFill>
                  <a:srgbClr val="FFFF00"/>
                </a:solidFill>
              </a:rPr>
              <a:t>Subject Documentation is Important</a:t>
            </a:r>
            <a:r>
              <a:rPr lang="en-US" b="1"/>
              <a:t>  </a:t>
            </a:r>
          </a:p>
        </p:txBody>
      </p:sp>
      <p:sp>
        <p:nvSpPr>
          <p:cNvPr id="4" name="Content Placeholder 6">
            <a:extLst>
              <a:ext uri="{FF2B5EF4-FFF2-40B4-BE49-F238E27FC236}">
                <a16:creationId xmlns:a16="http://schemas.microsoft.com/office/drawing/2014/main" id="{ABE77877-2F88-C7CD-8D53-A30F7EA7E750}"/>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a:t>Document the following: </a:t>
            </a:r>
            <a:r>
              <a:rPr lang="en-US" sz="2800" b="1"/>
              <a:t>(OnCore, Epic)</a:t>
            </a:r>
            <a:br>
              <a:rPr lang="en-US" sz="2800" b="1"/>
            </a:br>
            <a:endParaRPr lang="en-US" sz="2800"/>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5" name="Content Placeholder 6">
            <a:extLst>
              <a:ext uri="{FF2B5EF4-FFF2-40B4-BE49-F238E27FC236}">
                <a16:creationId xmlns:a16="http://schemas.microsoft.com/office/drawing/2014/main" id="{7F468EF3-EC8F-EFFC-E1D3-A4A34291B0FB}"/>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a:t>Document the following: </a:t>
            </a:r>
            <a:r>
              <a:rPr lang="en-US" b="1"/>
              <a:t>(OnCore, Epic)</a:t>
            </a:r>
            <a:br>
              <a:rPr lang="en-US" b="1"/>
            </a:br>
            <a:endParaRPr lang="en-US" b="1"/>
          </a:p>
          <a:p>
            <a:pPr lvl="1">
              <a:buFont typeface="Century Gothic" panose="020B0502020202020204" pitchFamily="34" charset="0"/>
              <a:buChar char="−"/>
            </a:pPr>
            <a:r>
              <a:rPr lang="en-US" sz="2800"/>
              <a:t>Subject Visit</a:t>
            </a:r>
          </a:p>
          <a:p>
            <a:pPr marL="914400" lvl="2" indent="0">
              <a:buNone/>
            </a:pPr>
            <a:r>
              <a:rPr lang="en-US" sz="1800" b="1">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a:t>Subject SAEs</a:t>
            </a:r>
          </a:p>
          <a:p>
            <a:pPr lvl="1">
              <a:buFont typeface="Century Gothic" panose="020B0502020202020204" pitchFamily="34" charset="0"/>
              <a:buChar char="−"/>
            </a:pPr>
            <a:r>
              <a:rPr lang="en-US" sz="2800"/>
              <a:t>Subject Deviations  </a:t>
            </a:r>
          </a:p>
        </p:txBody>
      </p:sp>
      <p:sp>
        <p:nvSpPr>
          <p:cNvPr id="6" name="TextBox 5">
            <a:extLst>
              <a:ext uri="{FF2B5EF4-FFF2-40B4-BE49-F238E27FC236}">
                <a16:creationId xmlns:a16="http://schemas.microsoft.com/office/drawing/2014/main" id="{3ADC294B-173C-3878-034A-F072C84261CF}"/>
              </a:ext>
            </a:extLst>
          </p:cNvPr>
          <p:cNvSpPr txBox="1"/>
          <p:nvPr/>
        </p:nvSpPr>
        <p:spPr>
          <a:xfrm>
            <a:off x="4014214" y="2621740"/>
            <a:ext cx="1453989" cy="307777"/>
          </a:xfrm>
          <a:prstGeom prst="rect">
            <a:avLst/>
          </a:prstGeom>
          <a:noFill/>
        </p:spPr>
        <p:txBody>
          <a:bodyPr wrap="square" rtlCol="0">
            <a:spAutoFit/>
          </a:bodyPr>
          <a:lstStyle/>
          <a:p>
            <a:r>
              <a:rPr lang="en-US" sz="1400" b="1"/>
              <a:t>Transparency </a:t>
            </a:r>
          </a:p>
        </p:txBody>
      </p:sp>
      <p:sp>
        <p:nvSpPr>
          <p:cNvPr id="7" name="TextBox 6">
            <a:extLst>
              <a:ext uri="{FF2B5EF4-FFF2-40B4-BE49-F238E27FC236}">
                <a16:creationId xmlns:a16="http://schemas.microsoft.com/office/drawing/2014/main" id="{F9787F5E-CA3B-1168-B8E8-46731A2EE874}"/>
              </a:ext>
            </a:extLst>
          </p:cNvPr>
          <p:cNvSpPr txBox="1"/>
          <p:nvPr/>
        </p:nvSpPr>
        <p:spPr>
          <a:xfrm>
            <a:off x="4014214" y="4081502"/>
            <a:ext cx="1453989" cy="307777"/>
          </a:xfrm>
          <a:prstGeom prst="rect">
            <a:avLst/>
          </a:prstGeom>
          <a:noFill/>
        </p:spPr>
        <p:txBody>
          <a:bodyPr wrap="square" rtlCol="0">
            <a:spAutoFit/>
          </a:bodyPr>
          <a:lstStyle/>
          <a:p>
            <a:r>
              <a:rPr lang="en-US" sz="1400" b="1"/>
              <a:t>Compliance</a:t>
            </a:r>
          </a:p>
        </p:txBody>
      </p:sp>
      <p:sp>
        <p:nvSpPr>
          <p:cNvPr id="8" name="Arrow: Left-Right 7">
            <a:extLst>
              <a:ext uri="{FF2B5EF4-FFF2-40B4-BE49-F238E27FC236}">
                <a16:creationId xmlns:a16="http://schemas.microsoft.com/office/drawing/2014/main" id="{56491883-0BB2-8625-57DA-1ED45F7D3372}"/>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1696E4C-22DF-00BF-304A-AE8AAEFA9F11}"/>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Site (Emory)	</a:t>
            </a:r>
          </a:p>
        </p:txBody>
      </p:sp>
      <p:sp>
        <p:nvSpPr>
          <p:cNvPr id="10" name="Text Placeholder 5">
            <a:extLst>
              <a:ext uri="{FF2B5EF4-FFF2-40B4-BE49-F238E27FC236}">
                <a16:creationId xmlns:a16="http://schemas.microsoft.com/office/drawing/2014/main" id="{7658A110-326E-19A9-99B4-B275F881BA71}"/>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t>Sponsor	</a:t>
            </a:r>
          </a:p>
        </p:txBody>
      </p:sp>
      <p:sp>
        <p:nvSpPr>
          <p:cNvPr id="3" name="Footer Placeholder 2">
            <a:extLst>
              <a:ext uri="{FF2B5EF4-FFF2-40B4-BE49-F238E27FC236}">
                <a16:creationId xmlns:a16="http://schemas.microsoft.com/office/drawing/2014/main" id="{40963D14-AC23-BD36-FA1B-CBC61B7D5CA7}"/>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253820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1890-3823-AA25-EAD8-DA46E92E27EC}"/>
              </a:ext>
            </a:extLst>
          </p:cNvPr>
          <p:cNvSpPr>
            <a:spLocks noGrp="1"/>
          </p:cNvSpPr>
          <p:nvPr>
            <p:ph type="title"/>
          </p:nvPr>
        </p:nvSpPr>
        <p:spPr/>
        <p:txBody>
          <a:bodyPr/>
          <a:lstStyle/>
          <a:p>
            <a:r>
              <a:rPr lang="en-US">
                <a:solidFill>
                  <a:srgbClr val="FFC000"/>
                </a:solidFill>
              </a:rPr>
              <a:t>Closeout</a:t>
            </a:r>
          </a:p>
        </p:txBody>
      </p:sp>
      <p:sp>
        <p:nvSpPr>
          <p:cNvPr id="3" name="Content Placeholder 2">
            <a:extLst>
              <a:ext uri="{FF2B5EF4-FFF2-40B4-BE49-F238E27FC236}">
                <a16:creationId xmlns:a16="http://schemas.microsoft.com/office/drawing/2014/main" id="{D171F516-8653-C881-BDB2-1DC730D82C27}"/>
              </a:ext>
            </a:extLst>
          </p:cNvPr>
          <p:cNvSpPr>
            <a:spLocks noGrp="1"/>
          </p:cNvSpPr>
          <p:nvPr>
            <p:ph idx="1"/>
          </p:nvPr>
        </p:nvSpPr>
        <p:spPr>
          <a:xfrm>
            <a:off x="130629" y="1175657"/>
            <a:ext cx="8839200" cy="4974772"/>
          </a:xfrm>
        </p:spPr>
        <p:txBody>
          <a:bodyPr vert="horz" lIns="91440" tIns="45720" rIns="91440" bIns="45720" rtlCol="0" anchor="t">
            <a:normAutofit/>
          </a:bodyPr>
          <a:lstStyle/>
          <a:p>
            <a:pPr marL="0" indent="0">
              <a:buNone/>
            </a:pPr>
            <a:r>
              <a:rPr lang="en-US" b="0" i="0">
                <a:solidFill>
                  <a:srgbClr val="001D35"/>
                </a:solidFill>
                <a:effectLst/>
                <a:latin typeface="Calibri"/>
                <a:ea typeface="Calibri"/>
                <a:cs typeface="Calibri"/>
              </a:rPr>
              <a:t>Closeout </a:t>
            </a:r>
            <a:r>
              <a:rPr lang="en-US">
                <a:solidFill>
                  <a:srgbClr val="001D35"/>
                </a:solidFill>
                <a:latin typeface="Calibri"/>
                <a:ea typeface="Calibri"/>
                <a:cs typeface="Calibri"/>
              </a:rPr>
              <a:t>refers to the </a:t>
            </a:r>
            <a:r>
              <a:rPr lang="en-US" b="0" i="0">
                <a:solidFill>
                  <a:srgbClr val="001D35"/>
                </a:solidFill>
                <a:effectLst/>
                <a:latin typeface="Calibri"/>
                <a:ea typeface="Calibri"/>
                <a:cs typeface="Calibri"/>
              </a:rPr>
              <a:t>process of formally concluding a clinical research study within OnCore. It involves documenting that all study activities, data collection, and regulatory compliance are complete, and the study is </a:t>
            </a:r>
            <a:r>
              <a:rPr lang="en-US" b="1" i="0">
                <a:solidFill>
                  <a:srgbClr val="001D35"/>
                </a:solidFill>
                <a:effectLst/>
                <a:latin typeface="Calibri"/>
                <a:ea typeface="Calibri"/>
                <a:cs typeface="Calibri"/>
              </a:rPr>
              <a:t>ready to be closed with the IRB and </a:t>
            </a:r>
            <a:r>
              <a:rPr lang="en-US" b="1">
                <a:solidFill>
                  <a:srgbClr val="001D35"/>
                </a:solidFill>
                <a:latin typeface="Calibri"/>
                <a:ea typeface="Calibri"/>
                <a:cs typeface="Calibri"/>
              </a:rPr>
              <a:t>S</a:t>
            </a:r>
            <a:r>
              <a:rPr lang="en-US" b="1" i="0">
                <a:solidFill>
                  <a:srgbClr val="001D35"/>
                </a:solidFill>
                <a:effectLst/>
                <a:latin typeface="Calibri"/>
                <a:ea typeface="Calibri"/>
                <a:cs typeface="Calibri"/>
              </a:rPr>
              <a:t>ponsor</a:t>
            </a:r>
            <a:r>
              <a:rPr lang="en-US" b="0" i="0">
                <a:solidFill>
                  <a:srgbClr val="001D35"/>
                </a:solidFill>
                <a:effectLst/>
                <a:latin typeface="Calibri"/>
                <a:ea typeface="Calibri"/>
                <a:cs typeface="Calibri"/>
              </a:rPr>
              <a:t>, marking the end of the trial lifecycle within the OnCore platform. </a:t>
            </a:r>
          </a:p>
          <a:p>
            <a:pPr marL="0" indent="0">
              <a:buNone/>
            </a:pPr>
            <a:endParaRPr lang="en-US">
              <a:solidFill>
                <a:srgbClr val="001D35"/>
              </a:solidFill>
              <a:latin typeface="Google Sans"/>
            </a:endParaRPr>
          </a:p>
        </p:txBody>
      </p:sp>
      <p:sp>
        <p:nvSpPr>
          <p:cNvPr id="4" name="Footer Placeholder 3">
            <a:extLst>
              <a:ext uri="{FF2B5EF4-FFF2-40B4-BE49-F238E27FC236}">
                <a16:creationId xmlns:a16="http://schemas.microsoft.com/office/drawing/2014/main" id="{9BF94B62-1B0D-9FAF-1FCF-05E0D4A4D23D}"/>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556883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D1BB-6670-65D2-E136-99AF4A4EE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A3427-AB7B-382F-E8C0-C0CD5D2AE133}"/>
              </a:ext>
            </a:extLst>
          </p:cNvPr>
          <p:cNvSpPr>
            <a:spLocks noGrp="1"/>
          </p:cNvSpPr>
          <p:nvPr>
            <p:ph type="title"/>
          </p:nvPr>
        </p:nvSpPr>
        <p:spPr/>
        <p:txBody>
          <a:bodyPr/>
          <a:lstStyle/>
          <a:p>
            <a:r>
              <a:rPr lang="en-US"/>
              <a:t>Study Statuses in OnCore </a:t>
            </a:r>
          </a:p>
        </p:txBody>
      </p:sp>
      <p:sp>
        <p:nvSpPr>
          <p:cNvPr id="4" name="Footer Placeholder 3">
            <a:extLst>
              <a:ext uri="{FF2B5EF4-FFF2-40B4-BE49-F238E27FC236}">
                <a16:creationId xmlns:a16="http://schemas.microsoft.com/office/drawing/2014/main" id="{A2125970-ED82-0856-440D-5792AD7E0CBE}"/>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EB422F74-77C8-5513-4514-8389F65C249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D35AF59A-904B-47B1-3F17-E1B0506BDB90}"/>
              </a:ext>
            </a:extLst>
          </p:cNvPr>
          <p:cNvSpPr txBox="1"/>
          <p:nvPr/>
        </p:nvSpPr>
        <p:spPr>
          <a:xfrm>
            <a:off x="7244443" y="1126345"/>
            <a:ext cx="936171" cy="2394858"/>
          </a:xfrm>
          <a:prstGeom prst="rect">
            <a:avLst/>
          </a:prstGeom>
          <a:noFill/>
          <a:ln w="762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916673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You will copy the </a:t>
            </a:r>
            <a:r>
              <a:rPr lang="en-US" b="1" dirty="0"/>
              <a:t>Closeout </a:t>
            </a:r>
            <a:r>
              <a:rPr lang="en-US" dirty="0"/>
              <a:t>Task List template.</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8" name="Picture 7" descr="A screenshot of a computer&#10;&#10;Description automatically generated">
            <a:extLst>
              <a:ext uri="{FF2B5EF4-FFF2-40B4-BE49-F238E27FC236}">
                <a16:creationId xmlns:a16="http://schemas.microsoft.com/office/drawing/2014/main" id="{7DCC75FB-842A-2F06-140E-0053C1078B5A}"/>
              </a:ext>
            </a:extLst>
          </p:cNvPr>
          <p:cNvPicPr>
            <a:picLocks noChangeAspect="1"/>
          </p:cNvPicPr>
          <p:nvPr/>
        </p:nvPicPr>
        <p:blipFill>
          <a:blip r:embed="rId3"/>
          <a:stretch>
            <a:fillRect/>
          </a:stretch>
        </p:blipFill>
        <p:spPr>
          <a:xfrm>
            <a:off x="347646" y="2880014"/>
            <a:ext cx="8498417" cy="2755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34902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A627-A624-5389-4CF0-7A02A7E35CCE}"/>
              </a:ext>
            </a:extLst>
          </p:cNvPr>
          <p:cNvSpPr>
            <a:spLocks noGrp="1"/>
          </p:cNvSpPr>
          <p:nvPr>
            <p:ph type="title"/>
          </p:nvPr>
        </p:nvSpPr>
        <p:spPr>
          <a:xfrm>
            <a:off x="0" y="41358"/>
            <a:ext cx="8470232" cy="928270"/>
          </a:xfrm>
        </p:spPr>
        <p:txBody>
          <a:bodyPr>
            <a:normAutofit/>
          </a:bodyPr>
          <a:lstStyle/>
          <a:p>
            <a:r>
              <a:rPr lang="en-US" sz="4200"/>
              <a:t>Closeout Letter &amp; Documentation </a:t>
            </a:r>
          </a:p>
        </p:txBody>
      </p:sp>
      <p:sp>
        <p:nvSpPr>
          <p:cNvPr id="3" name="Content Placeholder 2">
            <a:extLst>
              <a:ext uri="{FF2B5EF4-FFF2-40B4-BE49-F238E27FC236}">
                <a16:creationId xmlns:a16="http://schemas.microsoft.com/office/drawing/2014/main" id="{A537F333-02A5-F010-5CEA-813756A7519E}"/>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b="1"/>
              <a:t>Upload documentation </a:t>
            </a:r>
            <a:r>
              <a:rPr lang="en-US"/>
              <a:t>in the PC Console.</a:t>
            </a:r>
          </a:p>
          <a:p>
            <a:pPr marL="514350" indent="-514350">
              <a:buFont typeface="+mj-lt"/>
              <a:buAutoNum type="arabicPeriod"/>
            </a:pPr>
            <a:r>
              <a:rPr lang="en-US"/>
              <a:t>Ensure all subjects are Off-Study in OnCore.</a:t>
            </a:r>
          </a:p>
          <a:p>
            <a:pPr marL="514350" indent="-514350">
              <a:buFont typeface="+mj-lt"/>
              <a:buAutoNum type="arabicPeriod"/>
            </a:pPr>
            <a:r>
              <a:rPr lang="en-US"/>
              <a:t>Ensure all subjects were moved Off-Study in Epic.</a:t>
            </a:r>
          </a:p>
          <a:p>
            <a:pPr marL="514350" indent="-514350">
              <a:buFont typeface="+mj-lt"/>
              <a:buAutoNum type="arabicPeriod"/>
            </a:pPr>
            <a:r>
              <a:rPr lang="en-US">
                <a:solidFill>
                  <a:srgbClr val="001D35"/>
                </a:solidFill>
                <a:latin typeface="Calibri"/>
                <a:ea typeface="Calibri"/>
                <a:cs typeface="Calibri"/>
              </a:rPr>
              <a:t>A notification must be sent to </a:t>
            </a:r>
            <a:r>
              <a:rPr lang="en-US">
                <a:solidFill>
                  <a:srgbClr val="001D35"/>
                </a:solidFill>
                <a:latin typeface="Calibri"/>
                <a:ea typeface="Calibri"/>
                <a:cs typeface="Calibri"/>
                <a:hlinkClick r:id="rId2"/>
              </a:rPr>
              <a:t>OCR_Invoicing@Emory.edu</a:t>
            </a:r>
            <a:r>
              <a:rPr lang="en-US">
                <a:solidFill>
                  <a:srgbClr val="001D35"/>
                </a:solidFill>
                <a:latin typeface="Calibri"/>
                <a:ea typeface="Calibri"/>
                <a:cs typeface="Calibri"/>
              </a:rPr>
              <a:t> to begin the closeout process of financials.</a:t>
            </a:r>
          </a:p>
          <a:p>
            <a:pPr lvl="1"/>
            <a:r>
              <a:rPr lang="en-US">
                <a:solidFill>
                  <a:srgbClr val="001D35"/>
                </a:solidFill>
                <a:latin typeface="Calibri"/>
                <a:ea typeface="Calibri"/>
                <a:cs typeface="Calibri"/>
              </a:rPr>
              <a:t>OCR Invoicing will notify RAS with a final SOT after all payments have been reconciled and confirmed.  This final SOT will assist RAS and RGC with closing out the grant account in Compass</a:t>
            </a:r>
            <a:r>
              <a:rPr lang="en-US">
                <a:solidFill>
                  <a:srgbClr val="001D35"/>
                </a:solidFill>
                <a:latin typeface="Google Sans"/>
              </a:rPr>
              <a:t>.</a:t>
            </a:r>
            <a:endParaRPr lang="en-US"/>
          </a:p>
        </p:txBody>
      </p:sp>
      <p:sp>
        <p:nvSpPr>
          <p:cNvPr id="4" name="Footer Placeholder 3">
            <a:extLst>
              <a:ext uri="{FF2B5EF4-FFF2-40B4-BE49-F238E27FC236}">
                <a16:creationId xmlns:a16="http://schemas.microsoft.com/office/drawing/2014/main" id="{63F0F2A4-9827-ABEA-A93E-B5E24106B151}"/>
              </a:ext>
            </a:extLst>
          </p:cNvPr>
          <p:cNvSpPr>
            <a:spLocks noGrp="1"/>
          </p:cNvSpPr>
          <p:nvPr>
            <p:ph type="ftr" sz="quarter" idx="3"/>
          </p:nvPr>
        </p:nvSpPr>
        <p:spPr/>
        <p:txBody>
          <a:bodyPr/>
          <a:lstStyle/>
          <a:p>
            <a:r>
              <a:rPr lang="en-US"/>
              <a:t>Slides developed by OCR CRSS team.</a:t>
            </a:r>
          </a:p>
        </p:txBody>
      </p:sp>
      <p:pic>
        <p:nvPicPr>
          <p:cNvPr id="5" name="Content Placeholder 22" descr="A yellow stars with black text&#10;&#10;Description automatically generated">
            <a:extLst>
              <a:ext uri="{FF2B5EF4-FFF2-40B4-BE49-F238E27FC236}">
                <a16:creationId xmlns:a16="http://schemas.microsoft.com/office/drawing/2014/main" id="{AAA02E33-B678-C956-455A-F15F9B5A12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6199" y="-80962"/>
            <a:ext cx="1225787" cy="1225787"/>
          </a:xfrm>
          <a:prstGeom prst="rect">
            <a:avLst/>
          </a:prstGeom>
        </p:spPr>
      </p:pic>
    </p:spTree>
    <p:extLst>
      <p:ext uri="{BB962C8B-B14F-4D97-AF65-F5344CB8AC3E}">
        <p14:creationId xmlns:p14="http://schemas.microsoft.com/office/powerpoint/2010/main" val="20319273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8934-3A9E-8FE3-8AAE-0E8CABB9BBB6}"/>
              </a:ext>
            </a:extLst>
          </p:cNvPr>
          <p:cNvSpPr>
            <a:spLocks noGrp="1"/>
          </p:cNvSpPr>
          <p:nvPr>
            <p:ph type="title"/>
          </p:nvPr>
        </p:nvSpPr>
        <p:spPr/>
        <p:txBody>
          <a:bodyPr/>
          <a:lstStyle/>
          <a:p>
            <a:r>
              <a:rPr lang="en-US">
                <a:solidFill>
                  <a:srgbClr val="FFC000"/>
                </a:solidFill>
              </a:rPr>
              <a:t>Reports Console </a:t>
            </a:r>
          </a:p>
        </p:txBody>
      </p:sp>
      <p:sp>
        <p:nvSpPr>
          <p:cNvPr id="3" name="Content Placeholder 2">
            <a:extLst>
              <a:ext uri="{FF2B5EF4-FFF2-40B4-BE49-F238E27FC236}">
                <a16:creationId xmlns:a16="http://schemas.microsoft.com/office/drawing/2014/main" id="{984B3AF2-F7EA-C832-9AF5-5A5449C6B963}"/>
              </a:ext>
            </a:extLst>
          </p:cNvPr>
          <p:cNvSpPr>
            <a:spLocks noGrp="1"/>
          </p:cNvSpPr>
          <p:nvPr>
            <p:ph idx="1"/>
          </p:nvPr>
        </p:nvSpPr>
        <p:spPr>
          <a:xfrm>
            <a:off x="342899" y="1149016"/>
            <a:ext cx="8681358" cy="4740155"/>
          </a:xfrm>
        </p:spPr>
        <p:txBody>
          <a:bodyPr vert="horz" lIns="91440" tIns="45720" rIns="91440" bIns="45720" rtlCol="0" anchor="t">
            <a:normAutofit/>
          </a:bodyPr>
          <a:lstStyle/>
          <a:p>
            <a:pPr marL="0" indent="0">
              <a:buNone/>
            </a:pPr>
            <a:r>
              <a:rPr lang="en-US" b="1" i="0">
                <a:solidFill>
                  <a:srgbClr val="001D35"/>
                </a:solidFill>
                <a:effectLst/>
                <a:latin typeface="Calibri"/>
                <a:ea typeface="Calibri"/>
                <a:cs typeface="Calibri"/>
              </a:rPr>
              <a:t>Reports Console </a:t>
            </a:r>
            <a:r>
              <a:rPr lang="en-US" b="0" i="0">
                <a:solidFill>
                  <a:srgbClr val="001D35"/>
                </a:solidFill>
                <a:effectLst/>
                <a:latin typeface="Calibri"/>
                <a:ea typeface="Calibri"/>
                <a:cs typeface="Calibri"/>
              </a:rPr>
              <a:t>is a dedicated section within OnCore where study teams can access a variety of pre-built and customizable reports that pull data from different aspects of a clinical trial, allowing them to analyze and visualize information related to study participants, protocol progress, adverse events, and other key metrics, all within a single interface; essentially, it's the hub for generating and viewing data summaries from your clinical trial data stored in OnCore. </a:t>
            </a:r>
            <a:endParaRPr lang="en-US">
              <a:latin typeface="Calibri"/>
              <a:ea typeface="Calibri"/>
              <a:cs typeface="Calibri"/>
            </a:endParaRPr>
          </a:p>
        </p:txBody>
      </p:sp>
      <p:sp>
        <p:nvSpPr>
          <p:cNvPr id="4" name="Footer Placeholder 3">
            <a:extLst>
              <a:ext uri="{FF2B5EF4-FFF2-40B4-BE49-F238E27FC236}">
                <a16:creationId xmlns:a16="http://schemas.microsoft.com/office/drawing/2014/main" id="{A638B40A-6791-43E7-C689-8FA2B254131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14678049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030-1B5A-B05C-9582-94B6D4EA6C87}"/>
              </a:ext>
            </a:extLst>
          </p:cNvPr>
          <p:cNvSpPr>
            <a:spLocks noGrp="1"/>
          </p:cNvSpPr>
          <p:nvPr>
            <p:ph type="title"/>
          </p:nvPr>
        </p:nvSpPr>
        <p:spPr/>
        <p:txBody>
          <a:bodyPr/>
          <a:lstStyle/>
          <a:p>
            <a:r>
              <a:rPr lang="en-US"/>
              <a:t>Reports</a:t>
            </a:r>
          </a:p>
        </p:txBody>
      </p:sp>
      <p:sp>
        <p:nvSpPr>
          <p:cNvPr id="3" name="Content Placeholder 2">
            <a:extLst>
              <a:ext uri="{FF2B5EF4-FFF2-40B4-BE49-F238E27FC236}">
                <a16:creationId xmlns:a16="http://schemas.microsoft.com/office/drawing/2014/main" id="{6116E08B-01A9-3725-C2C0-BC7FE6461FB9}"/>
              </a:ext>
            </a:extLst>
          </p:cNvPr>
          <p:cNvSpPr>
            <a:spLocks noGrp="1"/>
          </p:cNvSpPr>
          <p:nvPr>
            <p:ph idx="1"/>
          </p:nvPr>
        </p:nvSpPr>
        <p:spPr/>
        <p:txBody>
          <a:bodyPr/>
          <a:lstStyle/>
          <a:p>
            <a:pPr marL="514350" indent="-514350">
              <a:buFont typeface="+mj-lt"/>
              <a:buAutoNum type="arabicPeriod"/>
            </a:pPr>
            <a:r>
              <a:rPr lang="en-US" b="1"/>
              <a:t>RPE Discrepant Subjects Report </a:t>
            </a:r>
          </a:p>
          <a:p>
            <a:pPr lvl="1"/>
            <a:r>
              <a:rPr lang="en-US"/>
              <a:t>Administrative &gt; </a:t>
            </a:r>
            <a:r>
              <a:rPr lang="en-US" b="0" i="0">
                <a:solidFill>
                  <a:srgbClr val="004C99"/>
                </a:solidFill>
                <a:effectLst/>
                <a:latin typeface="Arial" panose="020B0604020202020204" pitchFamily="34" charset="0"/>
                <a:hlinkClick r:id="rId2"/>
              </a:rPr>
              <a:t>RPE Discrepant Subjects</a:t>
            </a:r>
            <a:br>
              <a:rPr lang="en-US" b="0" i="0">
                <a:solidFill>
                  <a:srgbClr val="004C99"/>
                </a:solidFill>
                <a:effectLst/>
                <a:latin typeface="Arial" panose="020B0604020202020204" pitchFamily="34" charset="0"/>
              </a:rPr>
            </a:br>
            <a:endParaRPr lang="en-US"/>
          </a:p>
          <a:p>
            <a:pPr marL="514350" indent="-514350">
              <a:buFont typeface="+mj-lt"/>
              <a:buAutoNum type="arabicPeriod"/>
            </a:pPr>
            <a:r>
              <a:rPr lang="en-US" b="1"/>
              <a:t>Subject Visit Tracking Report </a:t>
            </a:r>
          </a:p>
          <a:p>
            <a:pPr lvl="1"/>
            <a:r>
              <a:rPr lang="en-US"/>
              <a:t>Subjects &gt; </a:t>
            </a:r>
            <a:r>
              <a:rPr lang="en-US" b="0" i="0">
                <a:solidFill>
                  <a:srgbClr val="004C99"/>
                </a:solidFill>
                <a:effectLst/>
                <a:latin typeface="Arial" panose="020B0604020202020204" pitchFamily="34" charset="0"/>
                <a:hlinkClick r:id="rId3"/>
              </a:rPr>
              <a:t>Subject Visit Tracking</a:t>
            </a:r>
            <a:br>
              <a:rPr lang="en-US"/>
            </a:br>
            <a:endParaRPr lang="en-US"/>
          </a:p>
          <a:p>
            <a:pPr marL="514350" indent="-514350">
              <a:buFont typeface="+mj-lt"/>
              <a:buAutoNum type="arabicPeriod"/>
            </a:pPr>
            <a:r>
              <a:rPr lang="en-US" b="1"/>
              <a:t>Invoice Items Report</a:t>
            </a:r>
          </a:p>
          <a:p>
            <a:pPr lvl="1"/>
            <a:r>
              <a:rPr lang="en-US"/>
              <a:t>Financials &gt; </a:t>
            </a:r>
            <a:r>
              <a:rPr lang="en-US" b="0" i="0">
                <a:solidFill>
                  <a:srgbClr val="0099FF"/>
                </a:solidFill>
                <a:effectLst/>
                <a:latin typeface="Arial" panose="020B0604020202020204" pitchFamily="34" charset="0"/>
                <a:hlinkClick r:id="rId4"/>
              </a:rPr>
              <a:t>Invoiceable Items</a:t>
            </a:r>
            <a:r>
              <a:rPr lang="en-US"/>
              <a:t> </a:t>
            </a:r>
          </a:p>
          <a:p>
            <a:pPr lvl="1"/>
            <a:endParaRPr lang="en-US"/>
          </a:p>
        </p:txBody>
      </p:sp>
      <p:sp>
        <p:nvSpPr>
          <p:cNvPr id="4" name="Footer Placeholder 3">
            <a:extLst>
              <a:ext uri="{FF2B5EF4-FFF2-40B4-BE49-F238E27FC236}">
                <a16:creationId xmlns:a16="http://schemas.microsoft.com/office/drawing/2014/main" id="{85617FB9-09DB-B3B5-D1B3-52AAF8EDE40D}"/>
              </a:ext>
            </a:extLst>
          </p:cNvPr>
          <p:cNvSpPr>
            <a:spLocks noGrp="1"/>
          </p:cNvSpPr>
          <p:nvPr>
            <p:ph type="ftr" sz="quarter" idx="3"/>
          </p:nvPr>
        </p:nvSpPr>
        <p:spPr/>
        <p:txBody>
          <a:bodyPr/>
          <a:lstStyle/>
          <a:p>
            <a:r>
              <a:rPr lang="en-US"/>
              <a:t>Slides developed by OCR CRSS team.</a:t>
            </a:r>
          </a:p>
        </p:txBody>
      </p:sp>
      <p:sp>
        <p:nvSpPr>
          <p:cNvPr id="5" name="Rectangle 4">
            <a:extLst>
              <a:ext uri="{FF2B5EF4-FFF2-40B4-BE49-F238E27FC236}">
                <a16:creationId xmlns:a16="http://schemas.microsoft.com/office/drawing/2014/main" id="{AD00D770-40D8-1648-F1C6-4842DDAD27E8}"/>
              </a:ext>
            </a:extLst>
          </p:cNvPr>
          <p:cNvSpPr/>
          <p:nvPr/>
        </p:nvSpPr>
        <p:spPr>
          <a:xfrm>
            <a:off x="990600" y="4898570"/>
            <a:ext cx="7594170" cy="1081633"/>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b="1"/>
              <a:t>Any custom reports needed will have to be developed by the OnCore Research Informatics team via a request through Service Now. </a:t>
            </a:r>
          </a:p>
        </p:txBody>
      </p:sp>
    </p:spTree>
    <p:extLst>
      <p:ext uri="{BB962C8B-B14F-4D97-AF65-F5344CB8AC3E}">
        <p14:creationId xmlns:p14="http://schemas.microsoft.com/office/powerpoint/2010/main" val="429098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A5DCC-B5E7-13EA-F08A-BB0808ED3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98B75-8B9F-2389-0231-3CCDE8596C5C}"/>
              </a:ext>
            </a:extLst>
          </p:cNvPr>
          <p:cNvSpPr>
            <a:spLocks noGrp="1"/>
          </p:cNvSpPr>
          <p:nvPr>
            <p:ph type="title"/>
          </p:nvPr>
        </p:nvSpPr>
        <p:spPr>
          <a:xfrm>
            <a:off x="859968" y="97970"/>
            <a:ext cx="8284032" cy="808527"/>
          </a:xfrm>
        </p:spPr>
        <p:txBody>
          <a:bodyPr/>
          <a:lstStyle/>
          <a:p>
            <a:pPr algn="r"/>
            <a:r>
              <a:rPr lang="en-US"/>
              <a:t>What’s New for CRCs in OnCore 2.0 </a:t>
            </a:r>
          </a:p>
        </p:txBody>
      </p:sp>
      <p:sp>
        <p:nvSpPr>
          <p:cNvPr id="3" name="Content Placeholder 2">
            <a:extLst>
              <a:ext uri="{FF2B5EF4-FFF2-40B4-BE49-F238E27FC236}">
                <a16:creationId xmlns:a16="http://schemas.microsoft.com/office/drawing/2014/main" id="{BCCA29B1-FCE3-5B0D-52A6-7591B39AE69F}"/>
              </a:ext>
            </a:extLst>
          </p:cNvPr>
          <p:cNvSpPr>
            <a:spLocks noGrp="1"/>
          </p:cNvSpPr>
          <p:nvPr>
            <p:ph idx="1"/>
          </p:nvPr>
        </p:nvSpPr>
        <p:spPr>
          <a:xfrm>
            <a:off x="186200" y="1192559"/>
            <a:ext cx="8470232" cy="4957870"/>
          </a:xfrm>
        </p:spPr>
        <p:txBody>
          <a:bodyPr>
            <a:normAutofit/>
          </a:bodyPr>
          <a:lstStyle/>
          <a:p>
            <a:pPr marL="0" indent="0">
              <a:buNone/>
            </a:pPr>
            <a:endParaRPr lang="en-US" b="1" dirty="0"/>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PI Sign-off for Calendar Review</a:t>
            </a:r>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OnCore Auto Notifications</a:t>
            </a:r>
          </a:p>
          <a:p>
            <a:pPr marL="971550" lvl="1" indent="-514350">
              <a:buFont typeface="+mj-lt"/>
              <a:buAutoNum type="arabicPeriod"/>
            </a:pPr>
            <a:r>
              <a:rPr lang="en-US" sz="3500" b="0" i="0" dirty="0">
                <a:effectLst/>
              </a:rPr>
              <a:t>Task Lists for Amendments and Closeout</a:t>
            </a:r>
            <a:endParaRPr lang="en-US" sz="3100" b="0" i="0" dirty="0">
              <a:effectLst/>
            </a:endParaRPr>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SAEs documentation</a:t>
            </a:r>
          </a:p>
          <a:p>
            <a:pPr marL="971550" lvl="1" indent="-514350">
              <a:buFont typeface="+mj-lt"/>
              <a:buAutoNum type="arabicPeriod"/>
            </a:pPr>
            <a:r>
              <a:rPr lang="en-US" sz="3500" kern="100" dirty="0">
                <a:effectLst/>
                <a:ea typeface="Aptos" panose="020B0004020202020204" pitchFamily="34" charset="0"/>
                <a:cs typeface="Times New Roman" panose="02020603050405020304" pitchFamily="18" charset="0"/>
              </a:rPr>
              <a:t>Deviation documentation - OPTIONAL</a:t>
            </a:r>
          </a:p>
          <a:p>
            <a:pPr marL="971550" lvl="1" indent="-514350">
              <a:buFont typeface="+mj-lt"/>
              <a:buAutoNum type="arabicPeriod"/>
            </a:pPr>
            <a:r>
              <a:rPr lang="en-US" sz="3500" kern="100" dirty="0">
                <a:ea typeface="Aptos" panose="020B0004020202020204" pitchFamily="34" charset="0"/>
                <a:cs typeface="Times New Roman" panose="02020603050405020304" pitchFamily="18" charset="0"/>
              </a:rPr>
              <a:t>Reporting</a:t>
            </a:r>
            <a:endParaRPr lang="en-US" sz="3500" kern="100" dirty="0">
              <a:effectLst/>
              <a:ea typeface="Aptos" panose="020B0004020202020204" pitchFamily="34" charset="0"/>
              <a:cs typeface="Times New Roman" panose="02020603050405020304" pitchFamily="18" charset="0"/>
            </a:endParaRPr>
          </a:p>
        </p:txBody>
      </p:sp>
      <p:pic>
        <p:nvPicPr>
          <p:cNvPr id="4" name="Content Placeholder 22" descr="A yellow stars with black text&#10;&#10;Description automatically generated">
            <a:extLst>
              <a:ext uri="{FF2B5EF4-FFF2-40B4-BE49-F238E27FC236}">
                <a16:creationId xmlns:a16="http://schemas.microsoft.com/office/drawing/2014/main" id="{D39E6ADC-D7B4-3BC0-3371-C68B04E749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00" y="-93472"/>
            <a:ext cx="1143000" cy="1143000"/>
          </a:xfrm>
          <a:prstGeom prst="rect">
            <a:avLst/>
          </a:prstGeom>
        </p:spPr>
      </p:pic>
      <p:sp>
        <p:nvSpPr>
          <p:cNvPr id="5" name="Footer Placeholder 4">
            <a:extLst>
              <a:ext uri="{FF2B5EF4-FFF2-40B4-BE49-F238E27FC236}">
                <a16:creationId xmlns:a16="http://schemas.microsoft.com/office/drawing/2014/main" id="{98189DE7-D375-98EA-C76A-6B544AB386D6}"/>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8216958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450A-8A25-5388-0DA9-BE69AA85A240}"/>
              </a:ext>
            </a:extLst>
          </p:cNvPr>
          <p:cNvSpPr>
            <a:spLocks noGrp="1"/>
          </p:cNvSpPr>
          <p:nvPr>
            <p:ph type="title"/>
          </p:nvPr>
        </p:nvSpPr>
        <p:spPr/>
        <p:txBody>
          <a:bodyPr/>
          <a:lstStyle/>
          <a:p>
            <a:r>
              <a:rPr lang="en-US">
                <a:solidFill>
                  <a:srgbClr val="FFC000"/>
                </a:solidFill>
              </a:rPr>
              <a:t>Amendments	</a:t>
            </a:r>
          </a:p>
        </p:txBody>
      </p:sp>
      <p:sp>
        <p:nvSpPr>
          <p:cNvPr id="3" name="Content Placeholder 2">
            <a:extLst>
              <a:ext uri="{FF2B5EF4-FFF2-40B4-BE49-F238E27FC236}">
                <a16:creationId xmlns:a16="http://schemas.microsoft.com/office/drawing/2014/main" id="{5D880C74-0E60-E4C3-E0A5-8BD870C7A6BA}"/>
              </a:ext>
            </a:extLst>
          </p:cNvPr>
          <p:cNvSpPr>
            <a:spLocks noGrp="1"/>
          </p:cNvSpPr>
          <p:nvPr>
            <p:ph idx="1"/>
          </p:nvPr>
        </p:nvSpPr>
        <p:spPr/>
        <p:txBody>
          <a:bodyPr>
            <a:normAutofit/>
          </a:bodyPr>
          <a:lstStyle/>
          <a:p>
            <a:pPr marL="0" indent="0">
              <a:buNone/>
            </a:pPr>
            <a:r>
              <a:rPr lang="en-US"/>
              <a:t>Amendments occur as the protocol, staff, or activities change. This will require a modification submission to the IRB, OCR/WISC, etc. </a:t>
            </a:r>
          </a:p>
          <a:p>
            <a:pPr marL="0" indent="0">
              <a:buNone/>
            </a:pPr>
            <a:r>
              <a:rPr lang="en-US"/>
              <a:t>If there are changes that will affect the flow of the protocol or financials, you must submit a new </a:t>
            </a:r>
            <a:r>
              <a:rPr lang="en-US">
                <a:hlinkClick r:id="rId2"/>
              </a:rPr>
              <a:t>OCR Clinical Research </a:t>
            </a:r>
            <a:r>
              <a:rPr lang="en-US" err="1">
                <a:hlinkClick r:id="rId2"/>
              </a:rPr>
              <a:t>eForm</a:t>
            </a:r>
            <a:r>
              <a:rPr lang="en-US">
                <a:hlinkClick r:id="rId2"/>
              </a:rPr>
              <a:t> </a:t>
            </a:r>
            <a:r>
              <a:rPr lang="en-US"/>
              <a:t>for either one of the changes:</a:t>
            </a:r>
            <a:br>
              <a:rPr lang="en-US"/>
            </a:br>
            <a:endParaRPr lang="en-US"/>
          </a:p>
          <a:p>
            <a:pPr lvl="1"/>
            <a:r>
              <a:rPr lang="en-US"/>
              <a:t>Coverage Analysis Only</a:t>
            </a:r>
          </a:p>
          <a:p>
            <a:pPr lvl="1"/>
            <a:r>
              <a:rPr lang="en-US"/>
              <a:t>Coverage Analysis and Budget</a:t>
            </a:r>
          </a:p>
          <a:p>
            <a:pPr lvl="1"/>
            <a:r>
              <a:rPr lang="en-US"/>
              <a:t>Budget Only - PreAward</a:t>
            </a:r>
          </a:p>
          <a:p>
            <a:pPr lvl="1"/>
            <a:r>
              <a:rPr lang="en-US"/>
              <a:t>Budget Only - Invoicing</a:t>
            </a:r>
          </a:p>
          <a:p>
            <a:pPr marL="0" indent="0">
              <a:buNone/>
            </a:pPr>
            <a:endParaRPr lang="en-US"/>
          </a:p>
        </p:txBody>
      </p:sp>
      <p:sp>
        <p:nvSpPr>
          <p:cNvPr id="4" name="Footer Placeholder 3">
            <a:extLst>
              <a:ext uri="{FF2B5EF4-FFF2-40B4-BE49-F238E27FC236}">
                <a16:creationId xmlns:a16="http://schemas.microsoft.com/office/drawing/2014/main" id="{F7760DCB-BFE5-E5E0-C191-A08D00BC5CFD}"/>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083781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only need to copy the Task List template for </a:t>
            </a:r>
            <a:r>
              <a:rPr lang="en-US" b="1" dirty="0">
                <a:solidFill>
                  <a:schemeClr val="accent4">
                    <a:lumMod val="75000"/>
                  </a:schemeClr>
                </a:solidFill>
              </a:rPr>
              <a:t>each study once</a:t>
            </a:r>
            <a:r>
              <a:rPr lang="en-US" dirty="0"/>
              <a:t>. You will copy the </a:t>
            </a:r>
            <a:r>
              <a:rPr lang="en-US" b="1" dirty="0"/>
              <a:t>Amendment </a:t>
            </a:r>
            <a:r>
              <a:rPr lang="en-US" dirty="0"/>
              <a:t>Task List template. </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pic>
        <p:nvPicPr>
          <p:cNvPr id="7" name="Picture 6" descr="A screenshot of a computer">
            <a:extLst>
              <a:ext uri="{FF2B5EF4-FFF2-40B4-BE49-F238E27FC236}">
                <a16:creationId xmlns:a16="http://schemas.microsoft.com/office/drawing/2014/main" id="{30C96D3D-4FC1-01AB-96F8-0746BDBED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854936"/>
            <a:ext cx="8224157" cy="2484031"/>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663852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B7B1-2358-23A9-C5EE-B2F2477757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8128F-8C41-02D5-7CB0-210EFB066939}"/>
              </a:ext>
            </a:extLst>
          </p:cNvPr>
          <p:cNvSpPr>
            <a:spLocks noGrp="1"/>
          </p:cNvSpPr>
          <p:nvPr>
            <p:ph type="title"/>
          </p:nvPr>
        </p:nvSpPr>
        <p:spPr/>
        <p:txBody>
          <a:bodyPr/>
          <a:lstStyle/>
          <a:p>
            <a:pPr algn="ctr"/>
            <a:r>
              <a:rPr lang="en-US" b="1">
                <a:solidFill>
                  <a:schemeClr val="accent4">
                    <a:lumMod val="75000"/>
                  </a:schemeClr>
                </a:solidFill>
              </a:rPr>
              <a:t>Demonstration </a:t>
            </a:r>
          </a:p>
        </p:txBody>
      </p:sp>
      <p:sp>
        <p:nvSpPr>
          <p:cNvPr id="3" name="Content Placeholder 2">
            <a:extLst>
              <a:ext uri="{FF2B5EF4-FFF2-40B4-BE49-F238E27FC236}">
                <a16:creationId xmlns:a16="http://schemas.microsoft.com/office/drawing/2014/main" id="{F635A69C-8A07-A04F-C61F-456C5322355B}"/>
              </a:ext>
            </a:extLst>
          </p:cNvPr>
          <p:cNvSpPr>
            <a:spLocks noGrp="1"/>
          </p:cNvSpPr>
          <p:nvPr>
            <p:ph idx="1"/>
          </p:nvPr>
        </p:nvSpPr>
        <p:spPr/>
        <p:txBody>
          <a:bodyPr vert="horz" lIns="91440" tIns="45720" rIns="91440" bIns="45720" rtlCol="0" anchor="t">
            <a:normAutofit/>
          </a:bodyPr>
          <a:lstStyle/>
          <a:p>
            <a:pPr marL="0" indent="0" algn="ctr">
              <a:buNone/>
            </a:pPr>
            <a:br>
              <a:rPr lang="en-US"/>
            </a:br>
            <a:r>
              <a:rPr lang="en-US">
                <a:hlinkClick r:id="rId2"/>
              </a:rPr>
              <a:t>https://emory-oncore-train.advarra.app</a:t>
            </a:r>
            <a:br>
              <a:rPr lang="en-US"/>
            </a:br>
            <a:endParaRPr lang="en-US">
              <a:highlight>
                <a:srgbClr val="FFFF00"/>
              </a:highlight>
              <a:ea typeface="Calibri"/>
              <a:cs typeface="Calibri"/>
            </a:endParaRPr>
          </a:p>
        </p:txBody>
      </p:sp>
      <p:pic>
        <p:nvPicPr>
          <p:cNvPr id="1028" name="Picture 4" descr="Demo Laptop Stock Illustrations – 135 ...">
            <a:extLst>
              <a:ext uri="{FF2B5EF4-FFF2-40B4-BE49-F238E27FC236}">
                <a16:creationId xmlns:a16="http://schemas.microsoft.com/office/drawing/2014/main" id="{6B431531-2556-CA6A-0565-925210460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7134" y="2567572"/>
            <a:ext cx="3329732" cy="33297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0AC15AF-1EB6-FC0F-576A-7CA3C730735D}"/>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872403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9BFD02-DCE0-ED77-964E-0956314A7BA1}"/>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020613C-AC91-6025-1C57-050BD57A6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D7D2021-A96E-2005-3164-8259DB097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7" y="0"/>
            <a:ext cx="9170066"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362BCA2-F7C6-39C3-8437-DCD2AD062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19877" y="-988420"/>
            <a:ext cx="6859919" cy="8832924"/>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EA54DC6-AEA2-A5C2-4005-55941949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7" y="-864"/>
            <a:ext cx="2706134"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69B98B2-8AC7-7BA4-52E5-ECDDE1FDD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252763" y="1649137"/>
            <a:ext cx="4967533" cy="3741293"/>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7A768A4-CA41-4CAE-0A98-C50CF08A3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9166299"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85AA2FE-69CE-3975-1DE6-8BBED0D2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5630" y="-1353130"/>
            <a:ext cx="6407535" cy="9113803"/>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2308141-6A25-1F24-7A5F-D82F6A4CC642}"/>
              </a:ext>
            </a:extLst>
          </p:cNvPr>
          <p:cNvSpPr>
            <a:spLocks noGrp="1"/>
          </p:cNvSpPr>
          <p:nvPr>
            <p:ph type="ctrTitle"/>
          </p:nvPr>
        </p:nvSpPr>
        <p:spPr>
          <a:xfrm>
            <a:off x="3183340" y="3006586"/>
            <a:ext cx="5463701" cy="2732297"/>
          </a:xfrm>
        </p:spPr>
        <p:txBody>
          <a:bodyPr anchor="t">
            <a:normAutofit/>
          </a:bodyPr>
          <a:lstStyle/>
          <a:p>
            <a:pPr algn="l"/>
            <a:r>
              <a:rPr lang="en-US" sz="4200" b="1">
                <a:solidFill>
                  <a:srgbClr val="FFFFFF"/>
                </a:solidFill>
              </a:rPr>
              <a:t>Break – 5 mins </a:t>
            </a:r>
          </a:p>
        </p:txBody>
      </p:sp>
      <p:sp>
        <p:nvSpPr>
          <p:cNvPr id="4" name="Footer Placeholder 3">
            <a:extLst>
              <a:ext uri="{FF2B5EF4-FFF2-40B4-BE49-F238E27FC236}">
                <a16:creationId xmlns:a16="http://schemas.microsoft.com/office/drawing/2014/main" id="{EA2CD133-5655-3A11-BE0A-8BEC0D6865E5}"/>
              </a:ext>
            </a:extLst>
          </p:cNvPr>
          <p:cNvSpPr>
            <a:spLocks noGrp="1"/>
          </p:cNvSpPr>
          <p:nvPr>
            <p:ph type="ftr" sz="quarter" idx="4294967295"/>
          </p:nvPr>
        </p:nvSpPr>
        <p:spPr>
          <a:xfrm rot="5400000">
            <a:off x="-1371600" y="1984248"/>
            <a:ext cx="3086100" cy="365125"/>
          </a:xfrm>
          <a:prstGeom prst="rect">
            <a:avLst/>
          </a:prstGeom>
        </p:spPr>
        <p:txBody>
          <a:bodyPr>
            <a:normAutofit/>
          </a:bodyPr>
          <a:lstStyle/>
          <a:p>
            <a:pPr>
              <a:spcAft>
                <a:spcPts val="600"/>
              </a:spcAft>
            </a:pPr>
            <a:r>
              <a:rPr lang="en-US" sz="1000">
                <a:solidFill>
                  <a:srgbClr val="FFFFFF"/>
                </a:solidFill>
              </a:rPr>
              <a:t>Slides developed by OCR CRSS team.</a:t>
            </a:r>
          </a:p>
        </p:txBody>
      </p:sp>
    </p:spTree>
    <p:extLst>
      <p:ext uri="{BB962C8B-B14F-4D97-AF65-F5344CB8AC3E}">
        <p14:creationId xmlns:p14="http://schemas.microsoft.com/office/powerpoint/2010/main" val="222536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1FEF-98D0-E2A2-A52E-3235F0C71A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3AA510-99E7-9846-D5E6-42B52DC74749}"/>
              </a:ext>
            </a:extLst>
          </p:cNvPr>
          <p:cNvSpPr>
            <a:spLocks noGrp="1"/>
          </p:cNvSpPr>
          <p:nvPr>
            <p:ph type="ctrTitle"/>
          </p:nvPr>
        </p:nvSpPr>
        <p:spPr/>
        <p:txBody>
          <a:bodyPr/>
          <a:lstStyle/>
          <a:p>
            <a:r>
              <a:rPr lang="en-US" b="1">
                <a:solidFill>
                  <a:schemeClr val="accent4">
                    <a:lumMod val="75000"/>
                  </a:schemeClr>
                </a:solidFill>
              </a:rPr>
              <a:t>MODULE 4</a:t>
            </a:r>
          </a:p>
        </p:txBody>
      </p:sp>
    </p:spTree>
    <p:extLst>
      <p:ext uri="{BB962C8B-B14F-4D97-AF65-F5344CB8AC3E}">
        <p14:creationId xmlns:p14="http://schemas.microsoft.com/office/powerpoint/2010/main" val="2291418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a:t>Advarra Training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80"/>
            <a:ext cx="8915400" cy="4886960"/>
          </a:xfrm>
        </p:spPr>
        <p:txBody>
          <a:bodyPr vert="horz" lIns="91440" tIns="45720" rIns="91440" bIns="45720" rtlCol="0" anchor="t">
            <a:normAutofit/>
          </a:bodyPr>
          <a:lstStyle/>
          <a:p>
            <a:pPr marL="0" indent="0">
              <a:buNone/>
            </a:pPr>
            <a:r>
              <a:rPr lang="en-US" b="1" dirty="0"/>
              <a:t>Emory Brainer Step #15 for OnCore Superusers</a:t>
            </a:r>
            <a:br>
              <a:rPr lang="en-US" dirty="0"/>
            </a:br>
            <a:br>
              <a:rPr lang="en-US" dirty="0"/>
            </a:br>
            <a:r>
              <a:rPr lang="en-US" dirty="0"/>
              <a:t>Advarra will complete the sessions below on system-specific steps in </a:t>
            </a:r>
            <a:r>
              <a:rPr lang="en-US" b="1" dirty="0"/>
              <a:t>January</a:t>
            </a:r>
            <a:r>
              <a:rPr lang="en-US" dirty="0"/>
              <a:t>. Dates are available on Brainer, so please sign up for both sessions. </a:t>
            </a:r>
            <a:br>
              <a:rPr lang="en-US" dirty="0"/>
            </a:br>
            <a:endParaRPr lang="en-US" dirty="0">
              <a:ea typeface="Calibri"/>
              <a:cs typeface="Calibri"/>
            </a:endParaRPr>
          </a:p>
          <a:p>
            <a:pPr marL="0" indent="0">
              <a:buNone/>
            </a:pPr>
            <a:endParaRPr lang="en-US" sz="2200" dirty="0">
              <a:ea typeface="Calibri"/>
              <a:cs typeface="Calibri"/>
            </a:endParaRPr>
          </a:p>
          <a:p>
            <a:pPr marL="0" indent="0">
              <a:buNone/>
            </a:pPr>
            <a:endParaRPr lang="en-US" sz="2200" dirty="0">
              <a:ea typeface="Calibri"/>
              <a:cs typeface="Calibri"/>
            </a:endParaRPr>
          </a:p>
        </p:txBody>
      </p:sp>
      <p:sp>
        <p:nvSpPr>
          <p:cNvPr id="5" name="Footer Placeholder 4">
            <a:extLst>
              <a:ext uri="{FF2B5EF4-FFF2-40B4-BE49-F238E27FC236}">
                <a16:creationId xmlns:a16="http://schemas.microsoft.com/office/drawing/2014/main" id="{F3EE3CE7-867C-A15C-95AE-4D3FFCBD2844}"/>
              </a:ext>
            </a:extLst>
          </p:cNvPr>
          <p:cNvSpPr>
            <a:spLocks noGrp="1"/>
          </p:cNvSpPr>
          <p:nvPr>
            <p:ph type="ftr" sz="quarter" idx="3"/>
          </p:nvPr>
        </p:nvSpPr>
        <p:spPr/>
        <p:txBody>
          <a:bodyPr/>
          <a:lstStyle/>
          <a:p>
            <a:r>
              <a:rPr lang="en-US"/>
              <a:t>Slides developed by OCR CRSS team.</a:t>
            </a:r>
          </a:p>
        </p:txBody>
      </p:sp>
      <p:graphicFrame>
        <p:nvGraphicFramePr>
          <p:cNvPr id="7" name="Table 6">
            <a:extLst>
              <a:ext uri="{FF2B5EF4-FFF2-40B4-BE49-F238E27FC236}">
                <a16:creationId xmlns:a16="http://schemas.microsoft.com/office/drawing/2014/main" id="{EE887B5E-9E2A-D76D-7CEB-7A86423300EE}"/>
              </a:ext>
            </a:extLst>
          </p:cNvPr>
          <p:cNvGraphicFramePr>
            <a:graphicFrameLocks noGrp="1"/>
          </p:cNvGraphicFramePr>
          <p:nvPr>
            <p:extLst>
              <p:ext uri="{D42A27DB-BD31-4B8C-83A1-F6EECF244321}">
                <p14:modId xmlns:p14="http://schemas.microsoft.com/office/powerpoint/2010/main" val="4005870608"/>
              </p:ext>
            </p:extLst>
          </p:nvPr>
        </p:nvGraphicFramePr>
        <p:xfrm>
          <a:off x="892629" y="3429000"/>
          <a:ext cx="7010399" cy="1491340"/>
        </p:xfrm>
        <a:graphic>
          <a:graphicData uri="http://schemas.openxmlformats.org/drawingml/2006/table">
            <a:tbl>
              <a:tblPr>
                <a:tableStyleId>{5940675A-B579-460E-94D1-54222C63F5DA}</a:tableStyleId>
              </a:tblPr>
              <a:tblGrid>
                <a:gridCol w="5859477">
                  <a:extLst>
                    <a:ext uri="{9D8B030D-6E8A-4147-A177-3AD203B41FA5}">
                      <a16:colId xmlns:a16="http://schemas.microsoft.com/office/drawing/2014/main" val="126890450"/>
                    </a:ext>
                  </a:extLst>
                </a:gridCol>
                <a:gridCol w="1150922">
                  <a:extLst>
                    <a:ext uri="{9D8B030D-6E8A-4147-A177-3AD203B41FA5}">
                      <a16:colId xmlns:a16="http://schemas.microsoft.com/office/drawing/2014/main" val="1101842403"/>
                    </a:ext>
                  </a:extLst>
                </a:gridCol>
              </a:tblGrid>
              <a:tr h="838393">
                <a:tc>
                  <a:txBody>
                    <a:bodyPr/>
                    <a:lstStyle/>
                    <a:p>
                      <a:pPr marL="0" marR="0"/>
                      <a:r>
                        <a:rPr lang="en-US" sz="2400" dirty="0">
                          <a:effectLst/>
                        </a:rPr>
                        <a:t>Session 1: OnCore Overview for Study Staff</a:t>
                      </a:r>
                      <a:endParaRPr lang="en-US" sz="2400" dirty="0">
                        <a:effectLst/>
                        <a:latin typeface="Aptos" panose="020B0004020202020204" pitchFamily="34" charset="0"/>
                      </a:endParaRPr>
                    </a:p>
                  </a:txBody>
                  <a:tcPr marL="68580" marR="68580" marT="0" marB="0"/>
                </a:tc>
                <a:tc>
                  <a:txBody>
                    <a:bodyPr/>
                    <a:lstStyle/>
                    <a:p>
                      <a:pPr marL="0" marR="0"/>
                      <a:r>
                        <a:rPr lang="en-US" sz="2400" dirty="0">
                          <a:effectLst/>
                        </a:rPr>
                        <a:t>2 </a:t>
                      </a:r>
                      <a:r>
                        <a:rPr lang="en-US" sz="2400" dirty="0" err="1">
                          <a:effectLst/>
                        </a:rPr>
                        <a:t>hrs</a:t>
                      </a:r>
                      <a:endParaRPr lang="en-US" sz="2400" dirty="0">
                        <a:effectLst/>
                        <a:latin typeface="Aptos" panose="020B0004020202020204" pitchFamily="34" charset="0"/>
                      </a:endParaRPr>
                    </a:p>
                  </a:txBody>
                  <a:tcPr marL="68580" marR="68580" marT="0" marB="0"/>
                </a:tc>
                <a:extLst>
                  <a:ext uri="{0D108BD9-81ED-4DB2-BD59-A6C34878D82A}">
                    <a16:rowId xmlns:a16="http://schemas.microsoft.com/office/drawing/2014/main" val="2771377812"/>
                  </a:ext>
                </a:extLst>
              </a:tr>
              <a:tr h="652947">
                <a:tc>
                  <a:txBody>
                    <a:bodyPr/>
                    <a:lstStyle/>
                    <a:p>
                      <a:pPr marL="0" marR="0"/>
                      <a:r>
                        <a:rPr lang="en-US" sz="2400" dirty="0">
                          <a:effectLst/>
                        </a:rPr>
                        <a:t>Session 2: Patient Management</a:t>
                      </a:r>
                      <a:endParaRPr lang="en-US" sz="2400" dirty="0">
                        <a:effectLst/>
                        <a:latin typeface="Aptos" panose="020B0004020202020204" pitchFamily="34" charset="0"/>
                      </a:endParaRPr>
                    </a:p>
                  </a:txBody>
                  <a:tcPr marL="68580" marR="68580" marT="0" marB="0"/>
                </a:tc>
                <a:tc>
                  <a:txBody>
                    <a:bodyPr/>
                    <a:lstStyle/>
                    <a:p>
                      <a:r>
                        <a:rPr lang="en-US" sz="2400" dirty="0"/>
                        <a:t>2 </a:t>
                      </a:r>
                      <a:r>
                        <a:rPr lang="en-US" sz="2400" dirty="0" err="1"/>
                        <a:t>hrs</a:t>
                      </a:r>
                      <a:endParaRPr lang="en-US" sz="2400" dirty="0"/>
                    </a:p>
                  </a:txBody>
                  <a:tcPr/>
                </a:tc>
                <a:extLst>
                  <a:ext uri="{0D108BD9-81ED-4DB2-BD59-A6C34878D82A}">
                    <a16:rowId xmlns:a16="http://schemas.microsoft.com/office/drawing/2014/main" val="7866971"/>
                  </a:ext>
                </a:extLst>
              </a:tr>
            </a:tbl>
          </a:graphicData>
        </a:graphic>
      </p:graphicFrame>
    </p:spTree>
    <p:extLst>
      <p:ext uri="{BB962C8B-B14F-4D97-AF65-F5344CB8AC3E}">
        <p14:creationId xmlns:p14="http://schemas.microsoft.com/office/powerpoint/2010/main" val="7098572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8F728-8D45-487C-A504-AB2E12CA0D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9CD9A4-AFA3-50DE-1962-4F5A20B2E853}"/>
              </a:ext>
            </a:extLst>
          </p:cNvPr>
          <p:cNvSpPr>
            <a:spLocks noGrp="1"/>
          </p:cNvSpPr>
          <p:nvPr>
            <p:ph type="ctrTitle"/>
          </p:nvPr>
        </p:nvSpPr>
        <p:spPr/>
        <p:txBody>
          <a:bodyPr/>
          <a:lstStyle/>
          <a:p>
            <a:r>
              <a:rPr lang="en-US" b="1">
                <a:solidFill>
                  <a:schemeClr val="accent4">
                    <a:lumMod val="75000"/>
                  </a:schemeClr>
                </a:solidFill>
              </a:rPr>
              <a:t>MODULE 5</a:t>
            </a:r>
          </a:p>
        </p:txBody>
      </p:sp>
    </p:spTree>
    <p:extLst>
      <p:ext uri="{BB962C8B-B14F-4D97-AF65-F5344CB8AC3E}">
        <p14:creationId xmlns:p14="http://schemas.microsoft.com/office/powerpoint/2010/main" val="42065036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FD3B-C5DA-45CA-39D7-E07B0C962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282C2-7529-61DB-1C6D-0EC1B8DF1B79}"/>
              </a:ext>
            </a:extLst>
          </p:cNvPr>
          <p:cNvSpPr>
            <a:spLocks noGrp="1"/>
          </p:cNvSpPr>
          <p:nvPr>
            <p:ph type="title"/>
          </p:nvPr>
        </p:nvSpPr>
        <p:spPr/>
        <p:txBody>
          <a:bodyPr/>
          <a:lstStyle/>
          <a:p>
            <a:r>
              <a:rPr lang="en-US"/>
              <a:t>What’s Next … </a:t>
            </a:r>
          </a:p>
        </p:txBody>
      </p:sp>
      <p:sp>
        <p:nvSpPr>
          <p:cNvPr id="3" name="Content Placeholder 2">
            <a:extLst>
              <a:ext uri="{FF2B5EF4-FFF2-40B4-BE49-F238E27FC236}">
                <a16:creationId xmlns:a16="http://schemas.microsoft.com/office/drawing/2014/main" id="{DE9BEA5C-15C0-96C2-CE58-4EB99B71C1A6}"/>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fontScale="77500" lnSpcReduction="20000"/>
          </a:bodyPr>
          <a:lstStyle/>
          <a:p>
            <a:pPr marL="514350" indent="-514350">
              <a:buFont typeface="+mj-lt"/>
              <a:buAutoNum type="arabicPeriod"/>
            </a:pPr>
            <a:endParaRPr lang="en-US" sz="2600" dirty="0"/>
          </a:p>
          <a:p>
            <a:pPr marL="514350" indent="-514350">
              <a:buFont typeface="+mj-lt"/>
              <a:buAutoNum type="arabicPeriod"/>
            </a:pPr>
            <a:r>
              <a:rPr lang="en-US" sz="3300" dirty="0"/>
              <a:t>OnCore Superusers must train their staff before </a:t>
            </a:r>
            <a:r>
              <a:rPr lang="en-US" sz="3300" b="1" dirty="0"/>
              <a:t>January 6, 2025</a:t>
            </a:r>
            <a:r>
              <a:rPr lang="en-US" sz="3300" dirty="0"/>
              <a:t>. </a:t>
            </a:r>
            <a:br>
              <a:rPr lang="en-US" sz="2600" dirty="0"/>
            </a:br>
            <a:endParaRPr lang="en-US" sz="2400" i="1" dirty="0">
              <a:solidFill>
                <a:srgbClr val="0070C0"/>
              </a:solidFill>
            </a:endParaRPr>
          </a:p>
          <a:p>
            <a:pPr marL="971550" lvl="1" indent="-514350">
              <a:buFont typeface="Courier New" panose="020F0302020204030204"/>
              <a:buChar char="o"/>
            </a:pPr>
            <a:r>
              <a:rPr lang="en-US" sz="2600" dirty="0"/>
              <a:t>For existing users, use this PPP as a guide and modify it for your staff. Again, OnCore Tip Sheets are available on our website at </a:t>
            </a:r>
            <a:r>
              <a:rPr lang="en-US" sz="2600" u="sng" dirty="0">
                <a:solidFill>
                  <a:srgbClr val="0070C0"/>
                </a:solidFill>
                <a:hlinkClick r:id="rId2"/>
              </a:rPr>
              <a:t>https://ocr.emory.edu/resources/systems/oncore.html</a:t>
            </a:r>
            <a:r>
              <a:rPr lang="en-US" sz="2600" u="sng" dirty="0">
                <a:solidFill>
                  <a:srgbClr val="0070C0"/>
                </a:solidFill>
              </a:rPr>
              <a:t>. </a:t>
            </a:r>
            <a:r>
              <a:rPr lang="en-US" sz="2600" dirty="0"/>
              <a:t> </a:t>
            </a:r>
            <a:br>
              <a:rPr lang="en-US" sz="2600" dirty="0"/>
            </a:br>
            <a:endParaRPr lang="en-US" sz="2600" dirty="0"/>
          </a:p>
          <a:p>
            <a:pPr marL="971550" lvl="1" indent="-514350">
              <a:buFont typeface="Courier New" panose="020F0302020204030204"/>
              <a:buChar char="o"/>
            </a:pPr>
            <a:r>
              <a:rPr lang="en-US" sz="2600" dirty="0"/>
              <a:t>New users who have </a:t>
            </a:r>
            <a:r>
              <a:rPr lang="en-US" sz="2600" b="1" u="sng" dirty="0"/>
              <a:t>never</a:t>
            </a:r>
            <a:r>
              <a:rPr lang="en-US" sz="2600" dirty="0"/>
              <a:t> had OnCore training before must be taught using the “New OnCore User” PPP as a guide. </a:t>
            </a:r>
            <a:br>
              <a:rPr lang="en-US" sz="2600" dirty="0"/>
            </a:br>
            <a:endParaRPr lang="en-US" sz="2600" dirty="0"/>
          </a:p>
          <a:p>
            <a:pPr marL="971550" lvl="1" indent="-514350">
              <a:buFont typeface="Courier New" panose="020F0302020204030204"/>
              <a:buChar char="o"/>
            </a:pPr>
            <a:r>
              <a:rPr lang="en-US" sz="2600" dirty="0">
                <a:ea typeface="Calibri"/>
                <a:cs typeface="Calibri"/>
              </a:rPr>
              <a:t>OnCore does have a TRAIN environment. If you would like to use it to teach your staff, please contact us at </a:t>
            </a:r>
            <a:r>
              <a:rPr lang="en-US" sz="2600" dirty="0">
                <a:ea typeface="Calibri"/>
                <a:cs typeface="Calibri"/>
                <a:hlinkClick r:id="rId3"/>
              </a:rPr>
              <a:t>OCR@Emory.edu</a:t>
            </a:r>
            <a:r>
              <a:rPr lang="en-US" sz="2600" dirty="0">
                <a:ea typeface="Calibri"/>
                <a:cs typeface="Calibri"/>
              </a:rPr>
              <a:t>. </a:t>
            </a:r>
            <a:br>
              <a:rPr lang="en-US" dirty="0">
                <a:ea typeface="Calibri"/>
                <a:cs typeface="Calibri"/>
              </a:rPr>
            </a:br>
            <a:endParaRPr lang="en-US" dirty="0">
              <a:ea typeface="Calibri"/>
              <a:cs typeface="Calibri"/>
            </a:endParaRPr>
          </a:p>
          <a:p>
            <a:pPr marL="514350" indent="-514350">
              <a:buFont typeface="+mj-lt"/>
              <a:buAutoNum type="arabicPeriod"/>
            </a:pPr>
            <a:r>
              <a:rPr lang="en-US" sz="3300" dirty="0"/>
              <a:t>If you leave this role as an OnCore Superuser or would like to modify who that person is, contact the </a:t>
            </a:r>
            <a:r>
              <a:rPr lang="en-US" sz="3300" b="1" dirty="0"/>
              <a:t>OnCore Research Informatics </a:t>
            </a:r>
            <a:r>
              <a:rPr lang="en-US" sz="3300" dirty="0"/>
              <a:t>team by submitting a Service Now ticket after January 21, 2025.  </a:t>
            </a:r>
            <a:br>
              <a:rPr lang="en-US" sz="2600" dirty="0"/>
            </a:br>
            <a:endParaRPr lang="en-US" dirty="0"/>
          </a:p>
        </p:txBody>
      </p:sp>
      <p:sp>
        <p:nvSpPr>
          <p:cNvPr id="5" name="Footer Placeholder 4">
            <a:extLst>
              <a:ext uri="{FF2B5EF4-FFF2-40B4-BE49-F238E27FC236}">
                <a16:creationId xmlns:a16="http://schemas.microsoft.com/office/drawing/2014/main" id="{6C61111F-DA4A-3238-BD69-D0D7E7448BB1}"/>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36202372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97D63-7614-E7AC-6681-2EA310931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3EAA4-3DDA-C790-0D0E-87C5C033EF98}"/>
              </a:ext>
            </a:extLst>
          </p:cNvPr>
          <p:cNvSpPr>
            <a:spLocks noGrp="1"/>
          </p:cNvSpPr>
          <p:nvPr>
            <p:ph type="title"/>
          </p:nvPr>
        </p:nvSpPr>
        <p:spPr/>
        <p:txBody>
          <a:bodyPr/>
          <a:lstStyle/>
          <a:p>
            <a:r>
              <a:rPr lang="en-US"/>
              <a:t>Final Step</a:t>
            </a:r>
          </a:p>
        </p:txBody>
      </p:sp>
      <p:sp>
        <p:nvSpPr>
          <p:cNvPr id="3" name="Content Placeholder 2">
            <a:extLst>
              <a:ext uri="{FF2B5EF4-FFF2-40B4-BE49-F238E27FC236}">
                <a16:creationId xmlns:a16="http://schemas.microsoft.com/office/drawing/2014/main" id="{D4DF58F4-08B9-A38E-C58A-86BB271FCAD6}"/>
              </a:ext>
            </a:extLst>
          </p:cNvPr>
          <p:cNvSpPr>
            <a:spLocks noGrp="1"/>
          </p:cNvSpPr>
          <p:nvPr>
            <p:ph idx="1"/>
          </p:nvPr>
        </p:nvSpPr>
        <p:spPr>
          <a:xfrm>
            <a:off x="164073" y="1244863"/>
            <a:ext cx="8815853" cy="4368273"/>
          </a:xfrm>
        </p:spPr>
        <p:txBody>
          <a:bodyPr vert="horz" lIns="91440" tIns="45720" rIns="91440" bIns="45720" rtlCol="0" anchor="t">
            <a:normAutofit/>
          </a:bodyPr>
          <a:lstStyle/>
          <a:p>
            <a:pPr marL="0" indent="0">
              <a:buNone/>
            </a:pPr>
            <a:r>
              <a:rPr lang="en-US" sz="3000" dirty="0"/>
              <a:t>At Emory Brainer, </a:t>
            </a:r>
            <a:r>
              <a:rPr lang="en-US" sz="3000" i="1" dirty="0"/>
              <a:t>all users </a:t>
            </a:r>
            <a:r>
              <a:rPr lang="en-US" sz="3000" dirty="0"/>
              <a:t>must complete an eLearning module for OnCore 2.0 as a </a:t>
            </a:r>
            <a:r>
              <a:rPr lang="en-US" sz="3000" b="1" dirty="0"/>
              <a:t>Simulation Check-off </a:t>
            </a:r>
            <a:r>
              <a:rPr lang="en-US" sz="3000" dirty="0"/>
              <a:t>of various tasks required within the OnCore system for Emory University.</a:t>
            </a:r>
            <a:br>
              <a:rPr lang="en-US" sz="3000" dirty="0"/>
            </a:br>
            <a:endParaRPr lang="en-US" dirty="0"/>
          </a:p>
          <a:p>
            <a:r>
              <a:rPr lang="en-US" sz="2400" dirty="0"/>
              <a:t>Training will be verified by the OnCore Research Informatics team for continued or new access. </a:t>
            </a:r>
          </a:p>
          <a:p>
            <a:r>
              <a:rPr lang="en-US" sz="2400" dirty="0">
                <a:ea typeface="Calibri"/>
                <a:cs typeface="Calibri"/>
              </a:rPr>
              <a:t>Investigators must identify a PI designee if needed. </a:t>
            </a:r>
          </a:p>
          <a:p>
            <a:pPr marL="457200" indent="-457200">
              <a:buAutoNum type="arabicPeriod"/>
            </a:pPr>
            <a:endParaRPr lang="en-US" dirty="0">
              <a:ea typeface="Calibri"/>
              <a:cs typeface="Calibri"/>
            </a:endParaRPr>
          </a:p>
          <a:p>
            <a:pPr marL="0" indent="0">
              <a:buNone/>
            </a:pPr>
            <a:endParaRPr lang="en-US" dirty="0">
              <a:ea typeface="Calibri"/>
              <a:cs typeface="Calibri"/>
            </a:endParaRPr>
          </a:p>
        </p:txBody>
      </p:sp>
      <p:sp>
        <p:nvSpPr>
          <p:cNvPr id="5" name="Footer Placeholder 4">
            <a:extLst>
              <a:ext uri="{FF2B5EF4-FFF2-40B4-BE49-F238E27FC236}">
                <a16:creationId xmlns:a16="http://schemas.microsoft.com/office/drawing/2014/main" id="{848E2848-4692-4866-6F10-AA146FE2C2CE}"/>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425327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33739E3-2922-4229-841B-33CE71C67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4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F23293-AC03-536D-E545-D4CBACA4EF24}"/>
              </a:ext>
            </a:extLst>
          </p:cNvPr>
          <p:cNvSpPr>
            <a:spLocks noGrp="1"/>
          </p:cNvSpPr>
          <p:nvPr>
            <p:ph type="title"/>
          </p:nvPr>
        </p:nvSpPr>
        <p:spPr>
          <a:xfrm>
            <a:off x="478972" y="185222"/>
            <a:ext cx="3852778" cy="5290292"/>
          </a:xfrm>
        </p:spPr>
        <p:txBody>
          <a:bodyPr vert="horz" lIns="91440" tIns="45720" rIns="91440" bIns="45720" rtlCol="0" anchor="t">
            <a:normAutofit fontScale="90000"/>
          </a:bodyPr>
          <a:lstStyle/>
          <a:p>
            <a:pPr algn="ctr"/>
            <a:r>
              <a:rPr lang="en-US" sz="2900" b="1" kern="1200" dirty="0">
                <a:solidFill>
                  <a:schemeClr val="tx1"/>
                </a:solidFill>
                <a:latin typeface="+mj-lt"/>
                <a:ea typeface="+mj-ea"/>
                <a:cs typeface="+mj-cs"/>
              </a:rPr>
              <a:t>Thank you, Study Teams. </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r>
              <a:rPr lang="en-US" sz="2900" b="1" kern="1200" dirty="0">
                <a:solidFill>
                  <a:schemeClr val="tx1"/>
                </a:solidFill>
                <a:latin typeface="+mj-lt"/>
                <a:ea typeface="+mj-ea"/>
                <a:cs typeface="+mj-cs"/>
              </a:rPr>
              <a:t>It has been a pleasure training you in OnCore, and we wish you well moving forward!</a:t>
            </a:r>
            <a:br>
              <a:rPr lang="en-US" sz="2900" b="1" kern="1200" dirty="0">
                <a:solidFill>
                  <a:schemeClr val="tx1"/>
                </a:solidFill>
                <a:latin typeface="+mj-lt"/>
                <a:ea typeface="+mj-ea"/>
                <a:cs typeface="+mj-cs"/>
              </a:rPr>
            </a:br>
            <a:br>
              <a:rPr lang="en-US" sz="2900" b="1" kern="1200" dirty="0">
                <a:solidFill>
                  <a:schemeClr val="tx1"/>
                </a:solidFill>
                <a:latin typeface="+mj-lt"/>
                <a:ea typeface="+mj-ea"/>
                <a:cs typeface="+mj-cs"/>
              </a:rPr>
            </a:br>
            <a:r>
              <a:rPr lang="en-US" sz="2900" b="1" kern="1200" dirty="0">
                <a:solidFill>
                  <a:schemeClr val="tx1"/>
                </a:solidFill>
                <a:latin typeface="+mj-lt"/>
                <a:ea typeface="+mj-ea"/>
                <a:cs typeface="+mj-cs"/>
              </a:rPr>
              <a:t>Contact us at </a:t>
            </a:r>
            <a:r>
              <a:rPr lang="en-US" sz="2900" b="1" kern="1200" dirty="0">
                <a:solidFill>
                  <a:schemeClr val="tx1"/>
                </a:solidFill>
                <a:latin typeface="+mj-lt"/>
                <a:ea typeface="+mj-ea"/>
                <a:cs typeface="+mj-cs"/>
                <a:hlinkClick r:id="rId2"/>
              </a:rPr>
              <a:t>OCR@Emory.edu</a:t>
            </a:r>
            <a:r>
              <a:rPr lang="en-US" sz="2900" b="1" kern="1200" dirty="0">
                <a:solidFill>
                  <a:schemeClr val="tx1"/>
                </a:solidFill>
                <a:latin typeface="+mj-lt"/>
                <a:ea typeface="+mj-ea"/>
                <a:cs typeface="+mj-cs"/>
              </a:rPr>
              <a:t> if you should have any questions. </a:t>
            </a:r>
            <a:br>
              <a:rPr lang="en-US" sz="2900" b="1" kern="1200" dirty="0">
                <a:solidFill>
                  <a:schemeClr val="tx1"/>
                </a:solidFill>
                <a:latin typeface="+mj-lt"/>
                <a:ea typeface="+mj-ea"/>
                <a:cs typeface="+mj-cs"/>
              </a:rPr>
            </a:br>
            <a:br>
              <a:rPr lang="en-US" sz="2900" b="1" kern="1200" dirty="0">
                <a:solidFill>
                  <a:schemeClr val="tx1"/>
                </a:solidFill>
                <a:highlight>
                  <a:srgbClr val="FFFF00"/>
                </a:highlight>
                <a:latin typeface="+mj-lt"/>
                <a:ea typeface="+mj-ea"/>
                <a:cs typeface="+mj-cs"/>
                <a:hlinkClick r:id="rId3"/>
              </a:rPr>
            </a:br>
            <a:r>
              <a:rPr lang="en-US" sz="2900" b="1" kern="1200" dirty="0">
                <a:solidFill>
                  <a:schemeClr val="tx1"/>
                </a:solidFill>
                <a:highlight>
                  <a:srgbClr val="FFFF00"/>
                </a:highlight>
                <a:latin typeface="+mj-lt"/>
                <a:ea typeface="+mj-ea"/>
                <a:cs typeface="+mj-cs"/>
                <a:hlinkClick r:id="rId3"/>
              </a:rPr>
              <a:t>Review OnCore Tip Sheets and Workflows. </a:t>
            </a:r>
            <a:endParaRPr lang="en-US" sz="2900" b="1" kern="1200" dirty="0">
              <a:solidFill>
                <a:schemeClr val="tx1"/>
              </a:solidFill>
              <a:highlight>
                <a:srgbClr val="FFFF00"/>
              </a:highlight>
              <a:latin typeface="+mj-lt"/>
              <a:ea typeface="+mj-ea"/>
              <a:cs typeface="+mj-cs"/>
            </a:endParaRPr>
          </a:p>
        </p:txBody>
      </p:sp>
      <p:sp>
        <p:nvSpPr>
          <p:cNvPr id="4" name="Footer Placeholder 3">
            <a:extLst>
              <a:ext uri="{FF2B5EF4-FFF2-40B4-BE49-F238E27FC236}">
                <a16:creationId xmlns:a16="http://schemas.microsoft.com/office/drawing/2014/main" id="{42541A7D-D193-43BA-D03D-2D6F0A7179CB}"/>
              </a:ext>
            </a:extLst>
          </p:cNvPr>
          <p:cNvSpPr>
            <a:spLocks noGrp="1"/>
          </p:cNvSpPr>
          <p:nvPr>
            <p:ph type="ftr" sz="quarter" idx="3"/>
          </p:nvPr>
        </p:nvSpPr>
        <p:spPr>
          <a:xfrm rot="5400000">
            <a:off x="-1371600" y="2002536"/>
            <a:ext cx="3086338" cy="365760"/>
          </a:xfrm>
        </p:spPr>
        <p:txBody>
          <a:bodyPr vert="horz" lIns="91440" tIns="45720" rIns="91440" bIns="45720" rtlCol="0" anchor="ctr">
            <a:normAutofit/>
          </a:bodyPr>
          <a:lstStyle/>
          <a:p>
            <a:pPr algn="l" defTabSz="914400">
              <a:spcAft>
                <a:spcPts val="600"/>
              </a:spcAft>
            </a:pPr>
            <a:r>
              <a:rPr lang="en-US" sz="1000" kern="1200">
                <a:solidFill>
                  <a:schemeClr val="tx1">
                    <a:lumMod val="50000"/>
                    <a:lumOff val="50000"/>
                  </a:schemeClr>
                </a:solidFill>
                <a:latin typeface="+mn-lt"/>
                <a:ea typeface="+mn-ea"/>
                <a:cs typeface="+mn-cs"/>
              </a:rPr>
              <a:t>Slides developed by OCR CRSS team.</a:t>
            </a:r>
          </a:p>
        </p:txBody>
      </p:sp>
      <p:sp>
        <p:nvSpPr>
          <p:cNvPr id="46" name="Rectangle 4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0" y="-3"/>
            <a:ext cx="4572000"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1999" y="-3"/>
            <a:ext cx="4571999" cy="6408536"/>
          </a:xfrm>
          <a:prstGeom prst="rect">
            <a:avLst/>
          </a:prstGeom>
          <a:gradFill>
            <a:gsLst>
              <a:gs pos="0">
                <a:schemeClr val="accent1">
                  <a:lumMod val="75000"/>
                  <a:alpha val="56000"/>
                </a:schemeClr>
              </a:gs>
              <a:gs pos="100000">
                <a:srgbClr val="000000">
                  <a:alpha val="52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289611" y="2003610"/>
            <a:ext cx="6858002" cy="2850776"/>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Handshake">
            <a:extLst>
              <a:ext uri="{FF2B5EF4-FFF2-40B4-BE49-F238E27FC236}">
                <a16:creationId xmlns:a16="http://schemas.microsoft.com/office/drawing/2014/main" id="{61FD2576-6BF6-2560-ECD0-C9D598BBC9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0296" y="1976718"/>
            <a:ext cx="2904564" cy="2904564"/>
          </a:xfrm>
          <a:prstGeom prst="rect">
            <a:avLst/>
          </a:prstGeom>
        </p:spPr>
      </p:pic>
    </p:spTree>
    <p:extLst>
      <p:ext uri="{BB962C8B-B14F-4D97-AF65-F5344CB8AC3E}">
        <p14:creationId xmlns:p14="http://schemas.microsoft.com/office/powerpoint/2010/main" val="320813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A10-3E05-6C81-B2F1-CCDA43243186}"/>
              </a:ext>
            </a:extLst>
          </p:cNvPr>
          <p:cNvSpPr>
            <a:spLocks noGrp="1"/>
          </p:cNvSpPr>
          <p:nvPr>
            <p:ph type="title"/>
          </p:nvPr>
        </p:nvSpPr>
        <p:spPr/>
        <p:txBody>
          <a:bodyPr/>
          <a:lstStyle/>
          <a:p>
            <a:r>
              <a:rPr lang="en-US"/>
              <a:t>Definitions </a:t>
            </a:r>
          </a:p>
        </p:txBody>
      </p:sp>
      <p:sp>
        <p:nvSpPr>
          <p:cNvPr id="3" name="Content Placeholder 2">
            <a:extLst>
              <a:ext uri="{FF2B5EF4-FFF2-40B4-BE49-F238E27FC236}">
                <a16:creationId xmlns:a16="http://schemas.microsoft.com/office/drawing/2014/main" id="{72BB3884-6530-2CEC-194D-55FE8A1E0CDD}"/>
              </a:ext>
            </a:extLst>
          </p:cNvPr>
          <p:cNvSpPr>
            <a:spLocks noGrp="1"/>
          </p:cNvSpPr>
          <p:nvPr>
            <p:ph idx="1"/>
          </p:nvPr>
        </p:nvSpPr>
        <p:spPr>
          <a:xfrm>
            <a:off x="342899" y="1149016"/>
            <a:ext cx="8681358" cy="5077613"/>
          </a:xfrm>
        </p:spPr>
        <p:txBody>
          <a:bodyPr/>
          <a:lstStyle/>
          <a:p>
            <a:r>
              <a:rPr lang="en-US" b="1"/>
              <a:t>PI Sign-off </a:t>
            </a:r>
            <a:r>
              <a:rPr lang="en-US"/>
              <a:t>is site-specific. Emory requests that all PIs or their designees review and approve the Pre-Award OnCore calendar.</a:t>
            </a:r>
          </a:p>
          <a:p>
            <a:r>
              <a:rPr lang="en-US"/>
              <a:t>An "</a:t>
            </a:r>
            <a:r>
              <a:rPr lang="en-US" b="1"/>
              <a:t>OnCore calendar</a:t>
            </a:r>
            <a:r>
              <a:rPr lang="en-US"/>
              <a:t>" refers to a calendar within the OnCore Clinical Trial Management System (CTMS) that details the schedule of study visits and procedures for participants in a clinical trial. It essentially outlines when each subject should be seen for specific assessments and treatments throughout the study, allowing researchers to track progress effectively and manage data collection across all participants. </a:t>
            </a:r>
            <a:r>
              <a:rPr lang="en-US" i="1"/>
              <a:t>We will review more in Module 2 of the PPP. </a:t>
            </a:r>
          </a:p>
        </p:txBody>
      </p:sp>
      <p:sp>
        <p:nvSpPr>
          <p:cNvPr id="4" name="Footer Placeholder 3">
            <a:extLst>
              <a:ext uri="{FF2B5EF4-FFF2-40B4-BE49-F238E27FC236}">
                <a16:creationId xmlns:a16="http://schemas.microsoft.com/office/drawing/2014/main" id="{306C5336-67DE-B019-3403-BAA9ABC4DC5D}"/>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044818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07A6-DEA3-9086-0ADD-3B8E6B55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E43DE-1FD1-77C7-BC51-8C065892B387}"/>
              </a:ext>
            </a:extLst>
          </p:cNvPr>
          <p:cNvSpPr>
            <a:spLocks noGrp="1"/>
          </p:cNvSpPr>
          <p:nvPr>
            <p:ph type="title"/>
          </p:nvPr>
        </p:nvSpPr>
        <p:spPr/>
        <p:txBody>
          <a:bodyPr/>
          <a:lstStyle/>
          <a:p>
            <a:r>
              <a:rPr lang="en-US"/>
              <a:t>Definitions </a:t>
            </a:r>
          </a:p>
        </p:txBody>
      </p:sp>
      <p:sp>
        <p:nvSpPr>
          <p:cNvPr id="3" name="Content Placeholder 2">
            <a:extLst>
              <a:ext uri="{FF2B5EF4-FFF2-40B4-BE49-F238E27FC236}">
                <a16:creationId xmlns:a16="http://schemas.microsoft.com/office/drawing/2014/main" id="{EE213924-6AF6-186D-5A8D-108C485787AC}"/>
              </a:ext>
            </a:extLst>
          </p:cNvPr>
          <p:cNvSpPr>
            <a:spLocks noGrp="1"/>
          </p:cNvSpPr>
          <p:nvPr>
            <p:ph idx="1"/>
          </p:nvPr>
        </p:nvSpPr>
        <p:spPr>
          <a:xfrm>
            <a:off x="342899" y="1149016"/>
            <a:ext cx="8470232" cy="5077613"/>
          </a:xfrm>
        </p:spPr>
        <p:txBody>
          <a:bodyPr>
            <a:normAutofit/>
          </a:bodyPr>
          <a:lstStyle/>
          <a:p>
            <a:r>
              <a:rPr lang="en-US" b="1" dirty="0"/>
              <a:t>OnCore Auto Notifications</a:t>
            </a:r>
            <a:r>
              <a:rPr lang="en-US" dirty="0"/>
              <a:t> is an automated email alert sent through the OnCore clinical trial management system. It notifies users about important updates or actions related to a research study, such as when a protocol receives IRB approval, a subject reaches a specific study milestone, or a document needs review. It essentially acts as a reminder or status update within the system and is triggered by events. </a:t>
            </a:r>
            <a:endParaRPr lang="en-US" i="1" dirty="0"/>
          </a:p>
          <a:p>
            <a:pPr lvl="1"/>
            <a:r>
              <a:rPr lang="en-US" i="1" dirty="0"/>
              <a:t>You will start seeing these notifications in your emails after go-live. </a:t>
            </a:r>
          </a:p>
        </p:txBody>
      </p:sp>
      <p:sp>
        <p:nvSpPr>
          <p:cNvPr id="4" name="Footer Placeholder 3">
            <a:extLst>
              <a:ext uri="{FF2B5EF4-FFF2-40B4-BE49-F238E27FC236}">
                <a16:creationId xmlns:a16="http://schemas.microsoft.com/office/drawing/2014/main" id="{20EA191B-692D-A4C2-7247-03B520A324A5}"/>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39893592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BDC1A5-EF4F-435A-9834-3F078A8A63B0}">
  <we:reference id="wa200001409" version="1.0.0.3" store="en-US" storeType="OMEX"/>
  <we:alternateReferences>
    <we:reference id="wa200001409" version="1.0.0.3" store="WA2000014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239BEDB8DFE24DAA81405EDEA5F96D" ma:contentTypeVersion="10" ma:contentTypeDescription="Create a new document." ma:contentTypeScope="" ma:versionID="44f101d795f7caad2007487cc789101a">
  <xsd:schema xmlns:xsd="http://www.w3.org/2001/XMLSchema" xmlns:xs="http://www.w3.org/2001/XMLSchema" xmlns:p="http://schemas.microsoft.com/office/2006/metadata/properties" xmlns:ns2="fcf1ec35-6f51-40f9-a103-1c1bbfd45b21" xmlns:ns3="ff415010-bec5-4eed-8657-56f58543f738" targetNamespace="http://schemas.microsoft.com/office/2006/metadata/properties" ma:root="true" ma:fieldsID="9fe215acc9009cbc2444910f3a1923e5" ns2:_="" ns3:_="">
    <xsd:import namespace="fcf1ec35-6f51-40f9-a103-1c1bbfd45b21"/>
    <xsd:import namespace="ff415010-bec5-4eed-8657-56f58543f73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1ec35-6f51-40f9-a103-1c1bbfd45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415010-bec5-4eed-8657-56f58543f7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008F8C-F4BB-43BE-8533-87A6B0F08B7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80AB31-28D6-4EDE-AFD9-4C0CE221CD95}">
  <ds:schemaRefs>
    <ds:schemaRef ds:uri="http://schemas.microsoft.com/sharepoint/v3/contenttype/forms"/>
  </ds:schemaRefs>
</ds:datastoreItem>
</file>

<file path=customXml/itemProps3.xml><?xml version="1.0" encoding="utf-8"?>
<ds:datastoreItem xmlns:ds="http://schemas.openxmlformats.org/officeDocument/2006/customXml" ds:itemID="{8AE1C17C-BA6E-49B6-8218-B9F7A770C3F0}">
  <ds:schemaRefs>
    <ds:schemaRef ds:uri="fcf1ec35-6f51-40f9-a103-1c1bbfd45b21"/>
    <ds:schemaRef ds:uri="ff415010-bec5-4eed-8657-56f58543f7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1607</TotalTime>
  <Words>4394</Words>
  <Application>Microsoft Office PowerPoint</Application>
  <PresentationFormat>On-screen Show (4:3)</PresentationFormat>
  <Paragraphs>462</Paragraphs>
  <Slides>79</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79</vt:i4>
      </vt:variant>
    </vt:vector>
  </HeadingPairs>
  <TitlesOfParts>
    <vt:vector size="91" baseType="lpstr">
      <vt:lpstr>Aptos</vt:lpstr>
      <vt:lpstr>Arial</vt:lpstr>
      <vt:lpstr>Calibri</vt:lpstr>
      <vt:lpstr>Calibri Light</vt:lpstr>
      <vt:lpstr>Century Gothic</vt:lpstr>
      <vt:lpstr>Courier New</vt:lpstr>
      <vt:lpstr>Google Sans</vt:lpstr>
      <vt:lpstr>Noto Sans</vt:lpstr>
      <vt:lpstr>Segoe UI</vt:lpstr>
      <vt:lpstr>Wingdings</vt:lpstr>
      <vt:lpstr>Custom Design</vt:lpstr>
      <vt:lpstr>Custom Design</vt:lpstr>
      <vt:lpstr>Emory OnCore  OnCore Superuser Training  *Note: This PPP can be used for existing users.  </vt:lpstr>
      <vt:lpstr>Course Layout </vt:lpstr>
      <vt:lpstr>Welcome </vt:lpstr>
      <vt:lpstr>Learning Outcomes </vt:lpstr>
      <vt:lpstr>Course Pre-requisites </vt:lpstr>
      <vt:lpstr>Why are we Optimizing? </vt:lpstr>
      <vt:lpstr>What’s New for CRCs in OnCore 2.0 </vt:lpstr>
      <vt:lpstr>Definitions </vt:lpstr>
      <vt:lpstr>Definitions </vt:lpstr>
      <vt:lpstr>Definitions </vt:lpstr>
      <vt:lpstr>MODULE 1</vt:lpstr>
      <vt:lpstr>Module 1</vt:lpstr>
      <vt:lpstr>Enterprise Study Team Workflow</vt:lpstr>
      <vt:lpstr>OCR CR eForm </vt:lpstr>
      <vt:lpstr>OCR CR eForm Access </vt:lpstr>
      <vt:lpstr>Study Statuses in OnCore </vt:lpstr>
      <vt:lpstr>PC Console </vt:lpstr>
      <vt:lpstr>Widgets</vt:lpstr>
      <vt:lpstr>Demonstration </vt:lpstr>
      <vt:lpstr>Break – 5 mins </vt:lpstr>
      <vt:lpstr>MODULE 2</vt:lpstr>
      <vt:lpstr>Module 2</vt:lpstr>
      <vt:lpstr>OnCore 210  - View and Manage Participants in the CRA Console  </vt:lpstr>
      <vt:lpstr>OnCore Calendar </vt:lpstr>
      <vt:lpstr>CRA Console – Protocol Calendar </vt:lpstr>
      <vt:lpstr>Assessment #1</vt:lpstr>
      <vt:lpstr>Assessment #4: </vt:lpstr>
      <vt:lpstr>Register a Subject </vt:lpstr>
      <vt:lpstr>Epic – ADT Refresh</vt:lpstr>
      <vt:lpstr>Epic – Patient Station </vt:lpstr>
      <vt:lpstr>Subject Registration </vt:lpstr>
      <vt:lpstr>Subject Console </vt:lpstr>
      <vt:lpstr>Subject Console </vt:lpstr>
      <vt:lpstr>Subject Console </vt:lpstr>
      <vt:lpstr>RPE Console </vt:lpstr>
      <vt:lpstr>Subject Documentation </vt:lpstr>
      <vt:lpstr>Subject Console – Subject Visit </vt:lpstr>
      <vt:lpstr>Subject Console – Subject Visit </vt:lpstr>
      <vt:lpstr>Additional Visits </vt:lpstr>
      <vt:lpstr>CRA Console – SAEs</vt:lpstr>
      <vt:lpstr>SAEs  </vt:lpstr>
      <vt:lpstr>CRA Console – Deviations</vt:lpstr>
      <vt:lpstr>Deviations </vt:lpstr>
      <vt:lpstr>Study Statuses in OnCore </vt:lpstr>
      <vt:lpstr>Off-Tx, Follow-Up, and Off-Study </vt:lpstr>
      <vt:lpstr>Off-Tx</vt:lpstr>
      <vt:lpstr>Off Study</vt:lpstr>
      <vt:lpstr>Demonstration </vt:lpstr>
      <vt:lpstr>Break – 5 mins </vt:lpstr>
      <vt:lpstr>MODULE 3</vt:lpstr>
      <vt:lpstr>Module 3</vt:lpstr>
      <vt:lpstr>Financial Console </vt:lpstr>
      <vt:lpstr>Sponsor Invoices </vt:lpstr>
      <vt:lpstr>Financial Events </vt:lpstr>
      <vt:lpstr>Financial Events </vt:lpstr>
      <vt:lpstr>Financial Events -  Fees</vt:lpstr>
      <vt:lpstr>Financial Events -  Fees</vt:lpstr>
      <vt:lpstr>Financial Events -  Auto-Invoiced Fees</vt:lpstr>
      <vt:lpstr>Financial Events – Attachments </vt:lpstr>
      <vt:lpstr>Financial Events – Attachments </vt:lpstr>
      <vt:lpstr>Financial Events – Attachments </vt:lpstr>
      <vt:lpstr>Financial Events – Attachments </vt:lpstr>
      <vt:lpstr>Again … Subject Documentation is Important  </vt:lpstr>
      <vt:lpstr>Closeout</vt:lpstr>
      <vt:lpstr>Study Statuses in OnCore </vt:lpstr>
      <vt:lpstr>Task Lists </vt:lpstr>
      <vt:lpstr>Closeout Letter &amp; Documentation </vt:lpstr>
      <vt:lpstr>Reports Console </vt:lpstr>
      <vt:lpstr>Reports</vt:lpstr>
      <vt:lpstr>Amendments </vt:lpstr>
      <vt:lpstr>Task Lists </vt:lpstr>
      <vt:lpstr>Demonstration </vt:lpstr>
      <vt:lpstr>Break – 5 mins </vt:lpstr>
      <vt:lpstr>MODULE 4</vt:lpstr>
      <vt:lpstr>Advarra Training </vt:lpstr>
      <vt:lpstr>MODULE 5</vt:lpstr>
      <vt:lpstr>What’s Next … </vt:lpstr>
      <vt:lpstr>Final Step</vt:lpstr>
      <vt:lpstr>Thank you, Study Teams.   It has been a pleasure training you in OnCore, and we wish you well moving forward!  Contact us at OCR@Emory.edu if you should have any questions.   Review OnCore Tip Sheets and Workflows.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Amanda M</dc:creator>
  <cp:lastModifiedBy>Strong, Bridget</cp:lastModifiedBy>
  <cp:revision>65</cp:revision>
  <dcterms:created xsi:type="dcterms:W3CDTF">2022-01-31T16:06:34Z</dcterms:created>
  <dcterms:modified xsi:type="dcterms:W3CDTF">2024-12-10T14:41:00Z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0x010100DB239BEDB8DFE24DAA81405EDEA5F96D</vt:lpwstr>
  </property>
</Properties>
</file>