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4" r:id="rId2"/>
  </p:sldMasterIdLst>
  <p:notesMasterIdLst>
    <p:notesMasterId r:id="rId23"/>
  </p:notesMasterIdLst>
  <p:sldIdLst>
    <p:sldId id="262" r:id="rId3"/>
    <p:sldId id="272" r:id="rId4"/>
    <p:sldId id="281" r:id="rId5"/>
    <p:sldId id="282" r:id="rId6"/>
    <p:sldId id="283" r:id="rId7"/>
    <p:sldId id="273" r:id="rId8"/>
    <p:sldId id="274" r:id="rId9"/>
    <p:sldId id="275" r:id="rId10"/>
    <p:sldId id="284" r:id="rId11"/>
    <p:sldId id="297" r:id="rId12"/>
    <p:sldId id="296" r:id="rId13"/>
    <p:sldId id="287" r:id="rId14"/>
    <p:sldId id="288" r:id="rId15"/>
    <p:sldId id="290" r:id="rId16"/>
    <p:sldId id="278" r:id="rId17"/>
    <p:sldId id="292" r:id="rId18"/>
    <p:sldId id="291" r:id="rId19"/>
    <p:sldId id="279" r:id="rId20"/>
    <p:sldId id="293" r:id="rId21"/>
    <p:sldId id="294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D6D2"/>
    <a:srgbClr val="FFFFFF"/>
    <a:srgbClr val="616662"/>
    <a:srgbClr val="122A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-1325" y="-408"/>
      </p:cViewPr>
      <p:guideLst>
        <p:guide orient="horz" pos="2160"/>
        <p:guide pos="1392"/>
        <p:guide pos="547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5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9623835737347"/>
          <c:y val="2.1606644185648123E-2"/>
          <c:w val="0.64097785853691369"/>
          <c:h val="0.9035888713910761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SAE Low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SAE High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260</c:v>
                </c:pt>
                <c:pt idx="1">
                  <c:v>150</c:v>
                </c:pt>
                <c:pt idx="2">
                  <c:v>150</c:v>
                </c:pt>
                <c:pt idx="3">
                  <c:v>328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Monitor Visit Low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Monitor Visit High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1040</c:v>
                </c:pt>
                <c:pt idx="1">
                  <c:v>0</c:v>
                </c:pt>
                <c:pt idx="2">
                  <c:v>0</c:v>
                </c:pt>
                <c:pt idx="3">
                  <c:v>1040</c:v>
                </c:pt>
                <c:pt idx="4">
                  <c:v>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Record Retention Low 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750</c:v>
                </c:pt>
                <c:pt idx="1">
                  <c:v>0</c:v>
                </c:pt>
                <c:pt idx="2">
                  <c:v>0</c:v>
                </c:pt>
                <c:pt idx="3">
                  <c:v>1300</c:v>
                </c:pt>
                <c:pt idx="4">
                  <c:v>0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Record Retention High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0">
                  <c:v>1300</c:v>
                </c:pt>
                <c:pt idx="1">
                  <c:v>1300</c:v>
                </c:pt>
                <c:pt idx="2">
                  <c:v>1300</c:v>
                </c:pt>
                <c:pt idx="3">
                  <c:v>1300</c:v>
                </c:pt>
                <c:pt idx="4">
                  <c:v>1000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Start-Up Fee Low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Sheet1!$H$2:$H$6</c:f>
              <c:numCache>
                <c:formatCode>General</c:formatCode>
                <c:ptCount val="5"/>
                <c:pt idx="0">
                  <c:v>5000</c:v>
                </c:pt>
                <c:pt idx="1">
                  <c:v>5000</c:v>
                </c:pt>
                <c:pt idx="2">
                  <c:v>3012</c:v>
                </c:pt>
                <c:pt idx="3">
                  <c:v>3500</c:v>
                </c:pt>
                <c:pt idx="4">
                  <c:v>5200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Start-Up High</c:v>
                </c:pt>
              </c:strCache>
            </c:strRef>
          </c:tx>
          <c:spPr>
            <a:solidFill>
              <a:schemeClr val="tx2">
                <a:lumMod val="25000"/>
                <a:lumOff val="75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Sheet1!$I$2:$I$6</c:f>
              <c:numCache>
                <c:formatCode>General</c:formatCode>
                <c:ptCount val="5"/>
                <c:pt idx="0">
                  <c:v>5850</c:v>
                </c:pt>
                <c:pt idx="1">
                  <c:v>5200</c:v>
                </c:pt>
                <c:pt idx="2">
                  <c:v>5850</c:v>
                </c:pt>
                <c:pt idx="3">
                  <c:v>5850</c:v>
                </c:pt>
                <c:pt idx="4">
                  <c:v>7000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0725376"/>
        <c:axId val="130726912"/>
        <c:axId val="121546048"/>
      </c:bar3DChart>
      <c:catAx>
        <c:axId val="130725376"/>
        <c:scaling>
          <c:orientation val="minMax"/>
        </c:scaling>
        <c:delete val="0"/>
        <c:axPos val="b"/>
        <c:majorTickMark val="out"/>
        <c:minorTickMark val="none"/>
        <c:tickLblPos val="nextTo"/>
        <c:crossAx val="130726912"/>
        <c:crosses val="autoZero"/>
        <c:auto val="1"/>
        <c:lblAlgn val="ctr"/>
        <c:lblOffset val="100"/>
        <c:noMultiLvlLbl val="0"/>
      </c:catAx>
      <c:valAx>
        <c:axId val="130726912"/>
        <c:scaling>
          <c:orientation val="minMax"/>
        </c:scaling>
        <c:delete val="0"/>
        <c:axPos val="l"/>
        <c:majorGridlines>
          <c:spPr>
            <a:ln>
              <a:solidFill>
                <a:schemeClr val="accent1"/>
              </a:solidFill>
            </a:ln>
          </c:spPr>
        </c:majorGridlines>
        <c:numFmt formatCode="&quot;$&quot;#,##0.00" sourceLinked="0"/>
        <c:majorTickMark val="out"/>
        <c:minorTickMark val="none"/>
        <c:tickLblPos val="nextTo"/>
        <c:crossAx val="130725376"/>
        <c:crosses val="autoZero"/>
        <c:crossBetween val="between"/>
        <c:majorUnit val="500"/>
      </c:valAx>
      <c:serAx>
        <c:axId val="121546048"/>
        <c:scaling>
          <c:orientation val="minMax"/>
        </c:scaling>
        <c:delete val="1"/>
        <c:axPos val="b"/>
        <c:majorTickMark val="out"/>
        <c:minorTickMark val="none"/>
        <c:tickLblPos val="nextTo"/>
        <c:crossAx val="130726912"/>
        <c:crosses val="autoZero"/>
      </c:serAx>
    </c:plotArea>
    <c:legend>
      <c:legendPos val="r"/>
      <c:layout>
        <c:manualLayout>
          <c:xMode val="edge"/>
          <c:yMode val="edge"/>
          <c:x val="0.77157242369689671"/>
          <c:y val="0.35511559055118108"/>
          <c:w val="0.22697314262557949"/>
          <c:h val="0.56646171042813909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190967124872103"/>
          <c:y val="3.6401703885374982E-2"/>
          <c:w val="0.68573068196983855"/>
          <c:h val="0.8978551697431264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'[Chart in Microsoft PowerPoint]Sheet2'!$B$1</c:f>
              <c:strCache>
                <c:ptCount val="1"/>
                <c:pt idx="0">
                  <c:v>Pregnancy Test Low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'[Chart in Microsoft PowerPoint]Sheet2'!$A$2:$A$6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'[Chart in Microsoft PowerPoint]Sheet2'!$B$2:$B$6</c:f>
              <c:numCache>
                <c:formatCode>General</c:formatCode>
                <c:ptCount val="5"/>
                <c:pt idx="0">
                  <c:v>30</c:v>
                </c:pt>
                <c:pt idx="1">
                  <c:v>30</c:v>
                </c:pt>
                <c:pt idx="2">
                  <c:v>23</c:v>
                </c:pt>
                <c:pt idx="3">
                  <c:v>25</c:v>
                </c:pt>
                <c:pt idx="4">
                  <c:v>23</c:v>
                </c:pt>
              </c:numCache>
            </c:numRef>
          </c:val>
        </c:ser>
        <c:ser>
          <c:idx val="1"/>
          <c:order val="1"/>
          <c:tx>
            <c:strRef>
              <c:f>'[Chart in Microsoft PowerPoint]Sheet2'!$C$1</c:f>
              <c:strCache>
                <c:ptCount val="1"/>
                <c:pt idx="0">
                  <c:v>Pregnancy Test High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cat>
            <c:strRef>
              <c:f>'[Chart in Microsoft PowerPoint]Sheet2'!$A$2:$A$6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'[Chart in Microsoft PowerPoint]Sheet2'!$C$2:$C$6</c:f>
              <c:numCache>
                <c:formatCode>General</c:formatCode>
                <c:ptCount val="5"/>
                <c:pt idx="0">
                  <c:v>38</c:v>
                </c:pt>
                <c:pt idx="1">
                  <c:v>40</c:v>
                </c:pt>
                <c:pt idx="2">
                  <c:v>23</c:v>
                </c:pt>
                <c:pt idx="3">
                  <c:v>38</c:v>
                </c:pt>
                <c:pt idx="4">
                  <c:v>23</c:v>
                </c:pt>
              </c:numCache>
            </c:numRef>
          </c:val>
        </c:ser>
        <c:ser>
          <c:idx val="2"/>
          <c:order val="2"/>
          <c:tx>
            <c:strRef>
              <c:f>'[Chart in Microsoft PowerPoint]Sheet2'!$D$1</c:f>
              <c:strCache>
                <c:ptCount val="1"/>
                <c:pt idx="0">
                  <c:v>Central Labs Low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cat>
            <c:strRef>
              <c:f>'[Chart in Microsoft PowerPoint]Sheet2'!$A$2:$A$6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'[Chart in Microsoft PowerPoint]Sheet2'!$D$2:$D$6</c:f>
              <c:numCache>
                <c:formatCode>General</c:formatCode>
                <c:ptCount val="5"/>
                <c:pt idx="0">
                  <c:v>30</c:v>
                </c:pt>
                <c:pt idx="1">
                  <c:v>50</c:v>
                </c:pt>
                <c:pt idx="2">
                  <c:v>35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</c:ser>
        <c:ser>
          <c:idx val="3"/>
          <c:order val="3"/>
          <c:tx>
            <c:strRef>
              <c:f>'[Chart in Microsoft PowerPoint]Sheet2'!$E$1</c:f>
              <c:strCache>
                <c:ptCount val="1"/>
                <c:pt idx="0">
                  <c:v>Central Labs High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</c:spPr>
          <c:invertIfNegative val="0"/>
          <c:cat>
            <c:strRef>
              <c:f>'[Chart in Microsoft PowerPoint]Sheet2'!$A$2:$A$6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'[Chart in Microsoft PowerPoint]Sheet2'!$E$2:$E$6</c:f>
              <c:numCache>
                <c:formatCode>General</c:formatCode>
                <c:ptCount val="5"/>
                <c:pt idx="0">
                  <c:v>40</c:v>
                </c:pt>
                <c:pt idx="1">
                  <c:v>50</c:v>
                </c:pt>
                <c:pt idx="2">
                  <c:v>50</c:v>
                </c:pt>
                <c:pt idx="3">
                  <c:v>0</c:v>
                </c:pt>
                <c:pt idx="4">
                  <c:v>50</c:v>
                </c:pt>
              </c:numCache>
            </c:numRef>
          </c:val>
        </c:ser>
        <c:ser>
          <c:idx val="4"/>
          <c:order val="4"/>
          <c:tx>
            <c:strRef>
              <c:f>'[Chart in Microsoft PowerPoint]Sheet2'!$F$1</c:f>
              <c:strCache>
                <c:ptCount val="1"/>
                <c:pt idx="0">
                  <c:v>CBC Low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cat>
            <c:strRef>
              <c:f>'[Chart in Microsoft PowerPoint]Sheet2'!$A$2:$A$6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'[Chart in Microsoft PowerPoint]Sheet2'!$F$2:$F$6</c:f>
              <c:numCache>
                <c:formatCode>General</c:formatCode>
                <c:ptCount val="5"/>
                <c:pt idx="0">
                  <c:v>41</c:v>
                </c:pt>
                <c:pt idx="1">
                  <c:v>45</c:v>
                </c:pt>
                <c:pt idx="2">
                  <c:v>85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</c:ser>
        <c:ser>
          <c:idx val="5"/>
          <c:order val="5"/>
          <c:tx>
            <c:strRef>
              <c:f>'[Chart in Microsoft PowerPoint]Sheet2'!$G$1</c:f>
              <c:strCache>
                <c:ptCount val="1"/>
                <c:pt idx="0">
                  <c:v>CBC High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cat>
            <c:strRef>
              <c:f>'[Chart in Microsoft PowerPoint]Sheet2'!$A$2:$A$6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'[Chart in Microsoft PowerPoint]Sheet2'!$G$2:$G$6</c:f>
              <c:numCache>
                <c:formatCode>General</c:formatCode>
                <c:ptCount val="5"/>
                <c:pt idx="0">
                  <c:v>41</c:v>
                </c:pt>
                <c:pt idx="1">
                  <c:v>56</c:v>
                </c:pt>
                <c:pt idx="2">
                  <c:v>85</c:v>
                </c:pt>
                <c:pt idx="3">
                  <c:v>35</c:v>
                </c:pt>
                <c:pt idx="4">
                  <c:v>0</c:v>
                </c:pt>
              </c:numCache>
            </c:numRef>
          </c:val>
        </c:ser>
        <c:ser>
          <c:idx val="6"/>
          <c:order val="6"/>
          <c:tx>
            <c:strRef>
              <c:f>'[Chart in Microsoft PowerPoint]Sheet2'!$H$1</c:f>
              <c:strCache>
                <c:ptCount val="1"/>
                <c:pt idx="0">
                  <c:v>EKG Low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</c:spPr>
          <c:invertIfNegative val="0"/>
          <c:cat>
            <c:strRef>
              <c:f>'[Chart in Microsoft PowerPoint]Sheet2'!$A$2:$A$6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'[Chart in Microsoft PowerPoint]Sheet2'!$H$2:$H$6</c:f>
              <c:numCache>
                <c:formatCode>General</c:formatCode>
                <c:ptCount val="5"/>
                <c:pt idx="0">
                  <c:v>114</c:v>
                </c:pt>
                <c:pt idx="1">
                  <c:v>33</c:v>
                </c:pt>
                <c:pt idx="2">
                  <c:v>120</c:v>
                </c:pt>
                <c:pt idx="3">
                  <c:v>35</c:v>
                </c:pt>
                <c:pt idx="4">
                  <c:v>23</c:v>
                </c:pt>
              </c:numCache>
            </c:numRef>
          </c:val>
        </c:ser>
        <c:ser>
          <c:idx val="7"/>
          <c:order val="7"/>
          <c:tx>
            <c:strRef>
              <c:f>'[Chart in Microsoft PowerPoint]Sheet2'!$I$1</c:f>
              <c:strCache>
                <c:ptCount val="1"/>
                <c:pt idx="0">
                  <c:v>EKG High</c:v>
                </c:pt>
              </c:strCache>
            </c:strRef>
          </c:tx>
          <c:spPr>
            <a:solidFill>
              <a:schemeClr val="tx2">
                <a:lumMod val="25000"/>
                <a:lumOff val="75000"/>
              </a:schemeClr>
            </a:solidFill>
          </c:spPr>
          <c:invertIfNegative val="0"/>
          <c:cat>
            <c:strRef>
              <c:f>'[Chart in Microsoft PowerPoint]Sheet2'!$A$2:$A$6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'[Chart in Microsoft PowerPoint]Sheet2'!$I$2:$I$6</c:f>
              <c:numCache>
                <c:formatCode>General</c:formatCode>
                <c:ptCount val="5"/>
                <c:pt idx="0">
                  <c:v>125</c:v>
                </c:pt>
                <c:pt idx="1">
                  <c:v>234</c:v>
                </c:pt>
                <c:pt idx="2">
                  <c:v>120</c:v>
                </c:pt>
                <c:pt idx="3">
                  <c:v>46</c:v>
                </c:pt>
                <c:pt idx="4">
                  <c:v>115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1112064"/>
        <c:axId val="141113600"/>
        <c:axId val="141117632"/>
      </c:bar3DChart>
      <c:catAx>
        <c:axId val="141112064"/>
        <c:scaling>
          <c:orientation val="minMax"/>
        </c:scaling>
        <c:delete val="0"/>
        <c:axPos val="b"/>
        <c:majorTickMark val="out"/>
        <c:minorTickMark val="none"/>
        <c:tickLblPos val="nextTo"/>
        <c:crossAx val="141113600"/>
        <c:crosses val="autoZero"/>
        <c:auto val="1"/>
        <c:lblAlgn val="ctr"/>
        <c:lblOffset val="100"/>
        <c:noMultiLvlLbl val="0"/>
      </c:catAx>
      <c:valAx>
        <c:axId val="141113600"/>
        <c:scaling>
          <c:orientation val="minMax"/>
        </c:scaling>
        <c:delete val="0"/>
        <c:axPos val="l"/>
        <c:majorGridlines/>
        <c:numFmt formatCode="&quot;$&quot;#,##0.00" sourceLinked="0"/>
        <c:majorTickMark val="out"/>
        <c:minorTickMark val="none"/>
        <c:tickLblPos val="nextTo"/>
        <c:crossAx val="141112064"/>
        <c:crosses val="autoZero"/>
        <c:crossBetween val="between"/>
      </c:valAx>
      <c:serAx>
        <c:axId val="141117632"/>
        <c:scaling>
          <c:orientation val="minMax"/>
        </c:scaling>
        <c:delete val="1"/>
        <c:axPos val="b"/>
        <c:majorTickMark val="out"/>
        <c:minorTickMark val="none"/>
        <c:tickLblPos val="nextTo"/>
        <c:crossAx val="141113600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100"/>
            </a:pPr>
            <a:endParaRPr lang="en-US"/>
          </a:p>
        </c:txPr>
      </c:legendEntry>
      <c:legendEntry>
        <c:idx val="6"/>
        <c:txPr>
          <a:bodyPr/>
          <a:lstStyle/>
          <a:p>
            <a:pPr>
              <a:defRPr sz="1100"/>
            </a:pPr>
            <a:endParaRPr lang="en-US"/>
          </a:p>
        </c:txPr>
      </c:legendEntry>
      <c:layout>
        <c:manualLayout>
          <c:xMode val="edge"/>
          <c:yMode val="edge"/>
          <c:x val="0.78522971686061371"/>
          <c:y val="0.35581456465067957"/>
          <c:w val="0.18649652753582793"/>
          <c:h val="0.5595296042716664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F719E-02B3-334B-A581-77471D9337CF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DA94B-E24B-5C4D-9023-69063EB82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11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E1624E-3721-49C3-B05B-A336393C6209}" type="slidenum">
              <a:rPr lang="en-US"/>
              <a:pPr/>
              <a:t>11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_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616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616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429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996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425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924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737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318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20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457200" y="1587500"/>
            <a:ext cx="82296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2800" b="1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9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439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433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068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EmoryHealthcare-rev.eps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03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E840-4010-2B44-935D-B8453162D638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2C435-FC9B-1749-8573-C8F6A9AC0E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3" r:id="rId2"/>
    <p:sldLayoutId id="2147483663" r:id="rId3"/>
    <p:sldLayoutId id="2147483676" r:id="rId4"/>
    <p:sldLayoutId id="2147483677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3600" b="1" i="0" kern="1200" cap="all">
          <a:solidFill>
            <a:srgbClr val="122A5D"/>
          </a:solidFill>
          <a:latin typeface="Century Gothic"/>
          <a:ea typeface="+mj-ea"/>
          <a:cs typeface="Century Gothic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Century Gothic"/>
          <a:ea typeface="+mn-ea"/>
          <a:cs typeface="Century Gothic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/>
          </a:solidFill>
          <a:latin typeface="Century Gothic"/>
          <a:ea typeface="+mn-ea"/>
          <a:cs typeface="Century Gothic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b="0" i="0" kern="1200">
          <a:solidFill>
            <a:schemeClr val="tx1"/>
          </a:solidFill>
          <a:latin typeface="Century Gothic"/>
          <a:ea typeface="+mn-ea"/>
          <a:cs typeface="Century Gothic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b="0" i="0" kern="1200">
          <a:solidFill>
            <a:schemeClr val="tx1"/>
          </a:solidFill>
          <a:latin typeface="Century Gothic"/>
          <a:ea typeface="+mn-ea"/>
          <a:cs typeface="Century Gothic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b="0" i="0" kern="1200">
          <a:solidFill>
            <a:schemeClr val="tx1"/>
          </a:solidFill>
          <a:latin typeface="Century Gothic"/>
          <a:ea typeface="+mn-ea"/>
          <a:cs typeface="Century Gothic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45191-791A-4920-B13E-4944B0EC2FA6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9D4F9-CDEB-4F81-944E-FCABA2581D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791200"/>
            <a:ext cx="9144000" cy="1066800"/>
          </a:xfrm>
          <a:prstGeom prst="rect">
            <a:avLst/>
          </a:prstGeom>
          <a:solidFill>
            <a:srgbClr val="122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moryHealthcare-rev.eps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201073" y="5943600"/>
            <a:ext cx="1485727" cy="514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21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wm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4400" u="sng" cap="none" dirty="0" smtClean="0">
                <a:solidFill>
                  <a:srgbClr val="002060"/>
                </a:solidFill>
                <a:latin typeface="+mn-lt"/>
              </a:rPr>
              <a:t>Consistency in OCR Budgeting Based on </a:t>
            </a:r>
            <a:r>
              <a:rPr lang="en-US" sz="4400" u="sng" cap="none" dirty="0" smtClean="0">
                <a:solidFill>
                  <a:srgbClr val="002060"/>
                </a:solidFill>
                <a:latin typeface="+mn-lt"/>
                <a:cs typeface="Calibri" pitchFamily="34" charset="0"/>
              </a:rPr>
              <a:t>Historical</a:t>
            </a:r>
            <a:r>
              <a:rPr lang="en-US" sz="4400" u="sng" cap="none" dirty="0" smtClean="0">
                <a:solidFill>
                  <a:srgbClr val="002060"/>
                </a:solidFill>
                <a:latin typeface="+mn-lt"/>
              </a:rPr>
              <a:t> Results</a:t>
            </a:r>
            <a:endParaRPr lang="en-US" sz="4400" u="sng" cap="none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9091" name="Subtitle 8"/>
          <p:cNvSpPr>
            <a:spLocks noGrp="1"/>
          </p:cNvSpPr>
          <p:nvPr>
            <p:ph type="subTitle" idx="1"/>
          </p:nvPr>
        </p:nvSpPr>
        <p:spPr>
          <a:xfrm>
            <a:off x="1371600" y="3897086"/>
            <a:ext cx="6400800" cy="1752600"/>
          </a:xfrm>
        </p:spPr>
        <p:txBody>
          <a:bodyPr>
            <a:normAutofit/>
          </a:bodyPr>
          <a:lstStyle/>
          <a:p>
            <a:r>
              <a:rPr lang="en-US" sz="3800" dirty="0" smtClean="0">
                <a:solidFill>
                  <a:srgbClr val="002060"/>
                </a:solidFill>
              </a:rPr>
              <a:t>Karen </a:t>
            </a:r>
            <a:r>
              <a:rPr lang="en-US" sz="3600" dirty="0" smtClean="0">
                <a:solidFill>
                  <a:srgbClr val="002060"/>
                </a:solidFill>
              </a:rPr>
              <a:t>Manion</a:t>
            </a:r>
          </a:p>
          <a:p>
            <a:r>
              <a:rPr lang="en-US" sz="3800" b="0" dirty="0" smtClean="0">
                <a:solidFill>
                  <a:srgbClr val="002060"/>
                </a:solidFill>
              </a:rPr>
              <a:t>Sally Mountcastle</a:t>
            </a:r>
            <a:endParaRPr lang="en-US" b="0" dirty="0" smtClean="0">
              <a:solidFill>
                <a:srgbClr val="002060"/>
              </a:solidFill>
            </a:endParaRPr>
          </a:p>
          <a:p>
            <a:endParaRPr lang="en-US" dirty="0" smtClean="0">
              <a:latin typeface="Arial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781800" y="6381750"/>
            <a:ext cx="2133600" cy="476250"/>
          </a:xfrm>
          <a:prstGeom prst="rect">
            <a:avLst/>
          </a:prstGeom>
          <a:noFill/>
        </p:spPr>
        <p:txBody>
          <a:bodyPr/>
          <a:lstStyle/>
          <a:p>
            <a:fld id="{46651CC2-9AB5-D049-8509-24137D19183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" name="TextBox 1"/>
          <p:cNvSpPr txBox="1"/>
          <p:nvPr/>
        </p:nvSpPr>
        <p:spPr>
          <a:xfrm>
            <a:off x="1186543" y="522514"/>
            <a:ext cx="67709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2060"/>
                </a:solidFill>
              </a:rPr>
              <a:t>Office for Clinical Research (OCR)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Process</a:t>
            </a:r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 Mapping</a:t>
            </a:r>
            <a:endParaRPr 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5657"/>
            <a:ext cx="8229600" cy="4525963"/>
          </a:xfrm>
        </p:spPr>
        <p:txBody>
          <a:bodyPr/>
          <a:lstStyle/>
          <a:p>
            <a:r>
              <a:rPr lang="en-US" sz="2200" dirty="0" smtClean="0">
                <a:solidFill>
                  <a:srgbClr val="002060"/>
                </a:solidFill>
              </a:rPr>
              <a:t>Old Process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sz="2200" dirty="0" smtClean="0"/>
          </a:p>
          <a:p>
            <a:endParaRPr lang="en-US" sz="2200" dirty="0"/>
          </a:p>
          <a:p>
            <a:r>
              <a:rPr lang="en-US" sz="2200" dirty="0" smtClean="0">
                <a:solidFill>
                  <a:srgbClr val="002060"/>
                </a:solidFill>
              </a:rPr>
              <a:t>New Process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614C2-C4D0-41EA-AC40-B28D3941A0B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914400" y="2209800"/>
            <a:ext cx="1524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Study assigned to CRFM </a:t>
            </a:r>
            <a:endParaRPr lang="en-US" sz="1400" dirty="0"/>
          </a:p>
        </p:txBody>
      </p:sp>
      <p:sp>
        <p:nvSpPr>
          <p:cNvPr id="8" name="Rectangle 7"/>
          <p:cNvSpPr/>
          <p:nvPr/>
        </p:nvSpPr>
        <p:spPr>
          <a:xfrm>
            <a:off x="3733800" y="2209800"/>
            <a:ext cx="1600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CRFM researches past studies with same sponsor</a:t>
            </a:r>
            <a:endParaRPr lang="en-US" sz="14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514600" y="2566416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486400" y="2566416"/>
            <a:ext cx="10287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6629400" y="2209800"/>
            <a:ext cx="15240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CRFM sends budget proposal to sponsor</a:t>
            </a:r>
            <a:endParaRPr lang="en-US" sz="1400" dirty="0"/>
          </a:p>
        </p:txBody>
      </p:sp>
      <p:sp>
        <p:nvSpPr>
          <p:cNvPr id="33" name="Rounded Rectangle 32"/>
          <p:cNvSpPr/>
          <p:nvPr/>
        </p:nvSpPr>
        <p:spPr>
          <a:xfrm>
            <a:off x="533400" y="4267200"/>
            <a:ext cx="1524000" cy="6873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Study assigned to CRFM</a:t>
            </a:r>
            <a:endParaRPr lang="en-US" sz="14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2133600" y="46482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Flowchart: Process 36"/>
          <p:cNvSpPr/>
          <p:nvPr/>
        </p:nvSpPr>
        <p:spPr>
          <a:xfrm>
            <a:off x="2819400" y="3962400"/>
            <a:ext cx="1295400" cy="125806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CRFM incorporates historical fee template (HFT) when developing budget offer to sponsor</a:t>
            </a:r>
            <a:endParaRPr lang="en-US" sz="1200" dirty="0"/>
          </a:p>
        </p:txBody>
      </p:sp>
      <p:sp>
        <p:nvSpPr>
          <p:cNvPr id="38" name="Flowchart: Alternate Process 37"/>
          <p:cNvSpPr/>
          <p:nvPr/>
        </p:nvSpPr>
        <p:spPr>
          <a:xfrm>
            <a:off x="6934200" y="4038600"/>
            <a:ext cx="1600200" cy="118186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CRFM sends budget proposal to sponsor and continues subsequent steps of Budget Negotiation SOP</a:t>
            </a:r>
            <a:endParaRPr lang="en-US" sz="1200" dirty="0"/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4191000" y="46482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lowchart: Process 44"/>
          <p:cNvSpPr/>
          <p:nvPr/>
        </p:nvSpPr>
        <p:spPr>
          <a:xfrm>
            <a:off x="4876800" y="3962401"/>
            <a:ext cx="1295400" cy="125806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CRFM initials HFT indicating use of tool in budget development</a:t>
            </a:r>
            <a:endParaRPr lang="en-US" sz="1200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6248400" y="46482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92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gray">
          <a:xfrm>
            <a:off x="6993467" y="3191605"/>
            <a:ext cx="1405466" cy="1326420"/>
          </a:xfrm>
          <a:prstGeom prst="rect">
            <a:avLst/>
          </a:prstGeom>
          <a:solidFill>
            <a:schemeClr val="tx2">
              <a:lumMod val="20000"/>
              <a:lumOff val="80000"/>
              <a:alpha val="58000"/>
            </a:schemeClr>
          </a:solidFill>
          <a:ln w="12700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000" b="1" dirty="0" smtClean="0">
                <a:solidFill>
                  <a:schemeClr val="tx2"/>
                </a:solidFill>
                <a:latin typeface="+mj-lt"/>
              </a:rPr>
              <a:t>Variability of Fees in</a:t>
            </a:r>
          </a:p>
          <a:p>
            <a:r>
              <a:rPr lang="en-US" sz="1000" b="1" dirty="0" smtClean="0">
                <a:solidFill>
                  <a:schemeClr val="tx2"/>
                </a:solidFill>
                <a:latin typeface="+mj-lt"/>
              </a:rPr>
              <a:t> Budgets for</a:t>
            </a:r>
          </a:p>
          <a:p>
            <a:r>
              <a:rPr lang="en-US" sz="1000" b="1" dirty="0" smtClean="0">
                <a:solidFill>
                  <a:schemeClr val="tx2"/>
                </a:solidFill>
                <a:latin typeface="+mj-lt"/>
              </a:rPr>
              <a:t>Industry Sponsored</a:t>
            </a:r>
          </a:p>
          <a:p>
            <a:r>
              <a:rPr lang="en-US" sz="1000" b="1" dirty="0" smtClean="0">
                <a:solidFill>
                  <a:schemeClr val="tx2"/>
                </a:solidFill>
                <a:latin typeface="+mj-lt"/>
              </a:rPr>
              <a:t>Research Studies</a:t>
            </a:r>
            <a:endParaRPr lang="en-US" sz="10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580189" y="5513097"/>
            <a:ext cx="1239633" cy="307777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  <a:latin typeface="+mj-lt"/>
              </a:rPr>
              <a:t>Technology</a:t>
            </a:r>
            <a:endParaRPr lang="en-US" sz="14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1549399" y="1149350"/>
            <a:ext cx="2222499" cy="304800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  <a:latin typeface="+mj-lt"/>
              </a:rPr>
              <a:t>Process/Procedure</a:t>
            </a:r>
            <a:endParaRPr lang="en-US" sz="14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065" name="Text Box 17"/>
          <p:cNvSpPr txBox="1">
            <a:spLocks noChangeArrowheads="1"/>
          </p:cNvSpPr>
          <p:nvPr/>
        </p:nvSpPr>
        <p:spPr bwMode="auto">
          <a:xfrm>
            <a:off x="4292600" y="1149350"/>
            <a:ext cx="1344612" cy="304800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  <a:latin typeface="+mj-lt"/>
              </a:rPr>
              <a:t>Staff</a:t>
            </a:r>
            <a:endParaRPr lang="en-US" sz="14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100" name="Line 52"/>
          <p:cNvSpPr>
            <a:spLocks noChangeShapeType="1"/>
          </p:cNvSpPr>
          <p:nvPr/>
        </p:nvSpPr>
        <p:spPr bwMode="auto">
          <a:xfrm>
            <a:off x="620785" y="3767667"/>
            <a:ext cx="6197528" cy="0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5" name="Rectangle 47"/>
          <p:cNvSpPr>
            <a:spLocks noChangeArrowheads="1"/>
          </p:cNvSpPr>
          <p:nvPr/>
        </p:nvSpPr>
        <p:spPr bwMode="auto">
          <a:xfrm>
            <a:off x="3679550" y="3275458"/>
            <a:ext cx="16674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1">
            <a:spAutoFit/>
          </a:bodyPr>
          <a:lstStyle/>
          <a:p>
            <a:pPr algn="ctr"/>
            <a:r>
              <a:rPr lang="en-US" sz="900" dirty="0" smtClean="0">
                <a:solidFill>
                  <a:srgbClr val="002060"/>
                </a:solidFill>
                <a:latin typeface="+mn-lt"/>
              </a:rPr>
              <a:t>Decentralized staff </a:t>
            </a:r>
            <a:r>
              <a:rPr lang="en-US" sz="900" i="1" dirty="0" smtClean="0">
                <a:solidFill>
                  <a:srgbClr val="002060"/>
                </a:solidFill>
                <a:latin typeface="+mn-lt"/>
              </a:rPr>
              <a:t>negotiating with common sponsors</a:t>
            </a:r>
            <a:endParaRPr lang="en-US" sz="900" i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3331028" y="2769075"/>
            <a:ext cx="1953361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1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 </a:t>
            </a:r>
            <a:r>
              <a:rPr lang="en-US" sz="900" dirty="0" smtClean="0">
                <a:solidFill>
                  <a:srgbClr val="002060"/>
                </a:solidFill>
                <a:latin typeface="+mn-lt"/>
              </a:rPr>
              <a:t>OCR staff goals are productivity based, not financial</a:t>
            </a:r>
            <a:endParaRPr lang="en-US" sz="9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620785" y="3117088"/>
            <a:ext cx="1919215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1">
            <a:spAutoFit/>
          </a:bodyPr>
          <a:lstStyle/>
          <a:p>
            <a:pPr algn="ctr"/>
            <a:r>
              <a:rPr lang="en-US" sz="900" dirty="0" smtClean="0">
                <a:solidFill>
                  <a:srgbClr val="002060"/>
                </a:solidFill>
                <a:latin typeface="+mn-lt"/>
              </a:rPr>
              <a:t>Elevation SOP addresses turnaround time- </a:t>
            </a:r>
            <a:r>
              <a:rPr lang="en-US" sz="900" dirty="0">
                <a:solidFill>
                  <a:srgbClr val="002060"/>
                </a:solidFill>
                <a:latin typeface="+mn-lt"/>
              </a:rPr>
              <a:t>d</a:t>
            </a:r>
            <a:r>
              <a:rPr lang="en-US" sz="900" dirty="0" smtClean="0">
                <a:solidFill>
                  <a:srgbClr val="002060"/>
                </a:solidFill>
                <a:latin typeface="+mn-lt"/>
              </a:rPr>
              <a:t>oesn’t have financial component</a:t>
            </a:r>
            <a:endParaRPr lang="en-US" sz="9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457200" y="2678599"/>
            <a:ext cx="17493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1">
            <a:spAutoFit/>
          </a:bodyPr>
          <a:lstStyle/>
          <a:p>
            <a:pPr algn="ctr"/>
            <a:r>
              <a:rPr lang="en-US" sz="900" dirty="0" smtClean="0">
                <a:solidFill>
                  <a:srgbClr val="002060"/>
                </a:solidFill>
                <a:latin typeface="+mn-lt"/>
              </a:rPr>
              <a:t>Inconsistency in fees included as initial offer to sponsor</a:t>
            </a:r>
            <a:endParaRPr lang="en-US" sz="9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293914" y="2074426"/>
            <a:ext cx="1652361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1">
            <a:spAutoFit/>
          </a:bodyPr>
          <a:lstStyle/>
          <a:p>
            <a:pPr algn="ctr"/>
            <a:r>
              <a:rPr lang="en-US" sz="900" dirty="0" smtClean="0">
                <a:solidFill>
                  <a:srgbClr val="002060"/>
                </a:solidFill>
                <a:latin typeface="+mn-lt"/>
              </a:rPr>
              <a:t>Lack of financial goals causes imbalance in process time/effort</a:t>
            </a:r>
            <a:endParaRPr lang="en-US" sz="9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457200" y="4031279"/>
            <a:ext cx="2495550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1">
            <a:spAutoFit/>
          </a:bodyPr>
          <a:lstStyle/>
          <a:p>
            <a:pPr algn="ctr"/>
            <a:r>
              <a:rPr lang="en-US" sz="900" dirty="0" smtClean="0">
                <a:solidFill>
                  <a:srgbClr val="002060"/>
                </a:solidFill>
                <a:latin typeface="+mn-lt"/>
              </a:rPr>
              <a:t>Must review documents in two different systems and paper files-to determine fees sponsor agreed to in past</a:t>
            </a:r>
            <a:endParaRPr lang="en-US" sz="9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762000" y="4625871"/>
            <a:ext cx="18049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1">
            <a:spAutoFit/>
          </a:bodyPr>
          <a:lstStyle/>
          <a:p>
            <a:pPr algn="ctr"/>
            <a:r>
              <a:rPr lang="en-US" sz="900" dirty="0" smtClean="0">
                <a:solidFill>
                  <a:srgbClr val="002060"/>
                </a:solidFill>
                <a:latin typeface="+mn-lt"/>
              </a:rPr>
              <a:t>Lack of database with sponsor budget sort</a:t>
            </a:r>
            <a:endParaRPr lang="en-US" sz="9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381000" y="5084256"/>
            <a:ext cx="1828801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1">
            <a:spAutoFit/>
          </a:bodyPr>
          <a:lstStyle/>
          <a:p>
            <a:r>
              <a:rPr lang="en-US" sz="900" dirty="0" smtClean="0">
                <a:solidFill>
                  <a:srgbClr val="002060"/>
                </a:solidFill>
                <a:latin typeface="+mn-lt"/>
              </a:rPr>
              <a:t>Lack of consistency in budget document naming within shared ‘K’ drive</a:t>
            </a:r>
            <a:endParaRPr lang="en-US" sz="900" dirty="0">
              <a:solidFill>
                <a:srgbClr val="002060"/>
              </a:solidFill>
              <a:latin typeface="+mn-lt"/>
            </a:endParaRPr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4747846" y="2176462"/>
            <a:ext cx="599198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>
            <a:off x="4580731" y="1793631"/>
            <a:ext cx="56594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5146675" y="3033255"/>
            <a:ext cx="54795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347044" y="3428915"/>
            <a:ext cx="640518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/>
          <p:nvPr/>
        </p:nvCxnSpPr>
        <p:spPr bwMode="auto">
          <a:xfrm flipV="1">
            <a:off x="2009775" y="2325932"/>
            <a:ext cx="887413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2206503" y="2834574"/>
            <a:ext cx="927100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2501900" y="3421102"/>
            <a:ext cx="94138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49" name="Straight Arrow Connector 2048"/>
          <p:cNvCxnSpPr/>
          <p:nvPr/>
        </p:nvCxnSpPr>
        <p:spPr bwMode="auto">
          <a:xfrm>
            <a:off x="2009775" y="1802423"/>
            <a:ext cx="66027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53" name="Straight Arrow Connector 2052"/>
          <p:cNvCxnSpPr/>
          <p:nvPr/>
        </p:nvCxnSpPr>
        <p:spPr bwMode="auto">
          <a:xfrm flipV="1">
            <a:off x="2867830" y="4237916"/>
            <a:ext cx="2097077" cy="42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58" name="Straight Arrow Connector 2057"/>
          <p:cNvCxnSpPr/>
          <p:nvPr/>
        </p:nvCxnSpPr>
        <p:spPr bwMode="auto">
          <a:xfrm>
            <a:off x="2566988" y="4776952"/>
            <a:ext cx="194630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62" name="Straight Arrow Connector 2061"/>
          <p:cNvCxnSpPr/>
          <p:nvPr/>
        </p:nvCxnSpPr>
        <p:spPr bwMode="auto">
          <a:xfrm flipV="1">
            <a:off x="2231110" y="5317416"/>
            <a:ext cx="2061490" cy="483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69" name="Straight Arrow Connector 2068"/>
          <p:cNvCxnSpPr/>
          <p:nvPr/>
        </p:nvCxnSpPr>
        <p:spPr bwMode="auto">
          <a:xfrm flipV="1">
            <a:off x="4292600" y="3854816"/>
            <a:ext cx="1054444" cy="16315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76" name="Straight Arrow Connector 2075"/>
          <p:cNvCxnSpPr/>
          <p:nvPr/>
        </p:nvCxnSpPr>
        <p:spPr bwMode="auto">
          <a:xfrm>
            <a:off x="5146674" y="1556238"/>
            <a:ext cx="1078280" cy="21156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89" name="Straight Arrow Connector 2088"/>
          <p:cNvCxnSpPr/>
          <p:nvPr/>
        </p:nvCxnSpPr>
        <p:spPr bwMode="auto">
          <a:xfrm>
            <a:off x="2660648" y="1556238"/>
            <a:ext cx="1058901" cy="21156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93" name="Straight Arrow Connector 2092"/>
          <p:cNvCxnSpPr/>
          <p:nvPr/>
        </p:nvCxnSpPr>
        <p:spPr bwMode="auto">
          <a:xfrm>
            <a:off x="4964906" y="2582257"/>
            <a:ext cx="63896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3399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206829" y="1556238"/>
            <a:ext cx="1739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002060"/>
                </a:solidFill>
              </a:rPr>
              <a:t>Some fees are non-negotiable; no requirements for other fees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3603" y="1643743"/>
            <a:ext cx="1351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002060"/>
                </a:solidFill>
              </a:rPr>
              <a:t>Budget negotiation training is not extensive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33604" y="2074426"/>
            <a:ext cx="1536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002060"/>
                </a:solidFill>
              </a:rPr>
              <a:t>PI has final decision on negotiated fee amounts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13101" y="2470850"/>
            <a:ext cx="1751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rgbClr val="002060"/>
                </a:solidFill>
              </a:rPr>
              <a:t>Inconsistency in initial offer to sponsor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ln>
            <a:solidFill>
              <a:schemeClr val="bg1"/>
            </a:solidFill>
          </a:ln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Fishbone</a:t>
            </a:r>
            <a:r>
              <a:rPr lang="en-US" dirty="0" smtClean="0">
                <a:solidFill>
                  <a:srgbClr val="003399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Diagram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86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0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410286"/>
            <a:ext cx="8229600" cy="5144353"/>
          </a:xfrm>
        </p:spPr>
      </p:pic>
      <p:sp>
        <p:nvSpPr>
          <p:cNvPr id="5" name="AutoShape 2" descr="data:image/jpeg;base64,/9j/4AAQSkZJRgABAQAAAQABAAD/2wCEAAkGBxQTEhUUExQWFhQXGBgWGBUYGBgYFxgYFxgWGBcYGBcYHCggGBolHBQVITEhJSkrLi4uFx8zODMsNygtLiwBCgoKDg0OGxAQGSwkHx8sLCwsLCwsLCwsLCwsLCwsLCwsLCwsLCwsLCwsLCwsKywsNywsLCwsNywrLCsrKywrLP/AABEIAKABGAMBIgACEQEDEQH/xAAcAAACAgMBAQAAAAAAAAAAAAAFBgQHAAEDAgj/xABFEAABAgMFBAcFBQUIAgMAAAABAgMABBEFBhIhMRNBUWEHIjJxgZGhFBYjM7FCUmLB0QgVU7LwJENjcnOS4fE0NSV0gv/EABkBAAMBAQEAAAAAAAAAAAAAAAACAwEEBf/EACURAAICAgIBBQEAAwAAAAAAAAABAhEDIRIxQQQTIjJRYSNxgf/aAAwDAQACEQMRAD8AehMJjsh5MK7c9WNG0qR280zhobEzSeAiQiZSNwhPYtLjEw2nUQvJG8RmNopG4R6Ta6eA9ITFTxjwJskxjo1WPptlAGgjo1a6DuEIy38oO3YaxY10rhGVeO6JyUVFspByboWula3ClCUAZkkpTw3YlimXIcYqVVkkkOPrw76aq8t0WN0gT6A/hbTjmCMycwgaE98VnaTpBIV1lb88o4oNs75pJI7iaYQCEoKgTniOVdyqDSNSdsty7hUzhXUUqUqSmhpUZ58RWA7k2rekU4ViCihzJpyAivH9I8vwYrXt56ZC9o6AhSgqieVaCnKAK9luxHyjazwr6R52YO7OGSSFbsxOHcSO8D6x6Sgp5jiI0ZU98emhQwATmFimVCOBia26BmU+URGVJ379+giS0pI0c8AMoVjIJMOtuZYc+Oh/5iTZ52L6F06oUCRy35QJSEEgitd9Pygg44QB1qjhv84zocuKYQUUqMiAUnKhB3iOCnhSBFg20p6SShWZZUEhW8oUMq91CI9lhZ7o7o5U42cE4OMqGSybeCEkUBjo/eOugH9eEKglFjcY0tpfAwurujN1Q4yd4E06wH9eEbctxJ0AhMQyvgYjzk6018x1Ce9QB8qwaCmWpZjwWwVU3KimZtHWV/mP1hzsLpDs5qXwLmkYutkMR17hFdvXjlSokPJzJ48Y5cu3o7cWlsPSSurpEhLucCZC2WVDqLQruUIkocJ0EdUXpHNO+TG2y7TSmlQI63jm0qRVIhak2FHWsTptBKKGNvYqQBcmI3JTeF1tXBaD5KBjSpU1pHYWUaV4Z+WcDGLrlZhK04kmojID3P8AkCMjlOgqxLagI44jBtS+IjipgcD5R0CKCZEl3IINiPUtJg/9RMRLCNpg1FHFCQBnG1BOsSTLpIjwiVHPyhqYvxZgSmC03NmWs9TgFVE/DSMipauqnvgWlAOkE71qTs2m6iiG1q5bSgSg5aUJVHN6mXGBbDBORWVuTzUvKhCKLmXjied1JplRPBOLEAOCYrt5dTrUwxW6nCgqVm4pQQNxCUpFTTdWo9YCSbYMQx1VlMvdHFDR1p5x6ckiRpTlBdLQjuGo3kYsdgKXkCd2kS2LOOtIJhoJViTU8R+cF2WAspOiaQkshSGFMXm7JURUaRyVZihDq2gdkZA8o4v2XQGteUKsrKv06A8ldwuISpJBB8xEWcsRTRGLsk0rwP6Q1XbfCCU8waQetiSDzLg3pxU9CIObsPZi4lUPsqSRXLhuoeHjEth0lNCeefrEuZQFpr4eIzEDHF00iq2czVMZ7qzRQ4U16qxn3jSHn97hApFc2Tm4mnCsH5zC2guOrCUjX9OZi0OiU1bHVm8jYSageMBmL2rmFlFnyxmV/fNUso5qXv7hEK6VxXbQo9NhbMpqhnRx0cVn7KfrFx2fZ7bDYbZQltCcglIoI1yfgVQXkQmrgTMyKz84oA/3MsA2gV3FZqTB2y+jyzmOxKoUfvL66j3lUNUZCWxqS6ILFjy6BRLDSRyQn9Ix6x5dXaYaPehP6ROjIDRYtTo+s58fElW68UjAfNMLT/RgtglchNrQf4T4DrZ8ciIsyMgWjHspyct52WIRaEsZc6B5NVS6u5f2fGJ4mkqFQQQdCMwe4xZ03LIcSUOJC0HVKhUHwMVlP3RXZbvtckhT8uKl2TOakj7zJpuzOGKxytE3iTODmFJzFO+MXPJwmh3EekT7xWmzONNPSvXStJqRkUkapUPsqHCECYUtK6UOoivuWujPbryXbc75A8IyMuf8iMjlLCou0k17EaXazf3IlO3Wc3GITthOo1TWO3b6ZFcQoxazdKYIkNWg39yF4Jw6ppHoTiRGf7DgmMrdotfcHpBSRnW1/ZA8oSG5kHdBKxnqnKEexlCgdeKdCXzgFBrGpol8IXvyBHIkD8qx4txI2hrBSz5fGwCjLCTvoDmDUkjdHN6qNxOj06qVlSX4aJJdOQUteECtABQa+ELEgamHnpCmEVUhIolNEoFNDU179/nChZUt1gNeXGIY/oPkXzJYGdI67Xl/0IlO2c51lJQaZim8DefpEBsiM7G6JwqaVyB4QTs2XpoqkD5JnHkTpoYL7NKWNoDRYJSU7jTf9IlM6Mf6e0KINSvTdExpQcqRp9DERlZcS04QBVRSaDXSkGbNsdQUog9UmlPzhaK9ilJKKXVHcFU9IsfZAtKUnUip50EL05YqEqI3qJV5xNS/sZVWLd1fONfZiWhES3iD34cJ8akQDmEZ05xYdm2EfZnCRVT2fMDd9TCVbEsW10Ii0JWcmXG0rJVgporGTRCEVWrclPPhWHPo6uwq0XROzQPszav7O0RQOEH5igdQKCEe7VluTsyiTQpSUO9Z4p1DaDX6/WPpuRlENNobbGFCEhKQNwGQi66OZga/Nrrk5B99sArbRVNdAcgCRwFdOUV3ccyVoMJLk++J9QJXWYU2sL/w264SnTcYse+1ossSbrkw2XGcNFoFKkKyP1ilr5dECmGVTUk6VtpTtC2rJaU0r1VjJVB9I0war6WlPtWAFzBU1NJcQkqSaKKcdAo4TkSNRHC4dsPLu/OOreWp1O2wrKiVCiU0oTCzOW+9N3adL5KlNTDbaVnVaapIqd5FaVjpci7Uu9YU3MOIJdRtsKsagBRKSOqDSAAh0K3pe2VovTLrjqWWm1gKUVU+bUCulaCN9G0w7bc1NLnHndm2lGBppxTSElwqApgIJoEnWAPRFKKekrYQgVUphug3k/GP5Qc/ZpUMc6N+Fg+FXP1gAy4d6Jhu0X7LfeW60tTrTa1n4iFCuEhWuYjj0PXjmU2o5KzTzi6pW3RaiaLbVur3GBN3ZZT15iUCoTMuLJGdEpxVNe+kR+k9K7Ptpb7WRV8ZB3VWkpV61gAY7m34ddvA4lTqiw6txtCCo4RTslI3dk+cWHcmbcmJy0HytRZDqZdpNaoGyBxqA4lRp4RRV77IXZM3KONiiti08K/xAOv6x9B9HNnFmz2ArtrBdXzW6StX1gAUb+WCuRcVaEmmrSv/AC5cdkj+MgDQjOsClzSXEhaU4goVCq7iNf64RcrzQUkpUAQQQQdCDkQe+Kdk7B9km5mRKjs8CpiVJOreeNvnhMVxza0LKK7LJuf8iNxq53yB4RkSGIK7aoK1j2xboVrAcOI0jwpxAOQi6aJuIwnZOjMUgJaVgDVMekzQAjomervh0xOJu71g4kqxHQ0EErIsAIOemcQpefU2TQ6wSkraGhic27Kx6oXukKyQlsuJyygBLzxZkmUOKIDmNajqQgHqhNcgSd2+C1+7xpWNiNSCAN+cI9+7WbSwwgVxbFORyoQo19RHLlk5VE6ca4q2D72jFReIKQtKVNnjqD4jCa98GOii7PtDwdUPhtmp4V3DnCzdhJmkYFVKGsSgo07ThACRxGXnWL3alE2fZxS3kUIrXeVHjCpVr8Mbvf6JHSXeBhkOMNBOIkBeEZ8SMW7WsVI/aZJJAFYLWhM41lazUnfxiA5NtjLDUnlBFIJ31Z6s6aOpMHW5gFsitcjTx1/KF8ryBpQHMR1l5kgiMnGx8c6D5mihpCU6pONPfShghJXuKVAryBpWmR74nWHZqX5ahpiB6p3woW1Kls0Kd/DhEo70zpnyjsYbVt9K80FVRlU09KRqXn35gJQoVQDXJOveYVJOeU2sHZhQHGu6LCsm8qSAlbC0ZVqE4h35Q8kkJCXJ7YxSp6qcqZd3pCXfmzk40qGWIHzH/cOkuoLFUGo1BgNfiSCmCve3U94yr9InF0ymRXE7dA9lCk1NEVxrDCD+Fvtkd6iPKLWmZhDaSpakoSNVKISkd5OQhS6IpYIsmVy7SCs96lE1jfS60VWVMJAqTgA7ytIEdp5gfd9nnGlt4m3mlDCsJUFDPcaHKE5+6cuR7L+9ZgNdj2bbsk0/h1KcfhWsV70FWx7JMzcu8cI2ZWQdymMWL0J8oVLtvLctmXdcHXdmEukf5ziA8oAL6ti7lmGT/dynUMNJKTgDqErqMwVY6mp1qRGXdu7Z7Uo7IMTAWh7HUbVtTnWACsOHkOEU10oYBb6tpTZ7RkrqKjB1cVRvFKxdd0/3Q48VSCZYuoFSWkAKSlWWtMgaQAbujcmUskPLZWsBwJxqdWnCkIxUNaADtHWBDl17MS+uYlZ72RxdcewfaCVV/CvEBxyiwJuVQ6hTbiQtChRSVCoI4Eb4+buneymJedbQw0hpJZBIQkJBOJWeW+AC47m2HZkjtDLOtrWRiddU8hayK6qNaJFYy8F05C1HW31u4yxT5TiCmlQoBylcsjwyrAm9V35VixZhxmXabcVKpBWlABIISTUjnCH0KXilZWXnUzDyGlOYcAVUYqIWMvE+sAFoXpuvZ9rra2jwUtoKoGXUVKVFNcQzyyHmYYkW5KJGETDAAyptUZUyprFDfs8D+3u/6Cv5hAfo9dk02m6Z7ZbH4vzRVOLFllTWAD6bk7QadrsnW3KUrgUlVK6VoctDCR0uSRSiWnGx8SXdwHm0/wDDWDyzSYYroIkC2pyz0shtZopTScIUpPHLOlY7XylQ5JPpOmAnxTmPpABzuf8AI8o3Grn/ACPKNwAIFpTgx0EDpi1CMgM4yZbVUnDXuzjiyjeU+kNyNoKyE2pQ60SnJimkQG3o2l4q0jHMKComaisSbPdxKAGvD6QMrlSOkxNKZStLRSHsPXc1RLpPE/acO5Izicsg8YWA7y2khmYxM0U+k/MOaGyBSiE6KVnmo6UyhHtZgzKgXamgoCDSgqTTzJhpTLJBohNeLjmalDfRJyQPWBM3Z1c21UPpHPz2dft6oEJV7KlBQtQSlaFFORBFc91a0rFm3k6QmJthSGiU9UnCoUJPCukVDbdnugFSlVA3DKOVnO1EVSuPZzydT6C4CVE4q6GhGcc1WejXMx7bGUdFGBm1fZFdYTwjihNVViU56xLsuxi406+pQQ22QgZVK3FZhAHGmdYLM47HK56Ts+6CdsWKHhiGoGY/MRHuwcLNN+UHEq318I5z03G0KclYgB3HkRDnZ0mAkZDLIcqwOcaqdKHy84KyjhAFcoeO2SlGkYmVCKgd8L17Hf7I/wD5SPOGGZmRSg8TAW05LatLRvUDSvHdCyqwSfEcujZwKsuTI02KB5RF6Vz/APGPd7f86Yg9C81is1LR7TDjjKv/AMqqPQwYvxeCTlGU+3ZtOKwgYCsEp62YHCkdp5RRV/7CcbttTTJKfaimhT916gWB6xJtWXDd5WkJySh5lI7kpSIu2zJqRnm0T6EIWEBWF1SKLQE1rrmKUMAbvXise0JwFlpK5r5m0UyUq6tM8ZGukAFVdJBAvDVVKbZitdKVTWvKPoKUn5QKo24xiVlRCm6ngOrrCnei0bITNbJ6XTMza9UIa2jmQyxHQZRzupMWK/MYGJZpmaaNdmtnZupI1KajMim7jABYsfOn7RX/ALBr/QH8yougX1lPbTIlwpmPulJCSaA0CtCaGNXpkZCqHZxhtwqUhlKlIxmrhohPIEmAAXfv/wBE9/8AWT/KmEHoBYQqWn8SUqIwUJSDTqL0r3Q/Xnv1ZkutUlNYicKUloNKWkggYRkM442DeWzG9oiWlnWgUqWsCVcQFBANa1TmaE5QAVh+zuf7e7/oK/mEReiJ5pNrul4thFHs1lITXFl2soty4VsWTMOufu9tCHEpGKjZbJSTz1FRHqZkLHS880uWZxst7d07KqUpNcyado0OUADVZ85LqOBlbR3lKFJPjRP1jzeJVJV4/wCGr6Qr9HdpWVMqdXZzKG1oCQshrZqwqrh7x1T5QQ6SbRDEg6a0KyhpPe4sJ/WACZc75A8IyMuh8nxjcAHzm3bDqdFqHjExi9D6ft17wDA1TYMcFsERlgNLF8VjtIQrwiSzfRI1ZT4GEgxlIxmltWBehpaXnVNFKGkgkgiuJdUoCeeRz3UheXahcWhtpnImjTCT9o/aUo9pW8qJjVgXfmW5KZdcaKEObDAFZLUQtWidQOuMzxjutv2fG03m8Rhee1pxaa4DirU0iGRbOrDta7OqmQolKSVEZKWkkJrocH4RxOsQfdx0HqOZcDBa1nm5WWVUjEpBoN5O6K/RfV4jCEpB+8pWUThCUui85wjpkm0pRxx8S9QalKQRxUaZwDYZwKUnelRSe9JIP0gzc1tTkwVrUFqrirWumkRJyVwPOJ/ESPE1/OOha0ccvk+R3bVlEhCIjtjKJaNIRstBHB8ZE790dZR9YQloqODFjw/iIAJ76ARp6OGLMbzug8GtUywLtPoTmcwPLSC7b7TySEqCuQMKVgTOAUKK1pmeHdDrZSkHMJAO/IRJd0dl6sE2TahStTL1ap7KjqRB9T9RygNe+QqA6gUWjXmDHuzHipOZypGN8XQfbZPPCPSojrXTWB9r22JdANCtxRwtNCpU4s0oANaQJW6FlLirJdxXzK2q9LKFBNNpeCdcDjdUqJA7OIEeUdOnSzDMtSjQNCXXSN9SllSqeNIYrhXXXLBcxNHHOzBxPL3J3htG4JFd0eb7MKVN2XRJUBMrxEAkAFlYz4DOkdyPJbt2U/0eXiWmy56USTtFqaS1TWswrZqp3EV8Y5dCqdlajo3tsveaP+oKXIuU41b6kFtQYYWtxKqEIIHywDSh7WnKPHRBZjqbYdLjTiUFL4xKQoA1VxI3wGEToMdL1rrdcOJZbdWSc81EVMeOkeaMteHatkhQcZXlvrQKHiMoKXYsRyxLXK323PZVBxCHkIUtOFRqnFgBIpoY2u77trW4ZlDTiZNK0EurSpAUlumSQoAkqIgAHdK1kve3Tc80ogMPMoVhriRiaCkOV4VFPLjDo3fFNo2dKuGgebnJRDyeCtoOsOSqZQz2PZqXpm1m3kEtOraSQoZKSWQDQ76flFMt3SmrPtVuXCXFMF9lWNKSUrQlYUgqpkCk/SADp0tLw28CAVEKYOEamhGQ5mL2sO3FzK1Ickn2AE1xOhASquRT1Sc4pPpUknf35tQ06pCVMKKktqUKJIJ7I5RcEl0gSrriW0pmcS1BIKpZ5KaniopoBzgApVythW7XMS5VXTVhzcBy/KLYuNZZflJuZdHxJ8rVnqGqKSynPTq504mEf9oiQdcmJUttLXRpYJQgq+0NSBFuWSpTcg0UoJUiXSQjQkpbFE03GopABXH7OdmlEvNOKFFKdS34NpNfVZ8oL3+UZyeYk0mrcuhc2/3hJDKTzrUxAubf0tyU28/Jplg2v4aEJKds65iOAJOZWVAVPOGG6lguMSky/M5zk0lTrx+71TgaHAJCiO+sABu53yB4RkZc35A8IyAD5uj1GQ7XL6PnZsB50ltg5inbWPwjcOZhQE6Us9bywhtClrOiUipi4LkdH7UogPzSQt/UJOaW+QG9XPduhgs9iSkBgaQhCjrShWf8ytfCA96ryqqEtjLXP6xul2aot9E+3WFPS8xQ9bZ4k8ighSfpFeEpM0Sey6lDo540gnTmTFg3NddfacKynCVYNN2E4vHMQkXzsgyqWVYgcBU0SNwyWgeSiPCJZmpbR0en+D4s6XwsMPSq8IqtKSpJ3mmZSfCKSeSMst5i/LAtQOIpqaUpuPI8oqq/V3DKPJKfluElPI70+sJhlWhvUQf2OVxlUUsDfQeYgzbtn5JcTror8j+UBLqGilHmIcLwOBpLThFUY8C08ULGY/Pwhm/k6CC/xoV0iJCI7zkhhV1DiSRiSrik/wBaRwQd0I3ZRKjk+c4yWQcWQJjopuv9cIiy864M0kAd26NQstPYySAc1CFEDfllXjyhjlLbSwMLyVD8WVPOEdm8D6E4UlI54QYh2paL0xQvOFdNBkAK8AIFDY3vPqi05ucDiCUmqSI4WYKJpuhFutaik4mVEkUBTy5Q8yyglBUogJAJKjoKb4lNU6LwlyVo1adoIaQpxw4UJzP6DnBTo3uytxf7xnE0cUKSzR/uWz9ojctWXcIr5m2PaJsOKlHn5do4mmgAhDi9y3SrUCmQzizWnLcmeyJWSRxJL7mWVKUw+sdGKFI4vUZHJ14H4qoICWvfCRlvnTLST93FiV4JTUwBPR7tBinZ6bmcs07TZN/7G6R1VdWTl2/gSzSFZdbDVZ71KqTF0rOVySGG79vS841tZdwLRWhyooHgpJzSeRgmBFRzFhvNvGas9wMzB7aD8l8cHE6A84ZLF6RmysMTzapOY06/yV8dm5p4GkDTRqY8FMYExiHARUEEHQjMHxj1WMA1SMpG4yADVIykbjypdBU6cYANkQOt62mZNlT0wsIbTvOpPBI1KjwhVvP0oSsuS2xWamNA232Qfxr0A7qxHuhYbk6pM9aKg64DVlgD4LHMJ+0vTM8IyzaOl37JdtCYTPzqChpGcpKKp1K6vOgZYzQUGdKQ62r8h3/TX/KYlAQFvFaiUNrQM1FCgeWRjTDxc35A8I3GXO+QPCMgArK6fRi69Rya+E3l1P7xXf8AcHr3RYt6ZpUu02lmiE5poNwAFAIkottIoNdAeMc74MY5fEPskK8DrA1RqZW8y4TmSSeccZmYK1YjwA8olvoiIpERltM6Y6Y4XFmfhFP3XQogbwpJH1EV90g2q6ubeQrIJVSg0NOySONDrDx0fK+M4mnaQD4g/wDMC+kyxVF6raCVLNVKAyFQkAE99YSN0EqU2K90JwhwCusNl+7LS9KElIJR8RPhkoDwMKcvZplpnZk1UACe87osthoOs0Iru5UIha3ouncaZS8uwEdlOGsMNrN7eSWU6iiwOadRBN2yxUpI34TGSMiWVFBzbWMvooRkZ7Hnj+OhZuW+latismqiNkfuq3g8iKeUMNsXfBNUjMjduO+Eq0ZUy0wQMqHEg+ohksW8xU78Q5HMjgeIgnF3aJ45JqmDJApDgSsZE4TyrlA5crsXVNL+yaeG4jlBe9DAbfOHsqGIdxjUwx7UhKgpKXU0T1jQGmlTGxeh2r/4CnJYFJPCObiAlOffHqeadYWpDiCFJ1pUjkaiOsnYkw+FKKS02NVrFMyKgJG+sOkyMpR8Grqs7R5xWtBl5xZVnN1b6wBGhBzHlCjc6RwtrVxy9Ya7Kc6tOcTm7kXxxqGwhZTYU+2k0oVDLuzyEWHJ6K5LV9Yq24b5mbScWM2mfho5qzxq9BFqMpoDzJMdGJUjh9Q1yVEe0ZgCia65+AiE+oEHhESYdxLJ/rlHb7MdcY0jkfYIl2+vSDybIZfZKH2kOoUTVK0hQ7xXQ8xAyWR1u7OGWTFEDzhZ9DLsTV3CWwcVnTj0t/hKJeYPDqLzT4R4/elssHC5Ly01+Jpwtk96FjI+MN7r5Vkjz384064hlNTr6mESNcvwU1X3nEmirIma8ltn84j2j0izLKQpdlTCQTSqltgV4aw12VVwlavCON67L9pYU1Wij1kngoaQONaM5eSuLR6Up9YIYlWmfxOLKzy6qYU7StGdmv8Ayptxaf4TZ2bfdRNK+MenmVIUULBCgaEHcYkyqRWOec2tHRCKeyBJshoUbQEjkM/E6mLluRazSZVCVLAUNRziuQynhHthoY05UzH1ETUt2UkrVFzzFoJCcQqeGUJ07LuFK1FKs0qJNORh0kkjZpyGgjxa1Aw7u+Gv+Ux0o5wdc75A8IyNXN+QPD6RuNMEtc4CdaGCAvBSXU0rrE5Dl3wobJVc68axJb174xzbLKCRJ3RHfRlElJy4xze7o522jopNBK5jmGab/FiT5iv5CHu1mELwhWdFpUR3AkViurvrpMNH8Y9cvzh5vfN7JnFUDErM6aCNi/iyeX7oqSdm9pPPK4rPplFi2Ofh5xUkrMYn1K4qJ8CcotGyHepTuhOmVX1IE3L0eVwOfjG59kbMngQR3iJrySXB6x5tugbKRCxR0N6oQ732dtGwsdpMJKVHUaiLTW0CCDviv7Zs/ZOcj9YucL7Mfni6hGLVIw+GsdJN0JGdaHIjnuMDm0UMdVGFcSkMji7GBM84ka4tc+NdMo5T1szD4DRIwEgmnLKBcslR0URBqzrOBIqrPnE+i9qT6C0kUtsmg3Ujnac+ZeVUR21AITxxK19IxxHWCNwzP5R6/dpmH0KV8ts9UHeo9pXdwhYq5G5Ja0NvRFY5ZazzVTET+JWsP1oOUQeeUQrtyeza5qz8N0e7VczAjuxo8vLLYMwZxIe0jmkxkyqOlkDi2M4NTTlAEjeM+6AjZzgnPk1TTeBCtWxvBLFG0VPl+UKc/PKcXTecu6CVv2pgyHbpnwT/AMxBu7LFTgK9SMQ5DnCrWwSGSzpYpbArSPUzROquWceJq0Ots2xiVv4COrMiKhS+sr0HdC/1hV6FO990RMHaoADo14LH6wtN3MfSKgD1EW4YSr+Wi80ptSD8NVQSNyhuPfnCupdoeNx1YkTDCm1YFDOPIUUkHAcs44zmNxeLEa8YNWRKTKqAFChzhOEGV5SQal+kFtCQkpVllmI5Wt0iy62VIAOJQKQKccoPSt1Gymr4STwGkKlqSMo0tZSkHIhNdxoaGNr+iWO1z/keUZGXO+QPCMjTBOmJIgELGEjLMGhpvBNMoHoSkE5p8xFszMslxJSoVEB/dVnh6QnAp7n8K92gT9oU7xGOOJI1HnFhe6jPD0jPdRnh6RntjLNXgRLFoH2jiSBjSSSRlQx36YZ5K22UIOLNSiUkEbhQ0hz91GeHpGC6jPD0jVClRkstuygbOQQsZGLHsWbASKqSPEQ8e6rMa91GeHpCvEm7HjnpdCqZtIzxp4doQNtKeCk0qKnnD57qM8PSN+6jPD0jFhS8jP1NroriVfCk5kAjWpiFaqJdScLyiCo0BSMRHM00A4mLT91GeHpG/dVmKcSLnZQVp2StheFVFprVK05hSdxy0PI0pHKakzSoHoY+gvdRnh6Rnuqz/QjOBqy/p87SpWn7J8jBKUm1VqQR5xe/uqzGe6rMY8aGjnceinZRZXU1wjiYy2bTJbLLIISACtw169NEJAzCfrWLh91WeHpG/dVnh6QLGl0ZLO5CV0cWu41s2nHKoUCaLV2MqihOgypSHGfnmySQ4g5/eT+se/dRnh6Rnumxw9IrF8SElyITU23/ABEf7k/rGIm21L7aP9yYm+6bHD0jPdNjh6RT3BeAIcnEBXbRSv3hBebtJpIC9og4UmgChUndGe6jHD0jPdNjh6Qrls3iKhdQtQK1pNTUjEMyd0HxPoT1G3EFw9peJNEj7oz3RM91GeHpGe6bHD0g5mtEizXGGx81sqOpxpqfWJarTZH963/vT+sDPdNjh6Rnuoxw9IVsDu5ayF5IW2AdVKUkZchXOFXpAtVrZJYQoLUohRUCCEhPdvMMfumxw9Iz3UZ4ekDeqBJXZUzeQ1iTLTjiVCiyBUfWLQ91GeHpG/dRnh6RH2i3ufwkys+0WgFOt1pnVaf1gHa0rLrQs4m64TTrJ1oab4Je6bHD0jBdRjh6RSiZu53yBGQaYZCEhKRQCNRp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0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05076"/>
          </a:xfrm>
        </p:spPr>
        <p:txBody>
          <a:bodyPr>
            <a:normAutofit/>
          </a:bodyPr>
          <a:lstStyle/>
          <a:p>
            <a: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Historical Fee Template</a:t>
            </a:r>
            <a:endParaRPr lang="en-US" sz="40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119743" y="1121229"/>
            <a:ext cx="8937171" cy="4615542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Sponsor: </a:t>
            </a:r>
            <a:r>
              <a:rPr lang="en-US" sz="8000" u="sng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A</a:t>
            </a:r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	Current Study:____________________ Template Used: </a:t>
            </a:r>
            <a:r>
              <a:rPr lang="en-US" sz="8000" u="sng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Y/N </a:t>
            </a:r>
          </a:p>
          <a:p>
            <a:pPr marL="0" indent="0">
              <a:buNone/>
            </a:pPr>
            <a:endParaRPr lang="en-US" sz="8000" u="sng" dirty="0" smtClean="0">
              <a:solidFill>
                <a:srgbClr val="002060"/>
              </a:solidFill>
              <a:latin typeface="+mj-lt"/>
              <a:cs typeface="Calibri" pitchFamily="34" charset="0"/>
            </a:endParaRPr>
          </a:p>
          <a:p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Start-up Fees			High $5,850.00	Low $5,000.00</a:t>
            </a:r>
            <a:endParaRPr lang="en-US" sz="8000" dirty="0">
              <a:solidFill>
                <a:srgbClr val="002060"/>
              </a:solidFill>
              <a:latin typeface="+mj-lt"/>
              <a:cs typeface="Calibri" pitchFamily="34" charset="0"/>
            </a:endParaRPr>
          </a:p>
          <a:p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SAE’s					High $260.00		Low $0  (Not requested)</a:t>
            </a:r>
          </a:p>
          <a:p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Monitor Visit			High $1,040.00	Low $0  (Not requested)</a:t>
            </a:r>
          </a:p>
          <a:p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Record Retention		High $1,300.00	Low $750.00</a:t>
            </a:r>
          </a:p>
          <a:p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EKG					High $125.00		Low $114.00</a:t>
            </a:r>
          </a:p>
          <a:p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CBC					High $41.00		Low $41.00</a:t>
            </a:r>
          </a:p>
          <a:p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Pregnancy Test		High $38.00		Low $30.00 (Serum)</a:t>
            </a:r>
          </a:p>
          <a:p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Central Lab-			High $40.00		Low $30.00 (Per Sample)</a:t>
            </a:r>
          </a:p>
          <a:p>
            <a:pPr marL="0" indent="0">
              <a:buNone/>
            </a:pPr>
            <a:r>
              <a:rPr lang="en-US" sz="8000" dirty="0">
                <a:solidFill>
                  <a:srgbClr val="002060"/>
                </a:solidFill>
                <a:latin typeface="+mj-lt"/>
                <a:cs typeface="Calibri" pitchFamily="34" charset="0"/>
              </a:rPr>
              <a:t> </a:t>
            </a:r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     Collection/Processing/Shipping/Handling</a:t>
            </a:r>
          </a:p>
          <a:p>
            <a:pPr marL="0" indent="0">
              <a:buNone/>
            </a:pPr>
            <a:endParaRPr lang="en-US" sz="8000" dirty="0" smtClean="0">
              <a:solidFill>
                <a:srgbClr val="002060"/>
              </a:solidFill>
              <a:latin typeface="+mj-lt"/>
              <a:cs typeface="Calibri" pitchFamily="34" charset="0"/>
            </a:endParaRPr>
          </a:p>
          <a:p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Referenced Studies	WIRB00000299-13-BL01</a:t>
            </a:r>
          </a:p>
          <a:p>
            <a:pPr marL="2743200" lvl="6" indent="0">
              <a:buNone/>
            </a:pPr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IRB00064616-13-M10-897</a:t>
            </a:r>
          </a:p>
          <a:p>
            <a:pPr marL="2743200" lvl="6" indent="0">
              <a:buNone/>
            </a:pPr>
            <a:r>
              <a:rPr lang="en-US" sz="80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Most Recent Five Studies</a:t>
            </a:r>
            <a:endParaRPr lang="en-US" sz="8000" dirty="0">
              <a:solidFill>
                <a:srgbClr val="002060"/>
              </a:solidFill>
              <a:latin typeface="+mj-lt"/>
              <a:cs typeface="Calibri" pitchFamily="34" charset="0"/>
            </a:endParaRPr>
          </a:p>
          <a:p>
            <a:endParaRPr lang="en-US" sz="8000" dirty="0">
              <a:latin typeface="+mj-lt"/>
              <a:cs typeface="Calibri" pitchFamily="34" charset="0"/>
            </a:endParaRPr>
          </a:p>
          <a:p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      </a:t>
            </a:r>
          </a:p>
          <a:p>
            <a:pPr marL="0" indent="0">
              <a:buNone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631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6591"/>
          </a:xfrm>
        </p:spPr>
        <p:txBody>
          <a:bodyPr>
            <a:normAutofit/>
          </a:bodyPr>
          <a:lstStyle/>
          <a:p>
            <a:r>
              <a:rPr lang="en-US" sz="44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Planned Test of Change</a:t>
            </a:r>
            <a:endParaRPr lang="en-US" sz="44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285340349"/>
              </p:ext>
            </p:extLst>
          </p:nvPr>
        </p:nvGraphicFramePr>
        <p:xfrm>
          <a:off x="457200" y="1240972"/>
          <a:ext cx="8229600" cy="4337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4191000"/>
              </a:tblGrid>
              <a:tr h="472370">
                <a:tc>
                  <a:txBody>
                    <a:bodyPr/>
                    <a:lstStyle/>
                    <a:p>
                      <a:r>
                        <a:rPr lang="en-US" dirty="0" smtClean="0"/>
                        <a:t>Test of Change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Hopeful Outcome</a:t>
                      </a:r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795856"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 sponsor budget template for noted items only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 in time spent on budget. Consistency in budgets across the CRFMs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95856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Start negotiations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with item/service using High figure first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Sponsor will approve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budget as requested with less negotiating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795856">
                <a:tc>
                  <a:txBody>
                    <a:bodyPr/>
                    <a:lstStyle/>
                    <a:p>
                      <a:r>
                        <a:rPr lang="en-US" dirty="0" smtClean="0"/>
                        <a:t>Incorporate</a:t>
                      </a:r>
                      <a:r>
                        <a:rPr lang="en-US" baseline="0" dirty="0" smtClean="0"/>
                        <a:t> remaining sponsor budget templates into use as time permits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 in time of completion of study budgets with consistent</a:t>
                      </a:r>
                      <a:r>
                        <a:rPr lang="en-US" baseline="0" dirty="0" smtClean="0"/>
                        <a:t> fees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47802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Use of audit tool to follow use of budget template as well as to monitor original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and final sponsor budgets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Sponsors will accept cost of item/service regardless of CRFM or sponsor budget negotiator based on historical data utilized for the budget template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204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514"/>
            <a:ext cx="8229600" cy="740229"/>
          </a:xfrm>
        </p:spPr>
        <p:txBody>
          <a:bodyPr>
            <a:noAutofit/>
          </a:bodyPr>
          <a:lstStyle/>
          <a:p>
            <a:r>
              <a:rPr lang="en-US" sz="44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Budget Template Audit Form</a:t>
            </a:r>
            <a:endParaRPr lang="en-US" sz="44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968829"/>
            <a:ext cx="8229600" cy="44921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Sponsor:_____________ Study:___________ Budget Approved:_____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Reviewer:____________ Date:____________ CRFM:______________</a:t>
            </a:r>
          </a:p>
          <a:p>
            <a:pPr marL="0" indent="0">
              <a:buNone/>
            </a:pP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592929"/>
              </p:ext>
            </p:extLst>
          </p:nvPr>
        </p:nvGraphicFramePr>
        <p:xfrm>
          <a:off x="457200" y="1903774"/>
          <a:ext cx="7924800" cy="3745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600200"/>
                <a:gridCol w="1600200"/>
                <a:gridCol w="1600200"/>
                <a:gridCol w="1295400"/>
              </a:tblGrid>
              <a:tr h="67603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ITEM/Procedure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Original Sponsor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Original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 OCR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Final </a:t>
                      </a:r>
                    </a:p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Budget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Template Followed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8630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Start-up Fee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630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SAE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8630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Monitor Visit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630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Record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Retention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8630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EKG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8630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CBC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38630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Pregnancy</a:t>
                      </a:r>
                      <a:r>
                        <a:rPr lang="en-US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Test</a:t>
                      </a:r>
                      <a:endParaRPr lang="en-US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33903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Central Labs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8773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Barriers??</a:t>
            </a:r>
            <a:endParaRPr lang="en-US" sz="40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5" descr="C:\Users\mplmk1\AppData\Local\Microsoft\Windows\Temporary Internet Files\Content.IE5\L5HNUP8C\MC900157041[1].wmf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71" y="1240972"/>
            <a:ext cx="2275115" cy="252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mplmk1\AppData\Local\Microsoft\Windows\Temporary Internet Files\Content.IE5\HNNF263Z\MC90032671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944" y="4016829"/>
            <a:ext cx="2068286" cy="1606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mplmk1\AppData\Local\Microsoft\Windows\Temporary Internet Files\Content.IE5\HNNF263Z\MP900403336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7971" y="1240972"/>
            <a:ext cx="4717869" cy="2607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8169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271"/>
            <a:ext cx="8229600" cy="894443"/>
          </a:xfrm>
        </p:spPr>
        <p:txBody>
          <a:bodyPr>
            <a:normAutofit/>
          </a:bodyPr>
          <a:lstStyle/>
          <a:p>
            <a: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Barriers</a:t>
            </a:r>
            <a:endParaRPr lang="en-US" sz="40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28028571"/>
              </p:ext>
            </p:extLst>
          </p:nvPr>
        </p:nvGraphicFramePr>
        <p:xfrm>
          <a:off x="457200" y="979714"/>
          <a:ext cx="82296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Possible Barriers</a:t>
                      </a:r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Plan to Overcome</a:t>
                      </a:r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Getting staff “buy</a:t>
                      </a:r>
                      <a:r>
                        <a:rPr lang="en-US" sz="1600" baseline="0" dirty="0" smtClean="0"/>
                        <a:t> in” for change in process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Emphasize how the template will decrease</a:t>
                      </a:r>
                      <a:r>
                        <a:rPr lang="en-US" sz="1600" baseline="0" dirty="0" smtClean="0"/>
                        <a:t> the time spent on researching historical fees for the budget items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Will also allow for most recent budget approved costs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Possibility</a:t>
                      </a:r>
                      <a:r>
                        <a:rPr lang="en-US" sz="1600" baseline="0" dirty="0" smtClean="0"/>
                        <a:t> of adding more items/services in the future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Getting staff to work outside of comfort zone and negotiate “high” from the start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Provide studies that show historically negotiated fees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Historical data will allow CRFMs to “prove” previously</a:t>
                      </a:r>
                      <a:r>
                        <a:rPr lang="en-US" sz="1600" baseline="0" dirty="0" smtClean="0"/>
                        <a:t> negotiated fees to sponsors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Maintaining current templates. Who will do?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</a:rPr>
                        <a:t>Have CRFMs turn in initialed</a:t>
                      </a:r>
                      <a:r>
                        <a:rPr lang="en-US" sz="1600" b="1" baseline="0" dirty="0" smtClean="0">
                          <a:solidFill>
                            <a:schemeClr val="bg1"/>
                          </a:solidFill>
                        </a:rPr>
                        <a:t> template to designated staff member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Staff member (TBD) to</a:t>
                      </a:r>
                      <a:r>
                        <a:rPr lang="en-US" sz="1600" baseline="0" dirty="0" smtClean="0"/>
                        <a:t> do audits in real time so updates can be made to templates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7014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Next Steps</a:t>
            </a:r>
            <a:endParaRPr lang="en-US" sz="40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2060"/>
                </a:solidFill>
              </a:rPr>
              <a:t>In-service staff on use of sponsor budget template.</a:t>
            </a:r>
          </a:p>
          <a:p>
            <a:endParaRPr lang="en-US" sz="2200" dirty="0" smtClean="0">
              <a:solidFill>
                <a:srgbClr val="002060"/>
              </a:solidFill>
            </a:endParaRPr>
          </a:p>
          <a:p>
            <a:r>
              <a:rPr lang="en-US" sz="2200" dirty="0" smtClean="0">
                <a:solidFill>
                  <a:srgbClr val="002060"/>
                </a:solidFill>
              </a:rPr>
              <a:t>Emphasize the need for consistency in budget preparation as well as the decrease in time spent research last approved sponsor budget.</a:t>
            </a:r>
          </a:p>
          <a:p>
            <a:endParaRPr lang="en-US" sz="2200" dirty="0">
              <a:solidFill>
                <a:srgbClr val="002060"/>
              </a:solidFill>
            </a:endParaRPr>
          </a:p>
          <a:p>
            <a:r>
              <a:rPr lang="en-US" sz="2200" dirty="0" smtClean="0">
                <a:solidFill>
                  <a:srgbClr val="002060"/>
                </a:solidFill>
              </a:rPr>
              <a:t>Audit the use of the individual sponsor templates.</a:t>
            </a:r>
          </a:p>
          <a:p>
            <a:endParaRPr lang="en-US" sz="2200" dirty="0">
              <a:solidFill>
                <a:srgbClr val="002060"/>
              </a:solidFill>
            </a:endParaRPr>
          </a:p>
          <a:p>
            <a:r>
              <a:rPr lang="en-US" sz="2200" dirty="0" smtClean="0">
                <a:solidFill>
                  <a:srgbClr val="002060"/>
                </a:solidFill>
              </a:rPr>
              <a:t>Continue to implement budget templates for the remaining sponsors.</a:t>
            </a:r>
            <a:endParaRPr lang="en-US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78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Terry Anderson</a:t>
            </a:r>
            <a:endParaRPr lang="en-US" sz="44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Content Placeholder 3" descr="C:\Users\mplmk1\AppData\Local\Microsoft\Windows\Temporary Internet Files\Content.IE5\L5HNUP8C\MC900104838[1].wmf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914" y="1140421"/>
            <a:ext cx="1821485" cy="1139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mplmk1\AppData\Local\Microsoft\Windows\Temporary Internet Files\Content.IE5\HNNF263Z\MC90010521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913028"/>
            <a:ext cx="1587398" cy="1831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mplmk1\AppData\Local\Microsoft\Windows\Temporary Internet Files\Content.IE5\HNNF263Z\MC90010521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913028"/>
            <a:ext cx="1587398" cy="1831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mplmk1\AppData\Local\Microsoft\Windows\Temporary Internet Files\Content.IE5\WDHQTSFJ\MC90010514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704" y="3581400"/>
            <a:ext cx="1529791" cy="181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mplmk1\AppData\Local\Microsoft\Windows\Temporary Internet Files\Content.IE5\WDHQTSFJ\MC900434475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179" y="2436245"/>
            <a:ext cx="1838325" cy="172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 descr="C:\Users\mplmk1\AppData\Local\Microsoft\Windows\Temporary Internet Files\Content.IE5\L5HNUP8C\MC900434479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343400"/>
            <a:ext cx="1828800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9066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Background</a:t>
            </a:r>
            <a:endParaRPr lang="en-US" sz="40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Currently the OCR is divided into two teams. Team 2 is responsible for </a:t>
            </a:r>
            <a:r>
              <a:rPr lang="en-US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Winship</a:t>
            </a: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Cancer Institute and Radiation Oncology clinical trials. Team 1 is responsible for studies not involving cancer.</a:t>
            </a:r>
          </a:p>
          <a:p>
            <a:endParaRPr lang="en-US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The OCR develops and negotiates budgets for all clinical trials conducted at Emory that have billable CPT Code driven items/services for a multitude of Industry Sponsors.</a:t>
            </a:r>
            <a:endParaRPr lang="en-US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711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2060"/>
                </a:solidFill>
              </a:rPr>
              <a:t>Questions????</a:t>
            </a:r>
            <a:endParaRPr lang="en-US" sz="4000" dirty="0">
              <a:solidFill>
                <a:srgbClr val="002060"/>
              </a:solidFill>
            </a:endParaRPr>
          </a:p>
        </p:txBody>
      </p:sp>
      <p:pic>
        <p:nvPicPr>
          <p:cNvPr id="4" name="Picture 4" descr="C:\Users\mplmk1\AppData\Local\Microsoft\Windows\Temporary Internet Files\Content.IE5\WDHQTSFJ\MC900383308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171" y="1600200"/>
            <a:ext cx="7249886" cy="3716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0276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Continued Background</a:t>
            </a:r>
            <a:endParaRPr lang="en-US" sz="40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Each clinical trial is assigned to a Clinical Research Finance Manager (CRFM) for budget development and negotiations.</a:t>
            </a:r>
          </a:p>
          <a:p>
            <a:pPr lvl="1">
              <a:buFont typeface="Arial" pitchFamily="34" charset="0"/>
              <a:buChar char="•"/>
            </a:pPr>
            <a:endParaRPr lang="en-US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Documented guidance is utilized regarding administrative/site costs, i.e. Start-up Fees, Monitoring Fees and Record Retention.</a:t>
            </a:r>
          </a:p>
          <a:p>
            <a:pPr lvl="1"/>
            <a:endParaRPr lang="en-US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There is variability among CRFMs as to initial budget offer to the sponsor for specific fees.</a:t>
            </a:r>
            <a:endParaRPr lang="en-US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018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Continued Background</a:t>
            </a:r>
            <a:endParaRPr lang="en-US" sz="40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Currently the process to determine the amount paid historically by a sponsor for a particular item/procedure, is to go through each study file and search for the final budget.</a:t>
            </a:r>
          </a:p>
          <a:p>
            <a:endParaRPr lang="en-US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To maintain our internal productivity goal of budget negotiation completion within 25 days, efficiency is important.</a:t>
            </a:r>
            <a:endParaRPr lang="en-US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837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Continued Background</a:t>
            </a:r>
            <a:endParaRPr lang="en-US" sz="40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It is time consuming to search past study records for the last negotiated budget- for example, our top sponsor represents approximately 20 budgets to review.</a:t>
            </a:r>
          </a:p>
          <a:p>
            <a:endParaRPr lang="en-US" dirty="0">
              <a:solidFill>
                <a:srgbClr val="0070C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We have chosen our five top sponsors (by number of studies) and eight items/procedures that may vary in amount negotiated by the CRFM and by the individual sponsor.</a:t>
            </a:r>
            <a:endParaRPr lang="en-US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828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77219"/>
          </a:xfrm>
        </p:spPr>
        <p:txBody>
          <a:bodyPr>
            <a:normAutofit/>
          </a:bodyPr>
          <a:lstStyle/>
          <a:p>
            <a:r>
              <a:rPr lang="en-US" sz="4000" b="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Aim statement</a:t>
            </a:r>
            <a:endParaRPr lang="en-US" sz="4000" b="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457200" y="1164772"/>
            <a:ext cx="8229600" cy="435428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9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To create a sponsor specific template of commonly negotiated items/procedures in clinical trials to decrease the variability in negotiated costs by each CRFM.  Our goal is to have 100% compliance in the use of this tool by all CRFMs for the top five sponsors beginning with budget development as of June 1, 2014.</a:t>
            </a:r>
            <a:endParaRPr lang="en-US" sz="39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331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5448"/>
          </a:xfrm>
        </p:spPr>
        <p:txBody>
          <a:bodyPr>
            <a:normAutofit/>
          </a:bodyPr>
          <a:lstStyle/>
          <a:p>
            <a:r>
              <a:rPr lang="en-US" sz="4000" b="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Where do we start??</a:t>
            </a:r>
            <a:endParaRPr lang="en-US" sz="4000" b="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5" descr="desk_calendar.jpg 2.3K"/>
          <p:cNvPicPr>
            <a:picLocks noGrp="1" noChangeAspect="1" noChangeArrowheads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18" y="2068286"/>
            <a:ext cx="1031194" cy="1094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9" descr="pencil02a.jpg 15.1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318" y="1385207"/>
            <a:ext cx="666750" cy="1300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abacus.jpg 27.6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974" y="1867949"/>
            <a:ext cx="2779939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1" descr="tablets.jpg 14.9K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739" y="1733550"/>
            <a:ext cx="6667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Program Files (x86)\Microsoft Office\MEDIA\CAGCAT10\j0285750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279620"/>
            <a:ext cx="1824228" cy="112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office-clipart10.gif 2.8K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975" y="4495799"/>
            <a:ext cx="1600200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C:\Users\mplmk1\AppData\Local\Microsoft\Windows\Temporary Internet Files\Content.IE5\HNNF263Z\MC900441930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20550"/>
            <a:ext cx="1978025" cy="1985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487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42533"/>
          </a:xfrm>
        </p:spPr>
        <p:txBody>
          <a:bodyPr>
            <a:normAutofit fontScale="90000"/>
          </a:bodyPr>
          <a:lstStyle/>
          <a:p>
            <a:r>
              <a:rPr lang="en-US" sz="44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Baseline Data – Histogram</a:t>
            </a:r>
            <a: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Baseline-Administrative/Site Fees</a:t>
            </a:r>
            <a:endParaRPr lang="en-US" sz="2000" b="0" cap="none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876562326"/>
              </p:ext>
            </p:extLst>
          </p:nvPr>
        </p:nvGraphicFramePr>
        <p:xfrm>
          <a:off x="326571" y="1230085"/>
          <a:ext cx="8479012" cy="4539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8945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7552"/>
            <a:ext cx="8229600" cy="1053419"/>
          </a:xfrm>
        </p:spPr>
        <p:txBody>
          <a:bodyPr>
            <a:normAutofit/>
          </a:bodyPr>
          <a:lstStyle/>
          <a:p>
            <a:r>
              <a:rPr lang="en-US" sz="4000" b="0" cap="none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Baseline Data </a:t>
            </a:r>
            <a: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– Histogram</a:t>
            </a:r>
            <a:br>
              <a:rPr lang="en-US" sz="40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1800" b="0" cap="none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Baseline-Lab Fees</a:t>
            </a:r>
            <a:endParaRPr lang="en-US" sz="18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718719971"/>
              </p:ext>
            </p:extLst>
          </p:nvPr>
        </p:nvGraphicFramePr>
        <p:xfrm>
          <a:off x="-152400" y="1330552"/>
          <a:ext cx="8991600" cy="4402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6218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853</Words>
  <Application>Microsoft Office PowerPoint</Application>
  <PresentationFormat>On-screen Show (4:3)</PresentationFormat>
  <Paragraphs>137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Custom Design</vt:lpstr>
      <vt:lpstr>Consistency in OCR Budgeting Based on Historical Results</vt:lpstr>
      <vt:lpstr>Background</vt:lpstr>
      <vt:lpstr>Continued Background</vt:lpstr>
      <vt:lpstr>Continued Background</vt:lpstr>
      <vt:lpstr>Continued Background</vt:lpstr>
      <vt:lpstr>Aim statement</vt:lpstr>
      <vt:lpstr>Where do we start??</vt:lpstr>
      <vt:lpstr>Baseline Data – Histogram Baseline-Administrative/Site Fees</vt:lpstr>
      <vt:lpstr>Baseline Data – Histogram Baseline-Lab Fees</vt:lpstr>
      <vt:lpstr>Process Mapping</vt:lpstr>
      <vt:lpstr>Fishbone Diagram</vt:lpstr>
      <vt:lpstr>PowerPoint Presentation</vt:lpstr>
      <vt:lpstr>Historical Fee Template</vt:lpstr>
      <vt:lpstr>Planned Test of Change</vt:lpstr>
      <vt:lpstr>Budget Template Audit Form</vt:lpstr>
      <vt:lpstr>Barriers??</vt:lpstr>
      <vt:lpstr>Barriers</vt:lpstr>
      <vt:lpstr>Next Steps</vt:lpstr>
      <vt:lpstr>Terry Anderson</vt:lpstr>
      <vt:lpstr>Questions????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Cristina Jucan</dc:creator>
  <cp:lastModifiedBy>SOMITS</cp:lastModifiedBy>
  <cp:revision>69</cp:revision>
  <cp:lastPrinted>2013-07-05T20:11:28Z</cp:lastPrinted>
  <dcterms:created xsi:type="dcterms:W3CDTF">2013-10-20T10:50:14Z</dcterms:created>
  <dcterms:modified xsi:type="dcterms:W3CDTF">2016-05-18T21:45:45Z</dcterms:modified>
</cp:coreProperties>
</file>