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4" r:id="rId2"/>
    <p:sldMasterId id="2147483833" r:id="rId3"/>
    <p:sldMasterId id="2147483845" r:id="rId4"/>
    <p:sldMasterId id="2147483857" r:id="rId5"/>
    <p:sldMasterId id="2147483869" r:id="rId6"/>
    <p:sldMasterId id="2147483883" r:id="rId7"/>
  </p:sldMasterIdLst>
  <p:notesMasterIdLst>
    <p:notesMasterId r:id="rId103"/>
  </p:notesMasterIdLst>
  <p:sldIdLst>
    <p:sldId id="256" r:id="rId8"/>
    <p:sldId id="443" r:id="rId9"/>
    <p:sldId id="258" r:id="rId10"/>
    <p:sldId id="259" r:id="rId11"/>
    <p:sldId id="261" r:id="rId12"/>
    <p:sldId id="392" r:id="rId13"/>
    <p:sldId id="440" r:id="rId14"/>
    <p:sldId id="437" r:id="rId15"/>
    <p:sldId id="438" r:id="rId16"/>
    <p:sldId id="429" r:id="rId17"/>
    <p:sldId id="264" r:id="rId18"/>
    <p:sldId id="263" r:id="rId19"/>
    <p:sldId id="444" r:id="rId20"/>
    <p:sldId id="428" r:id="rId21"/>
    <p:sldId id="445" r:id="rId22"/>
    <p:sldId id="446" r:id="rId23"/>
    <p:sldId id="447" r:id="rId24"/>
    <p:sldId id="448" r:id="rId25"/>
    <p:sldId id="449" r:id="rId26"/>
    <p:sldId id="450" r:id="rId27"/>
    <p:sldId id="451" r:id="rId28"/>
    <p:sldId id="452" r:id="rId29"/>
    <p:sldId id="453" r:id="rId30"/>
    <p:sldId id="454" r:id="rId31"/>
    <p:sldId id="455" r:id="rId32"/>
    <p:sldId id="456" r:id="rId33"/>
    <p:sldId id="457" r:id="rId34"/>
    <p:sldId id="458" r:id="rId35"/>
    <p:sldId id="459" r:id="rId36"/>
    <p:sldId id="460" r:id="rId37"/>
    <p:sldId id="461" r:id="rId38"/>
    <p:sldId id="462" r:id="rId39"/>
    <p:sldId id="463" r:id="rId40"/>
    <p:sldId id="464" r:id="rId41"/>
    <p:sldId id="465" r:id="rId42"/>
    <p:sldId id="466" r:id="rId43"/>
    <p:sldId id="467" r:id="rId44"/>
    <p:sldId id="468" r:id="rId45"/>
    <p:sldId id="469" r:id="rId46"/>
    <p:sldId id="470" r:id="rId47"/>
    <p:sldId id="471" r:id="rId48"/>
    <p:sldId id="472" r:id="rId49"/>
    <p:sldId id="473" r:id="rId50"/>
    <p:sldId id="474" r:id="rId51"/>
    <p:sldId id="475" r:id="rId52"/>
    <p:sldId id="476" r:id="rId53"/>
    <p:sldId id="477" r:id="rId54"/>
    <p:sldId id="478" r:id="rId55"/>
    <p:sldId id="479" r:id="rId56"/>
    <p:sldId id="480" r:id="rId57"/>
    <p:sldId id="481" r:id="rId58"/>
    <p:sldId id="482" r:id="rId59"/>
    <p:sldId id="483" r:id="rId60"/>
    <p:sldId id="484" r:id="rId61"/>
    <p:sldId id="485" r:id="rId62"/>
    <p:sldId id="486" r:id="rId63"/>
    <p:sldId id="487" r:id="rId64"/>
    <p:sldId id="488" r:id="rId65"/>
    <p:sldId id="489" r:id="rId66"/>
    <p:sldId id="490" r:id="rId67"/>
    <p:sldId id="491" r:id="rId68"/>
    <p:sldId id="492" r:id="rId69"/>
    <p:sldId id="493" r:id="rId70"/>
    <p:sldId id="494" r:id="rId71"/>
    <p:sldId id="495" r:id="rId72"/>
    <p:sldId id="496" r:id="rId73"/>
    <p:sldId id="497" r:id="rId74"/>
    <p:sldId id="498" r:id="rId75"/>
    <p:sldId id="499" r:id="rId76"/>
    <p:sldId id="500" r:id="rId77"/>
    <p:sldId id="501" r:id="rId78"/>
    <p:sldId id="502" r:id="rId79"/>
    <p:sldId id="503" r:id="rId80"/>
    <p:sldId id="504" r:id="rId81"/>
    <p:sldId id="505" r:id="rId82"/>
    <p:sldId id="506" r:id="rId83"/>
    <p:sldId id="507" r:id="rId84"/>
    <p:sldId id="508" r:id="rId85"/>
    <p:sldId id="509" r:id="rId86"/>
    <p:sldId id="510" r:id="rId87"/>
    <p:sldId id="511" r:id="rId88"/>
    <p:sldId id="512" r:id="rId89"/>
    <p:sldId id="513" r:id="rId90"/>
    <p:sldId id="514" r:id="rId91"/>
    <p:sldId id="430" r:id="rId92"/>
    <p:sldId id="431" r:id="rId93"/>
    <p:sldId id="432" r:id="rId94"/>
    <p:sldId id="433" r:id="rId95"/>
    <p:sldId id="434" r:id="rId96"/>
    <p:sldId id="435" r:id="rId97"/>
    <p:sldId id="436" r:id="rId98"/>
    <p:sldId id="439" r:id="rId99"/>
    <p:sldId id="369" r:id="rId100"/>
    <p:sldId id="515" r:id="rId101"/>
    <p:sldId id="442" r:id="rId10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ller, Kim" initials="BK" lastIdx="2" clrIdx="0">
    <p:extLst>
      <p:ext uri="{19B8F6BF-5375-455C-9EA6-DF929625EA0E}">
        <p15:presenceInfo xmlns:p15="http://schemas.microsoft.com/office/powerpoint/2012/main" userId="S-1-5-21-1010041579-812787744-1982612992-2419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56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71" autoAdjust="0"/>
    <p:restoredTop sz="94660"/>
  </p:normalViewPr>
  <p:slideViewPr>
    <p:cSldViewPr>
      <p:cViewPr varScale="1">
        <p:scale>
          <a:sx n="70" d="100"/>
          <a:sy n="70" d="100"/>
        </p:scale>
        <p:origin x="1008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07" Type="http://schemas.openxmlformats.org/officeDocument/2006/relationships/theme" Target="theme/theme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102" Type="http://schemas.openxmlformats.org/officeDocument/2006/relationships/slide" Target="slides/slide9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8DEDC0-A3EE-4E0B-8150-3ACDF63DD33E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153495F-8823-4A58-8B77-8E234BA7EE95}">
      <dgm:prSet/>
      <dgm:spPr/>
      <dgm:t>
        <a:bodyPr/>
        <a:lstStyle/>
        <a:p>
          <a:pPr algn="ctr"/>
          <a:r>
            <a:rPr lang="en-US" b="1" i="0" dirty="0"/>
            <a:t>WEAR a mask</a:t>
          </a:r>
          <a:endParaRPr lang="en-US" b="1" dirty="0"/>
        </a:p>
      </dgm:t>
    </dgm:pt>
    <dgm:pt modelId="{04C30BF1-9F97-4B58-B3C8-2F24C31141C9}" type="parTrans" cxnId="{39F76D54-2311-47D5-B40D-8963378D1158}">
      <dgm:prSet/>
      <dgm:spPr/>
      <dgm:t>
        <a:bodyPr/>
        <a:lstStyle/>
        <a:p>
          <a:endParaRPr lang="en-US"/>
        </a:p>
      </dgm:t>
    </dgm:pt>
    <dgm:pt modelId="{E28E2EF8-60E2-4644-B508-0CE4515BF67D}" type="sibTrans" cxnId="{39F76D54-2311-47D5-B40D-8963378D1158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86C7F0DE-ED27-471D-B3A7-71742D7221CA}">
      <dgm:prSet/>
      <dgm:spPr/>
      <dgm:t>
        <a:bodyPr/>
        <a:lstStyle/>
        <a:p>
          <a:pPr algn="ctr"/>
          <a:r>
            <a:rPr lang="en-US" b="1" i="0" dirty="0"/>
            <a:t>WATCH your distance</a:t>
          </a:r>
          <a:endParaRPr lang="en-US" b="1" dirty="0"/>
        </a:p>
      </dgm:t>
    </dgm:pt>
    <dgm:pt modelId="{66BA0B17-F3B6-4B02-918E-4BCBB847C8CA}" type="parTrans" cxnId="{FB5C6943-B266-4CA4-B896-FBCEF138F697}">
      <dgm:prSet/>
      <dgm:spPr/>
      <dgm:t>
        <a:bodyPr/>
        <a:lstStyle/>
        <a:p>
          <a:endParaRPr lang="en-US"/>
        </a:p>
      </dgm:t>
    </dgm:pt>
    <dgm:pt modelId="{D9F320AD-70AE-46F3-8C32-80F106D764BB}" type="sibTrans" cxnId="{FB5C6943-B266-4CA4-B896-FBCEF138F697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F095C16C-35F5-4145-AB30-3D7672559077}">
      <dgm:prSet/>
      <dgm:spPr/>
      <dgm:t>
        <a:bodyPr/>
        <a:lstStyle/>
        <a:p>
          <a:pPr algn="ctr"/>
          <a:r>
            <a:rPr lang="en-US" b="1" i="0" dirty="0"/>
            <a:t>WASH your hands</a:t>
          </a:r>
          <a:endParaRPr lang="en-US" b="1" dirty="0"/>
        </a:p>
      </dgm:t>
    </dgm:pt>
    <dgm:pt modelId="{E211A17E-E0F1-44CC-A171-6AC3EEEB6DDC}" type="parTrans" cxnId="{DDCA28B6-2150-4DF5-B39E-B6A03424F500}">
      <dgm:prSet/>
      <dgm:spPr/>
      <dgm:t>
        <a:bodyPr/>
        <a:lstStyle/>
        <a:p>
          <a:endParaRPr lang="en-US"/>
        </a:p>
      </dgm:t>
    </dgm:pt>
    <dgm:pt modelId="{438E6D7F-1E9A-4C84-A052-1DD96305AD98}" type="sibTrans" cxnId="{DDCA28B6-2150-4DF5-B39E-B6A03424F500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8D0C6470-BBA4-46D9-AAE6-1D307EBB5F56}" type="pres">
      <dgm:prSet presAssocID="{0E8DEDC0-A3EE-4E0B-8150-3ACDF63DD33E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C10EC5-43CC-453D-80B8-3FE09DE03629}" type="pres">
      <dgm:prSet presAssocID="{9153495F-8823-4A58-8B77-8E234BA7EE95}" presName="compositeNode" presStyleCnt="0">
        <dgm:presLayoutVars>
          <dgm:bulletEnabled val="1"/>
        </dgm:presLayoutVars>
      </dgm:prSet>
      <dgm:spPr/>
    </dgm:pt>
    <dgm:pt modelId="{76284049-F6A3-4F58-9017-8F96FBBC3E02}" type="pres">
      <dgm:prSet presAssocID="{9153495F-8823-4A58-8B77-8E234BA7EE95}" presName="bgRect" presStyleLbl="bgAccFollowNode1" presStyleIdx="0" presStyleCnt="3"/>
      <dgm:spPr/>
      <dgm:t>
        <a:bodyPr/>
        <a:lstStyle/>
        <a:p>
          <a:endParaRPr lang="en-US"/>
        </a:p>
      </dgm:t>
    </dgm:pt>
    <dgm:pt modelId="{6C13B435-0A2E-4FA4-A672-90ADBDB634EF}" type="pres">
      <dgm:prSet presAssocID="{E28E2EF8-60E2-4644-B508-0CE4515BF67D}" presName="sibTransNodeCircle" presStyleLbl="alignNode1" presStyleIdx="0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02A7E78F-E331-4533-AB97-EFB4F5D79CED}" type="pres">
      <dgm:prSet presAssocID="{9153495F-8823-4A58-8B77-8E234BA7EE95}" presName="bottomLine" presStyleLbl="alignNode1" presStyleIdx="1" presStyleCnt="6">
        <dgm:presLayoutVars/>
      </dgm:prSet>
      <dgm:spPr/>
    </dgm:pt>
    <dgm:pt modelId="{7B61CD41-0503-4218-BC15-F0AA705504CE}" type="pres">
      <dgm:prSet presAssocID="{9153495F-8823-4A58-8B77-8E234BA7EE95}" presName="nodeText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7273F5-E3AC-4A14-9064-8C943F73F204}" type="pres">
      <dgm:prSet presAssocID="{E28E2EF8-60E2-4644-B508-0CE4515BF67D}" presName="sibTrans" presStyleCnt="0"/>
      <dgm:spPr/>
    </dgm:pt>
    <dgm:pt modelId="{3299D1D0-879E-4391-A189-9E023B89DABB}" type="pres">
      <dgm:prSet presAssocID="{86C7F0DE-ED27-471D-B3A7-71742D7221CA}" presName="compositeNode" presStyleCnt="0">
        <dgm:presLayoutVars>
          <dgm:bulletEnabled val="1"/>
        </dgm:presLayoutVars>
      </dgm:prSet>
      <dgm:spPr/>
    </dgm:pt>
    <dgm:pt modelId="{0D68A03C-1A2A-4086-B328-471FF4E52698}" type="pres">
      <dgm:prSet presAssocID="{86C7F0DE-ED27-471D-B3A7-71742D7221CA}" presName="bgRect" presStyleLbl="bgAccFollowNode1" presStyleIdx="1" presStyleCnt="3"/>
      <dgm:spPr/>
      <dgm:t>
        <a:bodyPr/>
        <a:lstStyle/>
        <a:p>
          <a:endParaRPr lang="en-US"/>
        </a:p>
      </dgm:t>
    </dgm:pt>
    <dgm:pt modelId="{6A6CBC00-32FF-40DD-B2FA-59480CEE108C}" type="pres">
      <dgm:prSet presAssocID="{D9F320AD-70AE-46F3-8C32-80F106D764BB}" presName="sibTransNodeCircle" presStyleLbl="alignNode1" presStyleIdx="2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57628CBB-B1E0-493D-BA62-E4FA917BB802}" type="pres">
      <dgm:prSet presAssocID="{86C7F0DE-ED27-471D-B3A7-71742D7221CA}" presName="bottomLine" presStyleLbl="alignNode1" presStyleIdx="3" presStyleCnt="6">
        <dgm:presLayoutVars/>
      </dgm:prSet>
      <dgm:spPr/>
    </dgm:pt>
    <dgm:pt modelId="{55DAA301-DFD9-4B8B-B3DE-C616DB81609F}" type="pres">
      <dgm:prSet presAssocID="{86C7F0DE-ED27-471D-B3A7-71742D7221CA}" presName="nodeText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A74E5-9620-430F-BC95-1469CC7007A4}" type="pres">
      <dgm:prSet presAssocID="{D9F320AD-70AE-46F3-8C32-80F106D764BB}" presName="sibTrans" presStyleCnt="0"/>
      <dgm:spPr/>
    </dgm:pt>
    <dgm:pt modelId="{118184F6-195E-4949-8CFF-06B0FBC64B88}" type="pres">
      <dgm:prSet presAssocID="{F095C16C-35F5-4145-AB30-3D7672559077}" presName="compositeNode" presStyleCnt="0">
        <dgm:presLayoutVars>
          <dgm:bulletEnabled val="1"/>
        </dgm:presLayoutVars>
      </dgm:prSet>
      <dgm:spPr/>
    </dgm:pt>
    <dgm:pt modelId="{3056516E-A198-4B3F-82C2-6EA445551EAA}" type="pres">
      <dgm:prSet presAssocID="{F095C16C-35F5-4145-AB30-3D7672559077}" presName="bgRect" presStyleLbl="bgAccFollowNode1" presStyleIdx="2" presStyleCnt="3"/>
      <dgm:spPr/>
      <dgm:t>
        <a:bodyPr/>
        <a:lstStyle/>
        <a:p>
          <a:endParaRPr lang="en-US"/>
        </a:p>
      </dgm:t>
    </dgm:pt>
    <dgm:pt modelId="{7E6AC501-66C5-4F2D-8D92-59045FA4FD6B}" type="pres">
      <dgm:prSet presAssocID="{438E6D7F-1E9A-4C84-A052-1DD96305AD98}" presName="sibTransNodeCircle" presStyleLbl="alignNode1" presStyleIdx="4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808F9B3A-15F9-4C9A-8606-C59E8B047EFA}" type="pres">
      <dgm:prSet presAssocID="{F095C16C-35F5-4145-AB30-3D7672559077}" presName="bottomLine" presStyleLbl="alignNode1" presStyleIdx="5" presStyleCnt="6">
        <dgm:presLayoutVars/>
      </dgm:prSet>
      <dgm:spPr/>
    </dgm:pt>
    <dgm:pt modelId="{10619D8E-238F-4EBC-9C52-A910149A0578}" type="pres">
      <dgm:prSet presAssocID="{F095C16C-35F5-4145-AB30-3D7672559077}" presName="nodeText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B97572-485E-4A72-B5CE-10037D809FE7}" type="presOf" srcId="{F095C16C-35F5-4145-AB30-3D7672559077}" destId="{10619D8E-238F-4EBC-9C52-A910149A0578}" srcOrd="1" destOrd="0" presId="urn:microsoft.com/office/officeart/2016/7/layout/BasicLinearProcessNumbered"/>
    <dgm:cxn modelId="{DDCA28B6-2150-4DF5-B39E-B6A03424F500}" srcId="{0E8DEDC0-A3EE-4E0B-8150-3ACDF63DD33E}" destId="{F095C16C-35F5-4145-AB30-3D7672559077}" srcOrd="2" destOrd="0" parTransId="{E211A17E-E0F1-44CC-A171-6AC3EEEB6DDC}" sibTransId="{438E6D7F-1E9A-4C84-A052-1DD96305AD98}"/>
    <dgm:cxn modelId="{1AAEC527-C7F9-4AE7-B492-79D9F43D8F2A}" type="presOf" srcId="{D9F320AD-70AE-46F3-8C32-80F106D764BB}" destId="{6A6CBC00-32FF-40DD-B2FA-59480CEE108C}" srcOrd="0" destOrd="0" presId="urn:microsoft.com/office/officeart/2016/7/layout/BasicLinearProcessNumbered"/>
    <dgm:cxn modelId="{D339BA1F-A3EB-4CAA-BB36-672472499490}" type="presOf" srcId="{86C7F0DE-ED27-471D-B3A7-71742D7221CA}" destId="{0D68A03C-1A2A-4086-B328-471FF4E52698}" srcOrd="0" destOrd="0" presId="urn:microsoft.com/office/officeart/2016/7/layout/BasicLinearProcessNumbered"/>
    <dgm:cxn modelId="{65D357BD-6196-4097-A9D2-29E147E9FC13}" type="presOf" srcId="{9153495F-8823-4A58-8B77-8E234BA7EE95}" destId="{7B61CD41-0503-4218-BC15-F0AA705504CE}" srcOrd="1" destOrd="0" presId="urn:microsoft.com/office/officeart/2016/7/layout/BasicLinearProcessNumbered"/>
    <dgm:cxn modelId="{39F76D54-2311-47D5-B40D-8963378D1158}" srcId="{0E8DEDC0-A3EE-4E0B-8150-3ACDF63DD33E}" destId="{9153495F-8823-4A58-8B77-8E234BA7EE95}" srcOrd="0" destOrd="0" parTransId="{04C30BF1-9F97-4B58-B3C8-2F24C31141C9}" sibTransId="{E28E2EF8-60E2-4644-B508-0CE4515BF67D}"/>
    <dgm:cxn modelId="{C1B0B764-E8C0-4A45-BC77-A0B387B3CB51}" type="presOf" srcId="{86C7F0DE-ED27-471D-B3A7-71742D7221CA}" destId="{55DAA301-DFD9-4B8B-B3DE-C616DB81609F}" srcOrd="1" destOrd="0" presId="urn:microsoft.com/office/officeart/2016/7/layout/BasicLinearProcessNumbered"/>
    <dgm:cxn modelId="{C4961827-CFB1-42E7-96FD-B39FC49AE4AD}" type="presOf" srcId="{F095C16C-35F5-4145-AB30-3D7672559077}" destId="{3056516E-A198-4B3F-82C2-6EA445551EAA}" srcOrd="0" destOrd="0" presId="urn:microsoft.com/office/officeart/2016/7/layout/BasicLinearProcessNumbered"/>
    <dgm:cxn modelId="{C304E8D8-78E6-41C9-8B07-FD97D095E985}" type="presOf" srcId="{9153495F-8823-4A58-8B77-8E234BA7EE95}" destId="{76284049-F6A3-4F58-9017-8F96FBBC3E02}" srcOrd="0" destOrd="0" presId="urn:microsoft.com/office/officeart/2016/7/layout/BasicLinearProcessNumbered"/>
    <dgm:cxn modelId="{77BC4A95-468F-42CF-BD9A-AAA817D93E1F}" type="presOf" srcId="{438E6D7F-1E9A-4C84-A052-1DD96305AD98}" destId="{7E6AC501-66C5-4F2D-8D92-59045FA4FD6B}" srcOrd="0" destOrd="0" presId="urn:microsoft.com/office/officeart/2016/7/layout/BasicLinearProcessNumbered"/>
    <dgm:cxn modelId="{FB5C6943-B266-4CA4-B896-FBCEF138F697}" srcId="{0E8DEDC0-A3EE-4E0B-8150-3ACDF63DD33E}" destId="{86C7F0DE-ED27-471D-B3A7-71742D7221CA}" srcOrd="1" destOrd="0" parTransId="{66BA0B17-F3B6-4B02-918E-4BCBB847C8CA}" sibTransId="{D9F320AD-70AE-46F3-8C32-80F106D764BB}"/>
    <dgm:cxn modelId="{65FB0CC5-95A3-4714-B426-9A0C2249F4FE}" type="presOf" srcId="{E28E2EF8-60E2-4644-B508-0CE4515BF67D}" destId="{6C13B435-0A2E-4FA4-A672-90ADBDB634EF}" srcOrd="0" destOrd="0" presId="urn:microsoft.com/office/officeart/2016/7/layout/BasicLinearProcessNumbered"/>
    <dgm:cxn modelId="{370269F2-0111-40A4-9D58-0704427ECF91}" type="presOf" srcId="{0E8DEDC0-A3EE-4E0B-8150-3ACDF63DD33E}" destId="{8D0C6470-BBA4-46D9-AAE6-1D307EBB5F56}" srcOrd="0" destOrd="0" presId="urn:microsoft.com/office/officeart/2016/7/layout/BasicLinearProcessNumbered"/>
    <dgm:cxn modelId="{B19E0B24-E8D7-498D-913B-A92F7056FBC4}" type="presParOf" srcId="{8D0C6470-BBA4-46D9-AAE6-1D307EBB5F56}" destId="{DDC10EC5-43CC-453D-80B8-3FE09DE03629}" srcOrd="0" destOrd="0" presId="urn:microsoft.com/office/officeart/2016/7/layout/BasicLinearProcessNumbered"/>
    <dgm:cxn modelId="{3AD4B174-2CBA-4FF5-8A12-9A49AB721510}" type="presParOf" srcId="{DDC10EC5-43CC-453D-80B8-3FE09DE03629}" destId="{76284049-F6A3-4F58-9017-8F96FBBC3E02}" srcOrd="0" destOrd="0" presId="urn:microsoft.com/office/officeart/2016/7/layout/BasicLinearProcessNumbered"/>
    <dgm:cxn modelId="{94178C56-DB76-4E45-8F3F-5B91B78BDB1B}" type="presParOf" srcId="{DDC10EC5-43CC-453D-80B8-3FE09DE03629}" destId="{6C13B435-0A2E-4FA4-A672-90ADBDB634EF}" srcOrd="1" destOrd="0" presId="urn:microsoft.com/office/officeart/2016/7/layout/BasicLinearProcessNumbered"/>
    <dgm:cxn modelId="{D538CD0D-F176-41A7-9924-544B49F7F40D}" type="presParOf" srcId="{DDC10EC5-43CC-453D-80B8-3FE09DE03629}" destId="{02A7E78F-E331-4533-AB97-EFB4F5D79CED}" srcOrd="2" destOrd="0" presId="urn:microsoft.com/office/officeart/2016/7/layout/BasicLinearProcessNumbered"/>
    <dgm:cxn modelId="{23DF82CA-98B0-4F15-BA1C-CA50491AA807}" type="presParOf" srcId="{DDC10EC5-43CC-453D-80B8-3FE09DE03629}" destId="{7B61CD41-0503-4218-BC15-F0AA705504CE}" srcOrd="3" destOrd="0" presId="urn:microsoft.com/office/officeart/2016/7/layout/BasicLinearProcessNumbered"/>
    <dgm:cxn modelId="{DA0E5828-B874-4D77-B9F3-C2D0372B091B}" type="presParOf" srcId="{8D0C6470-BBA4-46D9-AAE6-1D307EBB5F56}" destId="{D87273F5-E3AC-4A14-9064-8C943F73F204}" srcOrd="1" destOrd="0" presId="urn:microsoft.com/office/officeart/2016/7/layout/BasicLinearProcessNumbered"/>
    <dgm:cxn modelId="{700DD8A0-8418-4C7E-A408-90AFADA098E4}" type="presParOf" srcId="{8D0C6470-BBA4-46D9-AAE6-1D307EBB5F56}" destId="{3299D1D0-879E-4391-A189-9E023B89DABB}" srcOrd="2" destOrd="0" presId="urn:microsoft.com/office/officeart/2016/7/layout/BasicLinearProcessNumbered"/>
    <dgm:cxn modelId="{E5844BE9-AF93-483B-B579-B44A4DA781E0}" type="presParOf" srcId="{3299D1D0-879E-4391-A189-9E023B89DABB}" destId="{0D68A03C-1A2A-4086-B328-471FF4E52698}" srcOrd="0" destOrd="0" presId="urn:microsoft.com/office/officeart/2016/7/layout/BasicLinearProcessNumbered"/>
    <dgm:cxn modelId="{F9F280DB-9D6D-494F-B30F-EF6A0518D77C}" type="presParOf" srcId="{3299D1D0-879E-4391-A189-9E023B89DABB}" destId="{6A6CBC00-32FF-40DD-B2FA-59480CEE108C}" srcOrd="1" destOrd="0" presId="urn:microsoft.com/office/officeart/2016/7/layout/BasicLinearProcessNumbered"/>
    <dgm:cxn modelId="{F5AC5FDE-67EF-4AE7-BEEE-49CDFEE4C35B}" type="presParOf" srcId="{3299D1D0-879E-4391-A189-9E023B89DABB}" destId="{57628CBB-B1E0-493D-BA62-E4FA917BB802}" srcOrd="2" destOrd="0" presId="urn:microsoft.com/office/officeart/2016/7/layout/BasicLinearProcessNumbered"/>
    <dgm:cxn modelId="{2E13D34F-E32C-4F4D-A44C-C8A95A3DC2CF}" type="presParOf" srcId="{3299D1D0-879E-4391-A189-9E023B89DABB}" destId="{55DAA301-DFD9-4B8B-B3DE-C616DB81609F}" srcOrd="3" destOrd="0" presId="urn:microsoft.com/office/officeart/2016/7/layout/BasicLinearProcessNumbered"/>
    <dgm:cxn modelId="{1FECD5D4-56A5-455C-B9BE-4FF960A5B35E}" type="presParOf" srcId="{8D0C6470-BBA4-46D9-AAE6-1D307EBB5F56}" destId="{908A74E5-9620-430F-BC95-1469CC7007A4}" srcOrd="3" destOrd="0" presId="urn:microsoft.com/office/officeart/2016/7/layout/BasicLinearProcessNumbered"/>
    <dgm:cxn modelId="{2308BA72-7381-4AC8-9B02-E65F740678FD}" type="presParOf" srcId="{8D0C6470-BBA4-46D9-AAE6-1D307EBB5F56}" destId="{118184F6-195E-4949-8CFF-06B0FBC64B88}" srcOrd="4" destOrd="0" presId="urn:microsoft.com/office/officeart/2016/7/layout/BasicLinearProcessNumbered"/>
    <dgm:cxn modelId="{CF36A0C9-9B82-48EB-BD87-FE43260088B8}" type="presParOf" srcId="{118184F6-195E-4949-8CFF-06B0FBC64B88}" destId="{3056516E-A198-4B3F-82C2-6EA445551EAA}" srcOrd="0" destOrd="0" presId="urn:microsoft.com/office/officeart/2016/7/layout/BasicLinearProcessNumbered"/>
    <dgm:cxn modelId="{9A24911B-7475-45AB-B157-9EE96CF83FBD}" type="presParOf" srcId="{118184F6-195E-4949-8CFF-06B0FBC64B88}" destId="{7E6AC501-66C5-4F2D-8D92-59045FA4FD6B}" srcOrd="1" destOrd="0" presId="urn:microsoft.com/office/officeart/2016/7/layout/BasicLinearProcessNumbered"/>
    <dgm:cxn modelId="{F04BBCA0-D9F8-4EAC-8CE2-9828075833AC}" type="presParOf" srcId="{118184F6-195E-4949-8CFF-06B0FBC64B88}" destId="{808F9B3A-15F9-4C9A-8606-C59E8B047EFA}" srcOrd="2" destOrd="0" presId="urn:microsoft.com/office/officeart/2016/7/layout/BasicLinearProcessNumbered"/>
    <dgm:cxn modelId="{C972A0C3-B6E9-41E2-B20A-CCD50A6ED168}" type="presParOf" srcId="{118184F6-195E-4949-8CFF-06B0FBC64B88}" destId="{10619D8E-238F-4EBC-9C52-A910149A0578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639B94-0CEA-4993-9C09-0B751946479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BF0266-F640-4C66-92BD-EFCB6ADDD2CE}">
      <dgm:prSet custT="1"/>
      <dgm:spPr/>
      <dgm:t>
        <a:bodyPr/>
        <a:lstStyle/>
        <a:p>
          <a:r>
            <a:rPr lang="en-US" sz="2400" dirty="0"/>
            <a:t>Early on:</a:t>
          </a:r>
        </a:p>
      </dgm:t>
    </dgm:pt>
    <dgm:pt modelId="{DB93A1CA-BC1F-42BA-AB6E-F2FFC6526CF2}" type="parTrans" cxnId="{EF574C65-2982-4720-ADF4-345BFA0D4464}">
      <dgm:prSet/>
      <dgm:spPr/>
      <dgm:t>
        <a:bodyPr/>
        <a:lstStyle/>
        <a:p>
          <a:endParaRPr lang="en-US"/>
        </a:p>
      </dgm:t>
    </dgm:pt>
    <dgm:pt modelId="{FDE079CE-E7D6-4A66-A545-E4249FE9CD3B}" type="sibTrans" cxnId="{EF574C65-2982-4720-ADF4-345BFA0D4464}">
      <dgm:prSet/>
      <dgm:spPr/>
      <dgm:t>
        <a:bodyPr/>
        <a:lstStyle/>
        <a:p>
          <a:endParaRPr lang="en-US"/>
        </a:p>
      </dgm:t>
    </dgm:pt>
    <dgm:pt modelId="{113BA0E3-4E41-4C33-A6A3-813BF5EBCAAA}">
      <dgm:prSet/>
      <dgm:spPr/>
      <dgm:t>
        <a:bodyPr/>
        <a:lstStyle/>
        <a:p>
          <a:r>
            <a:rPr lang="en-US" dirty="0"/>
            <a:t>Very few cases in the US</a:t>
          </a:r>
        </a:p>
      </dgm:t>
    </dgm:pt>
    <dgm:pt modelId="{9E27C867-50D0-4FC4-BB9B-4C99BEBEED53}" type="parTrans" cxnId="{BBC45FFB-0C40-4DB2-B2AA-A9AF7FB90C61}">
      <dgm:prSet/>
      <dgm:spPr/>
      <dgm:t>
        <a:bodyPr/>
        <a:lstStyle/>
        <a:p>
          <a:endParaRPr lang="en-US"/>
        </a:p>
      </dgm:t>
    </dgm:pt>
    <dgm:pt modelId="{A7A140D5-D81C-4954-9F67-F75590D181F8}" type="sibTrans" cxnId="{BBC45FFB-0C40-4DB2-B2AA-A9AF7FB90C61}">
      <dgm:prSet/>
      <dgm:spPr/>
      <dgm:t>
        <a:bodyPr/>
        <a:lstStyle/>
        <a:p>
          <a:endParaRPr lang="en-US"/>
        </a:p>
      </dgm:t>
    </dgm:pt>
    <dgm:pt modelId="{B218B62D-0C8C-43E5-B480-2DB6CFCA89C8}">
      <dgm:prSet/>
      <dgm:spPr/>
      <dgm:t>
        <a:bodyPr/>
        <a:lstStyle/>
        <a:p>
          <a:r>
            <a:rPr lang="en-US" dirty="0"/>
            <a:t>Spread appeared to be from symptomatic patients</a:t>
          </a:r>
        </a:p>
      </dgm:t>
    </dgm:pt>
    <dgm:pt modelId="{C6147C25-32B8-416A-8F53-9D49AF67C629}" type="parTrans" cxnId="{07DBFEE3-4D78-4382-9080-3114808BA44E}">
      <dgm:prSet/>
      <dgm:spPr/>
      <dgm:t>
        <a:bodyPr/>
        <a:lstStyle/>
        <a:p>
          <a:endParaRPr lang="en-US"/>
        </a:p>
      </dgm:t>
    </dgm:pt>
    <dgm:pt modelId="{5844AD0D-3D70-46CF-A02C-3AE02229FCE8}" type="sibTrans" cxnId="{07DBFEE3-4D78-4382-9080-3114808BA44E}">
      <dgm:prSet/>
      <dgm:spPr/>
      <dgm:t>
        <a:bodyPr/>
        <a:lstStyle/>
        <a:p>
          <a:endParaRPr lang="en-US"/>
        </a:p>
      </dgm:t>
    </dgm:pt>
    <dgm:pt modelId="{002E07B0-E1FF-405E-97ED-ED1EE7D7A93A}">
      <dgm:prSet/>
      <dgm:spPr/>
      <dgm:t>
        <a:bodyPr/>
        <a:lstStyle/>
        <a:p>
          <a:r>
            <a:rPr lang="en-US"/>
            <a:t>Serious supply chain concerns</a:t>
          </a:r>
        </a:p>
      </dgm:t>
    </dgm:pt>
    <dgm:pt modelId="{5ECF43E5-D8BD-40AE-9F54-D2EA3717D3FB}" type="parTrans" cxnId="{193AFE18-8FEA-4FDA-B1F2-FC49A0F73F10}">
      <dgm:prSet/>
      <dgm:spPr/>
      <dgm:t>
        <a:bodyPr/>
        <a:lstStyle/>
        <a:p>
          <a:endParaRPr lang="en-US"/>
        </a:p>
      </dgm:t>
    </dgm:pt>
    <dgm:pt modelId="{D4E77EB6-8C64-4072-90F7-2D6F5A465C17}" type="sibTrans" cxnId="{193AFE18-8FEA-4FDA-B1F2-FC49A0F73F10}">
      <dgm:prSet/>
      <dgm:spPr/>
      <dgm:t>
        <a:bodyPr/>
        <a:lstStyle/>
        <a:p>
          <a:endParaRPr lang="en-US"/>
        </a:p>
      </dgm:t>
    </dgm:pt>
    <dgm:pt modelId="{82EF1A00-8B8A-4CA1-8430-9B6E3E277E65}">
      <dgm:prSet/>
      <dgm:spPr/>
      <dgm:t>
        <a:bodyPr/>
        <a:lstStyle/>
        <a:p>
          <a:r>
            <a:rPr lang="en-US"/>
            <a:t>No good studies on mask wearing in the community</a:t>
          </a:r>
        </a:p>
      </dgm:t>
    </dgm:pt>
    <dgm:pt modelId="{6AE8D8F2-82F3-4BD5-9F20-9C1DEB7DD7D5}" type="parTrans" cxnId="{713C112F-83B0-4B65-980F-1EFD6E8067B6}">
      <dgm:prSet/>
      <dgm:spPr/>
      <dgm:t>
        <a:bodyPr/>
        <a:lstStyle/>
        <a:p>
          <a:endParaRPr lang="en-US"/>
        </a:p>
      </dgm:t>
    </dgm:pt>
    <dgm:pt modelId="{2DF9E5CF-7DAC-4965-9D03-2EB547E372E0}" type="sibTrans" cxnId="{713C112F-83B0-4B65-980F-1EFD6E8067B6}">
      <dgm:prSet/>
      <dgm:spPr/>
      <dgm:t>
        <a:bodyPr/>
        <a:lstStyle/>
        <a:p>
          <a:endParaRPr lang="en-US"/>
        </a:p>
      </dgm:t>
    </dgm:pt>
    <dgm:pt modelId="{5877415D-FCF2-4D66-BF00-B44861A9EB9B}">
      <dgm:prSet custT="1"/>
      <dgm:spPr/>
      <dgm:t>
        <a:bodyPr/>
        <a:lstStyle/>
        <a:p>
          <a:r>
            <a:rPr lang="en-US" sz="2400" dirty="0"/>
            <a:t>Now we know:</a:t>
          </a:r>
        </a:p>
      </dgm:t>
    </dgm:pt>
    <dgm:pt modelId="{65C3CD52-2EA3-4685-ABE5-82EBB3094E0E}" type="parTrans" cxnId="{CFAEB645-1D80-45C6-B57A-1A4D04931A10}">
      <dgm:prSet/>
      <dgm:spPr/>
      <dgm:t>
        <a:bodyPr/>
        <a:lstStyle/>
        <a:p>
          <a:endParaRPr lang="en-US"/>
        </a:p>
      </dgm:t>
    </dgm:pt>
    <dgm:pt modelId="{1C3AC8CA-7A89-4FF2-B66B-B6A688BE8A2B}" type="sibTrans" cxnId="{CFAEB645-1D80-45C6-B57A-1A4D04931A10}">
      <dgm:prSet/>
      <dgm:spPr/>
      <dgm:t>
        <a:bodyPr/>
        <a:lstStyle/>
        <a:p>
          <a:endParaRPr lang="en-US"/>
        </a:p>
      </dgm:t>
    </dgm:pt>
    <dgm:pt modelId="{1A8E818B-30EA-4DF9-802C-C5890C1BAF37}">
      <dgm:prSet/>
      <dgm:spPr/>
      <dgm:t>
        <a:bodyPr/>
        <a:lstStyle/>
        <a:p>
          <a:r>
            <a:rPr lang="en-US"/>
            <a:t>We have a true global pandemic</a:t>
          </a:r>
        </a:p>
      </dgm:t>
    </dgm:pt>
    <dgm:pt modelId="{B659373D-A1B9-4AF4-B9E9-EF370EB3F416}" type="parTrans" cxnId="{8D62D600-7539-41D6-910B-24EEA308A280}">
      <dgm:prSet/>
      <dgm:spPr/>
      <dgm:t>
        <a:bodyPr/>
        <a:lstStyle/>
        <a:p>
          <a:endParaRPr lang="en-US"/>
        </a:p>
      </dgm:t>
    </dgm:pt>
    <dgm:pt modelId="{674C5551-30EB-4AAA-98AF-C33C6810D4DD}" type="sibTrans" cxnId="{8D62D600-7539-41D6-910B-24EEA308A280}">
      <dgm:prSet/>
      <dgm:spPr/>
      <dgm:t>
        <a:bodyPr/>
        <a:lstStyle/>
        <a:p>
          <a:endParaRPr lang="en-US"/>
        </a:p>
      </dgm:t>
    </dgm:pt>
    <dgm:pt modelId="{D8CF0751-F885-4C40-88AC-9549D75E7FF8}">
      <dgm:prSet/>
      <dgm:spPr/>
      <dgm:t>
        <a:bodyPr/>
        <a:lstStyle/>
        <a:p>
          <a:r>
            <a:rPr lang="en-US"/>
            <a:t>There is significant asymptomatic spread</a:t>
          </a:r>
        </a:p>
      </dgm:t>
    </dgm:pt>
    <dgm:pt modelId="{7AA2A402-241C-43BC-8822-202EC02564D1}" type="parTrans" cxnId="{C3D3497C-FD8D-4794-90E8-374AE3DE8726}">
      <dgm:prSet/>
      <dgm:spPr/>
      <dgm:t>
        <a:bodyPr/>
        <a:lstStyle/>
        <a:p>
          <a:endParaRPr lang="en-US"/>
        </a:p>
      </dgm:t>
    </dgm:pt>
    <dgm:pt modelId="{8DBD2C3D-13A6-4D04-B59E-00CFE486282E}" type="sibTrans" cxnId="{C3D3497C-FD8D-4794-90E8-374AE3DE8726}">
      <dgm:prSet/>
      <dgm:spPr/>
      <dgm:t>
        <a:bodyPr/>
        <a:lstStyle/>
        <a:p>
          <a:endParaRPr lang="en-US"/>
        </a:p>
      </dgm:t>
    </dgm:pt>
    <dgm:pt modelId="{2D584E59-8E75-43C0-A2D5-2E71924A8ABA}">
      <dgm:prSet/>
      <dgm:spPr/>
      <dgm:t>
        <a:bodyPr/>
        <a:lstStyle/>
        <a:p>
          <a:r>
            <a:rPr lang="en-US" dirty="0"/>
            <a:t>Supply chain can support community use, especially of cloth masks</a:t>
          </a:r>
        </a:p>
      </dgm:t>
    </dgm:pt>
    <dgm:pt modelId="{9807EDE3-CBB7-4A73-9DDA-91AB5B8864DB}" type="parTrans" cxnId="{8A4BB0C7-C278-4B26-A3D5-16310F5BB127}">
      <dgm:prSet/>
      <dgm:spPr/>
      <dgm:t>
        <a:bodyPr/>
        <a:lstStyle/>
        <a:p>
          <a:endParaRPr lang="en-US"/>
        </a:p>
      </dgm:t>
    </dgm:pt>
    <dgm:pt modelId="{5952BC60-FA64-4135-BD01-64627C005A56}" type="sibTrans" cxnId="{8A4BB0C7-C278-4B26-A3D5-16310F5BB127}">
      <dgm:prSet/>
      <dgm:spPr/>
      <dgm:t>
        <a:bodyPr/>
        <a:lstStyle/>
        <a:p>
          <a:endParaRPr lang="en-US"/>
        </a:p>
      </dgm:t>
    </dgm:pt>
    <dgm:pt modelId="{5788B321-CF9E-455D-94CE-A42FB6F610A4}">
      <dgm:prSet/>
      <dgm:spPr/>
      <dgm:t>
        <a:bodyPr/>
        <a:lstStyle/>
        <a:p>
          <a:r>
            <a:rPr lang="en-US" dirty="0"/>
            <a:t>Initial data suggest masks are highly effective in the community</a:t>
          </a:r>
        </a:p>
      </dgm:t>
    </dgm:pt>
    <dgm:pt modelId="{6BA834B7-47ED-4F8A-9EA8-9F8E7EFA1F36}" type="parTrans" cxnId="{77B188D5-B692-4322-9700-4CEACF4575C7}">
      <dgm:prSet/>
      <dgm:spPr/>
      <dgm:t>
        <a:bodyPr/>
        <a:lstStyle/>
        <a:p>
          <a:endParaRPr lang="en-US"/>
        </a:p>
      </dgm:t>
    </dgm:pt>
    <dgm:pt modelId="{13D323CF-DAC3-4FCC-8450-A7463AFD70D7}" type="sibTrans" cxnId="{77B188D5-B692-4322-9700-4CEACF4575C7}">
      <dgm:prSet/>
      <dgm:spPr/>
      <dgm:t>
        <a:bodyPr/>
        <a:lstStyle/>
        <a:p>
          <a:endParaRPr lang="en-US"/>
        </a:p>
      </dgm:t>
    </dgm:pt>
    <dgm:pt modelId="{235A0C16-D420-4E67-92E1-8F63E7376ADF}" type="pres">
      <dgm:prSet presAssocID="{37639B94-0CEA-4993-9C09-0B751946479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1FF67B-EF41-4D8E-B06E-6E5EDDF5606C}" type="pres">
      <dgm:prSet presAssocID="{57BF0266-F640-4C66-92BD-EFCB6ADDD2CE}" presName="parentLin" presStyleCnt="0"/>
      <dgm:spPr/>
    </dgm:pt>
    <dgm:pt modelId="{1B9DE62D-703A-4113-A33F-CF0E23D5D665}" type="pres">
      <dgm:prSet presAssocID="{57BF0266-F640-4C66-92BD-EFCB6ADDD2CE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0F90C456-AAFF-4753-B354-24E162C0FA33}" type="pres">
      <dgm:prSet presAssocID="{57BF0266-F640-4C66-92BD-EFCB6ADDD2C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914D32-56D5-4844-B47B-24334C813519}" type="pres">
      <dgm:prSet presAssocID="{57BF0266-F640-4C66-92BD-EFCB6ADDD2CE}" presName="negativeSpace" presStyleCnt="0"/>
      <dgm:spPr/>
    </dgm:pt>
    <dgm:pt modelId="{81143617-00D8-4CBA-ADBB-6AF51483C272}" type="pres">
      <dgm:prSet presAssocID="{57BF0266-F640-4C66-92BD-EFCB6ADDD2CE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0196F9-2FA4-467D-A7A1-65698E717C19}" type="pres">
      <dgm:prSet presAssocID="{FDE079CE-E7D6-4A66-A545-E4249FE9CD3B}" presName="spaceBetweenRectangles" presStyleCnt="0"/>
      <dgm:spPr/>
    </dgm:pt>
    <dgm:pt modelId="{3807F7B8-45F1-44FD-BBA5-7F94C08F1557}" type="pres">
      <dgm:prSet presAssocID="{5877415D-FCF2-4D66-BF00-B44861A9EB9B}" presName="parentLin" presStyleCnt="0"/>
      <dgm:spPr/>
    </dgm:pt>
    <dgm:pt modelId="{D79BC1C2-8D82-45A5-BFB6-B6A8BDF29D04}" type="pres">
      <dgm:prSet presAssocID="{5877415D-FCF2-4D66-BF00-B44861A9EB9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C8512B61-D970-4F18-82B4-9EA723DD41DF}" type="pres">
      <dgm:prSet presAssocID="{5877415D-FCF2-4D66-BF00-B44861A9EB9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B81316-F80A-4CA2-B9F6-ABA73934F9EA}" type="pres">
      <dgm:prSet presAssocID="{5877415D-FCF2-4D66-BF00-B44861A9EB9B}" presName="negativeSpace" presStyleCnt="0"/>
      <dgm:spPr/>
    </dgm:pt>
    <dgm:pt modelId="{DEF34C6F-B536-4A5D-951D-0DA78AFB72C6}" type="pres">
      <dgm:prSet presAssocID="{5877415D-FCF2-4D66-BF00-B44861A9EB9B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B926DD-FD84-4275-841F-3E9BBA34D04E}" type="presOf" srcId="{113BA0E3-4E41-4C33-A6A3-813BF5EBCAAA}" destId="{81143617-00D8-4CBA-ADBB-6AF51483C272}" srcOrd="0" destOrd="0" presId="urn:microsoft.com/office/officeart/2005/8/layout/list1"/>
    <dgm:cxn modelId="{A22B8088-C4AE-4D05-981D-B329A713DCBA}" type="presOf" srcId="{57BF0266-F640-4C66-92BD-EFCB6ADDD2CE}" destId="{1B9DE62D-703A-4113-A33F-CF0E23D5D665}" srcOrd="0" destOrd="0" presId="urn:microsoft.com/office/officeart/2005/8/layout/list1"/>
    <dgm:cxn modelId="{7F0DE8E3-B5B6-49B0-ABBC-41DB184653A3}" type="presOf" srcId="{57BF0266-F640-4C66-92BD-EFCB6ADDD2CE}" destId="{0F90C456-AAFF-4753-B354-24E162C0FA33}" srcOrd="1" destOrd="0" presId="urn:microsoft.com/office/officeart/2005/8/layout/list1"/>
    <dgm:cxn modelId="{A5C0DCB4-0051-4C3F-A293-8BDA033D3C47}" type="presOf" srcId="{82EF1A00-8B8A-4CA1-8430-9B6E3E277E65}" destId="{81143617-00D8-4CBA-ADBB-6AF51483C272}" srcOrd="0" destOrd="3" presId="urn:microsoft.com/office/officeart/2005/8/layout/list1"/>
    <dgm:cxn modelId="{BBB45BEF-B515-4509-BFA9-988698C5C8FE}" type="presOf" srcId="{5877415D-FCF2-4D66-BF00-B44861A9EB9B}" destId="{D79BC1C2-8D82-45A5-BFB6-B6A8BDF29D04}" srcOrd="0" destOrd="0" presId="urn:microsoft.com/office/officeart/2005/8/layout/list1"/>
    <dgm:cxn modelId="{EF574C65-2982-4720-ADF4-345BFA0D4464}" srcId="{37639B94-0CEA-4993-9C09-0B751946479C}" destId="{57BF0266-F640-4C66-92BD-EFCB6ADDD2CE}" srcOrd="0" destOrd="0" parTransId="{DB93A1CA-BC1F-42BA-AB6E-F2FFC6526CF2}" sibTransId="{FDE079CE-E7D6-4A66-A545-E4249FE9CD3B}"/>
    <dgm:cxn modelId="{193AFE18-8FEA-4FDA-B1F2-FC49A0F73F10}" srcId="{57BF0266-F640-4C66-92BD-EFCB6ADDD2CE}" destId="{002E07B0-E1FF-405E-97ED-ED1EE7D7A93A}" srcOrd="2" destOrd="0" parTransId="{5ECF43E5-D8BD-40AE-9F54-D2EA3717D3FB}" sibTransId="{D4E77EB6-8C64-4072-90F7-2D6F5A465C17}"/>
    <dgm:cxn modelId="{07DBFEE3-4D78-4382-9080-3114808BA44E}" srcId="{57BF0266-F640-4C66-92BD-EFCB6ADDD2CE}" destId="{B218B62D-0C8C-43E5-B480-2DB6CFCA89C8}" srcOrd="1" destOrd="0" parTransId="{C6147C25-32B8-416A-8F53-9D49AF67C629}" sibTransId="{5844AD0D-3D70-46CF-A02C-3AE02229FCE8}"/>
    <dgm:cxn modelId="{1CF1B4F5-7769-492C-BE56-3455D40707DF}" type="presOf" srcId="{B218B62D-0C8C-43E5-B480-2DB6CFCA89C8}" destId="{81143617-00D8-4CBA-ADBB-6AF51483C272}" srcOrd="0" destOrd="1" presId="urn:microsoft.com/office/officeart/2005/8/layout/list1"/>
    <dgm:cxn modelId="{F628248D-532B-482E-8315-07530A9794A8}" type="presOf" srcId="{5877415D-FCF2-4D66-BF00-B44861A9EB9B}" destId="{C8512B61-D970-4F18-82B4-9EA723DD41DF}" srcOrd="1" destOrd="0" presId="urn:microsoft.com/office/officeart/2005/8/layout/list1"/>
    <dgm:cxn modelId="{FC66CB96-BDB1-40E2-A113-A6ADE5B6D02F}" type="presOf" srcId="{2D584E59-8E75-43C0-A2D5-2E71924A8ABA}" destId="{DEF34C6F-B536-4A5D-951D-0DA78AFB72C6}" srcOrd="0" destOrd="2" presId="urn:microsoft.com/office/officeart/2005/8/layout/list1"/>
    <dgm:cxn modelId="{8A4BB0C7-C278-4B26-A3D5-16310F5BB127}" srcId="{5877415D-FCF2-4D66-BF00-B44861A9EB9B}" destId="{2D584E59-8E75-43C0-A2D5-2E71924A8ABA}" srcOrd="2" destOrd="0" parTransId="{9807EDE3-CBB7-4A73-9DDA-91AB5B8864DB}" sibTransId="{5952BC60-FA64-4135-BD01-64627C005A56}"/>
    <dgm:cxn modelId="{9286AC3F-591A-4729-A8BA-4C606BDD5FF7}" type="presOf" srcId="{D8CF0751-F885-4C40-88AC-9549D75E7FF8}" destId="{DEF34C6F-B536-4A5D-951D-0DA78AFB72C6}" srcOrd="0" destOrd="1" presId="urn:microsoft.com/office/officeart/2005/8/layout/list1"/>
    <dgm:cxn modelId="{CFAEB645-1D80-45C6-B57A-1A4D04931A10}" srcId="{37639B94-0CEA-4993-9C09-0B751946479C}" destId="{5877415D-FCF2-4D66-BF00-B44861A9EB9B}" srcOrd="1" destOrd="0" parTransId="{65C3CD52-2EA3-4685-ABE5-82EBB3094E0E}" sibTransId="{1C3AC8CA-7A89-4FF2-B66B-B6A688BE8A2B}"/>
    <dgm:cxn modelId="{A84B8FA1-F063-40EC-A105-A2067E1C3747}" type="presOf" srcId="{5788B321-CF9E-455D-94CE-A42FB6F610A4}" destId="{DEF34C6F-B536-4A5D-951D-0DA78AFB72C6}" srcOrd="0" destOrd="3" presId="urn:microsoft.com/office/officeart/2005/8/layout/list1"/>
    <dgm:cxn modelId="{C3D3497C-FD8D-4794-90E8-374AE3DE8726}" srcId="{5877415D-FCF2-4D66-BF00-B44861A9EB9B}" destId="{D8CF0751-F885-4C40-88AC-9549D75E7FF8}" srcOrd="1" destOrd="0" parTransId="{7AA2A402-241C-43BC-8822-202EC02564D1}" sibTransId="{8DBD2C3D-13A6-4D04-B59E-00CFE486282E}"/>
    <dgm:cxn modelId="{BBC45FFB-0C40-4DB2-B2AA-A9AF7FB90C61}" srcId="{57BF0266-F640-4C66-92BD-EFCB6ADDD2CE}" destId="{113BA0E3-4E41-4C33-A6A3-813BF5EBCAAA}" srcOrd="0" destOrd="0" parTransId="{9E27C867-50D0-4FC4-BB9B-4C99BEBEED53}" sibTransId="{A7A140D5-D81C-4954-9F67-F75590D181F8}"/>
    <dgm:cxn modelId="{713C112F-83B0-4B65-980F-1EFD6E8067B6}" srcId="{57BF0266-F640-4C66-92BD-EFCB6ADDD2CE}" destId="{82EF1A00-8B8A-4CA1-8430-9B6E3E277E65}" srcOrd="3" destOrd="0" parTransId="{6AE8D8F2-82F3-4BD5-9F20-9C1DEB7DD7D5}" sibTransId="{2DF9E5CF-7DAC-4965-9D03-2EB547E372E0}"/>
    <dgm:cxn modelId="{7B90290C-9685-4F09-AF65-AEBE5B33E0F4}" type="presOf" srcId="{37639B94-0CEA-4993-9C09-0B751946479C}" destId="{235A0C16-D420-4E67-92E1-8F63E7376ADF}" srcOrd="0" destOrd="0" presId="urn:microsoft.com/office/officeart/2005/8/layout/list1"/>
    <dgm:cxn modelId="{8D62D600-7539-41D6-910B-24EEA308A280}" srcId="{5877415D-FCF2-4D66-BF00-B44861A9EB9B}" destId="{1A8E818B-30EA-4DF9-802C-C5890C1BAF37}" srcOrd="0" destOrd="0" parTransId="{B659373D-A1B9-4AF4-B9E9-EF370EB3F416}" sibTransId="{674C5551-30EB-4AAA-98AF-C33C6810D4DD}"/>
    <dgm:cxn modelId="{77B188D5-B692-4322-9700-4CEACF4575C7}" srcId="{5877415D-FCF2-4D66-BF00-B44861A9EB9B}" destId="{5788B321-CF9E-455D-94CE-A42FB6F610A4}" srcOrd="3" destOrd="0" parTransId="{6BA834B7-47ED-4F8A-9EA8-9F8E7EFA1F36}" sibTransId="{13D323CF-DAC3-4FCC-8450-A7463AFD70D7}"/>
    <dgm:cxn modelId="{8225A006-1278-4FA3-87EB-AA530A83C011}" type="presOf" srcId="{1A8E818B-30EA-4DF9-802C-C5890C1BAF37}" destId="{DEF34C6F-B536-4A5D-951D-0DA78AFB72C6}" srcOrd="0" destOrd="0" presId="urn:microsoft.com/office/officeart/2005/8/layout/list1"/>
    <dgm:cxn modelId="{6A416107-B3B9-49DF-953A-5E904EE08413}" type="presOf" srcId="{002E07B0-E1FF-405E-97ED-ED1EE7D7A93A}" destId="{81143617-00D8-4CBA-ADBB-6AF51483C272}" srcOrd="0" destOrd="2" presId="urn:microsoft.com/office/officeart/2005/8/layout/list1"/>
    <dgm:cxn modelId="{B1F61A62-E1E2-4F2D-B8CB-069CD6F9D4A0}" type="presParOf" srcId="{235A0C16-D420-4E67-92E1-8F63E7376ADF}" destId="{911FF67B-EF41-4D8E-B06E-6E5EDDF5606C}" srcOrd="0" destOrd="0" presId="urn:microsoft.com/office/officeart/2005/8/layout/list1"/>
    <dgm:cxn modelId="{738B0D5F-E4D0-4808-90F0-3EFB360FAD17}" type="presParOf" srcId="{911FF67B-EF41-4D8E-B06E-6E5EDDF5606C}" destId="{1B9DE62D-703A-4113-A33F-CF0E23D5D665}" srcOrd="0" destOrd="0" presId="urn:microsoft.com/office/officeart/2005/8/layout/list1"/>
    <dgm:cxn modelId="{475CFEE6-4C22-4274-B257-71FDFABFD718}" type="presParOf" srcId="{911FF67B-EF41-4D8E-B06E-6E5EDDF5606C}" destId="{0F90C456-AAFF-4753-B354-24E162C0FA33}" srcOrd="1" destOrd="0" presId="urn:microsoft.com/office/officeart/2005/8/layout/list1"/>
    <dgm:cxn modelId="{46A139D3-FB1D-45C4-80EB-5BF236396E81}" type="presParOf" srcId="{235A0C16-D420-4E67-92E1-8F63E7376ADF}" destId="{DC914D32-56D5-4844-B47B-24334C813519}" srcOrd="1" destOrd="0" presId="urn:microsoft.com/office/officeart/2005/8/layout/list1"/>
    <dgm:cxn modelId="{F0B6DEE5-AB0F-44B9-A0D2-402BB8B25309}" type="presParOf" srcId="{235A0C16-D420-4E67-92E1-8F63E7376ADF}" destId="{81143617-00D8-4CBA-ADBB-6AF51483C272}" srcOrd="2" destOrd="0" presId="urn:microsoft.com/office/officeart/2005/8/layout/list1"/>
    <dgm:cxn modelId="{36F8DBBA-FB31-4AAF-BBCD-E95E95851AD4}" type="presParOf" srcId="{235A0C16-D420-4E67-92E1-8F63E7376ADF}" destId="{450196F9-2FA4-467D-A7A1-65698E717C19}" srcOrd="3" destOrd="0" presId="urn:microsoft.com/office/officeart/2005/8/layout/list1"/>
    <dgm:cxn modelId="{EE3CF992-33AB-4C3A-9F39-84E0AC8111BD}" type="presParOf" srcId="{235A0C16-D420-4E67-92E1-8F63E7376ADF}" destId="{3807F7B8-45F1-44FD-BBA5-7F94C08F1557}" srcOrd="4" destOrd="0" presId="urn:microsoft.com/office/officeart/2005/8/layout/list1"/>
    <dgm:cxn modelId="{AA7BC7FF-146F-4D29-BCDB-596B78A2423A}" type="presParOf" srcId="{3807F7B8-45F1-44FD-BBA5-7F94C08F1557}" destId="{D79BC1C2-8D82-45A5-BFB6-B6A8BDF29D04}" srcOrd="0" destOrd="0" presId="urn:microsoft.com/office/officeart/2005/8/layout/list1"/>
    <dgm:cxn modelId="{227F475E-8491-4E97-8641-A37355E968CF}" type="presParOf" srcId="{3807F7B8-45F1-44FD-BBA5-7F94C08F1557}" destId="{C8512B61-D970-4F18-82B4-9EA723DD41DF}" srcOrd="1" destOrd="0" presId="urn:microsoft.com/office/officeart/2005/8/layout/list1"/>
    <dgm:cxn modelId="{BEC22636-CD1C-4D7C-8C99-29BFDB582BAE}" type="presParOf" srcId="{235A0C16-D420-4E67-92E1-8F63E7376ADF}" destId="{25B81316-F80A-4CA2-B9F6-ABA73934F9EA}" srcOrd="5" destOrd="0" presId="urn:microsoft.com/office/officeart/2005/8/layout/list1"/>
    <dgm:cxn modelId="{A7BC04DC-E7A5-4C17-BB6F-36E036C591EF}" type="presParOf" srcId="{235A0C16-D420-4E67-92E1-8F63E7376ADF}" destId="{DEF34C6F-B536-4A5D-951D-0DA78AFB72C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065391-9AA9-4232-838C-D2206401854F}" type="doc">
      <dgm:prSet loTypeId="urn:microsoft.com/office/officeart/2005/8/layout/hList1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79A4F6B9-4167-483B-9058-5DFD1DB58DEA}">
      <dgm:prSet custT="1"/>
      <dgm:spPr/>
      <dgm:t>
        <a:bodyPr/>
        <a:lstStyle/>
        <a:p>
          <a:r>
            <a:rPr lang="en-US" sz="2800" dirty="0"/>
            <a:t>Masks are not recommended in:</a:t>
          </a:r>
        </a:p>
      </dgm:t>
    </dgm:pt>
    <dgm:pt modelId="{29794A4E-F640-4E73-8530-47405BC97B32}" type="parTrans" cxnId="{347000C7-AE58-4C40-8342-990AD2D28DC8}">
      <dgm:prSet/>
      <dgm:spPr/>
      <dgm:t>
        <a:bodyPr/>
        <a:lstStyle/>
        <a:p>
          <a:endParaRPr lang="en-US"/>
        </a:p>
      </dgm:t>
    </dgm:pt>
    <dgm:pt modelId="{7BF6D639-69D5-4183-9F25-4116D16EECA4}" type="sibTrans" cxnId="{347000C7-AE58-4C40-8342-990AD2D28DC8}">
      <dgm:prSet/>
      <dgm:spPr/>
      <dgm:t>
        <a:bodyPr/>
        <a:lstStyle/>
        <a:p>
          <a:endParaRPr lang="en-US"/>
        </a:p>
      </dgm:t>
    </dgm:pt>
    <dgm:pt modelId="{3363F9D9-022F-45FC-9936-B9873AA25D2E}">
      <dgm:prSet/>
      <dgm:spPr/>
      <dgm:t>
        <a:bodyPr/>
        <a:lstStyle/>
        <a:p>
          <a:r>
            <a:rPr lang="en-US"/>
            <a:t>Children &lt;2</a:t>
          </a:r>
        </a:p>
      </dgm:t>
    </dgm:pt>
    <dgm:pt modelId="{55F6BA3C-AE25-4914-89EA-52152A2025CE}" type="parTrans" cxnId="{5CDCCA10-EF5E-45B0-B9C5-31987765D512}">
      <dgm:prSet/>
      <dgm:spPr/>
      <dgm:t>
        <a:bodyPr/>
        <a:lstStyle/>
        <a:p>
          <a:endParaRPr lang="en-US"/>
        </a:p>
      </dgm:t>
    </dgm:pt>
    <dgm:pt modelId="{9D1045B5-7D31-4444-B3A1-F8B77EB70420}" type="sibTrans" cxnId="{5CDCCA10-EF5E-45B0-B9C5-31987765D512}">
      <dgm:prSet/>
      <dgm:spPr/>
      <dgm:t>
        <a:bodyPr/>
        <a:lstStyle/>
        <a:p>
          <a:endParaRPr lang="en-US"/>
        </a:p>
      </dgm:t>
    </dgm:pt>
    <dgm:pt modelId="{8214A037-BFF8-4DB1-8262-B189FE751929}">
      <dgm:prSet/>
      <dgm:spPr/>
      <dgm:t>
        <a:bodyPr/>
        <a:lstStyle/>
        <a:p>
          <a:r>
            <a:rPr lang="en-US"/>
            <a:t>Anyone with a decreased level of consciousness</a:t>
          </a:r>
        </a:p>
      </dgm:t>
    </dgm:pt>
    <dgm:pt modelId="{9795D1AA-38B9-458A-AF8E-BA013968E960}" type="parTrans" cxnId="{D4D2DE86-D364-4CB9-AB05-963931C1A1DC}">
      <dgm:prSet/>
      <dgm:spPr/>
      <dgm:t>
        <a:bodyPr/>
        <a:lstStyle/>
        <a:p>
          <a:endParaRPr lang="en-US"/>
        </a:p>
      </dgm:t>
    </dgm:pt>
    <dgm:pt modelId="{D92E4B89-5055-47A4-848F-4F6F8DC1E6A1}" type="sibTrans" cxnId="{D4D2DE86-D364-4CB9-AB05-963931C1A1DC}">
      <dgm:prSet/>
      <dgm:spPr/>
      <dgm:t>
        <a:bodyPr/>
        <a:lstStyle/>
        <a:p>
          <a:endParaRPr lang="en-US"/>
        </a:p>
      </dgm:t>
    </dgm:pt>
    <dgm:pt modelId="{54818F9E-9FF9-4B8C-BC0F-AE69032CA351}">
      <dgm:prSet/>
      <dgm:spPr/>
      <dgm:t>
        <a:bodyPr/>
        <a:lstStyle/>
        <a:p>
          <a:r>
            <a:rPr lang="en-US"/>
            <a:t>Some people with severe underlying lung disease</a:t>
          </a:r>
        </a:p>
      </dgm:t>
    </dgm:pt>
    <dgm:pt modelId="{6DAA8E70-4523-4200-9142-E055833AAAD7}" type="parTrans" cxnId="{63339D98-4639-4640-8756-5AEB25C25536}">
      <dgm:prSet/>
      <dgm:spPr/>
      <dgm:t>
        <a:bodyPr/>
        <a:lstStyle/>
        <a:p>
          <a:endParaRPr lang="en-US"/>
        </a:p>
      </dgm:t>
    </dgm:pt>
    <dgm:pt modelId="{D8E9225D-8BB9-4A8B-8EC2-86B07CBE5D9F}" type="sibTrans" cxnId="{63339D98-4639-4640-8756-5AEB25C25536}">
      <dgm:prSet/>
      <dgm:spPr/>
      <dgm:t>
        <a:bodyPr/>
        <a:lstStyle/>
        <a:p>
          <a:endParaRPr lang="en-US"/>
        </a:p>
      </dgm:t>
    </dgm:pt>
    <dgm:pt modelId="{EB0AC5C7-AF31-4342-8A44-04BF71AADB0F}">
      <dgm:prSet custT="1"/>
      <dgm:spPr/>
      <dgm:t>
        <a:bodyPr/>
        <a:lstStyle/>
        <a:p>
          <a:r>
            <a:rPr lang="en-US" sz="2800" dirty="0"/>
            <a:t>But otherwise, masks DO NOT:</a:t>
          </a:r>
        </a:p>
      </dgm:t>
    </dgm:pt>
    <dgm:pt modelId="{D3ABEBAF-579E-43A4-8745-B8917E2F30E9}" type="parTrans" cxnId="{4D30AAEB-BA7E-4E20-85D7-C01FEAF379D4}">
      <dgm:prSet/>
      <dgm:spPr/>
      <dgm:t>
        <a:bodyPr/>
        <a:lstStyle/>
        <a:p>
          <a:endParaRPr lang="en-US"/>
        </a:p>
      </dgm:t>
    </dgm:pt>
    <dgm:pt modelId="{088748C0-6847-4712-B961-F3EE718840DD}" type="sibTrans" cxnId="{4D30AAEB-BA7E-4E20-85D7-C01FEAF379D4}">
      <dgm:prSet/>
      <dgm:spPr/>
      <dgm:t>
        <a:bodyPr/>
        <a:lstStyle/>
        <a:p>
          <a:endParaRPr lang="en-US"/>
        </a:p>
      </dgm:t>
    </dgm:pt>
    <dgm:pt modelId="{DEA4D5DE-1CDB-4413-B478-84DA84A127BE}">
      <dgm:prSet/>
      <dgm:spPr/>
      <dgm:t>
        <a:bodyPr/>
        <a:lstStyle/>
        <a:p>
          <a:r>
            <a:rPr lang="en-US"/>
            <a:t>Decrease oxygen</a:t>
          </a:r>
        </a:p>
      </dgm:t>
    </dgm:pt>
    <dgm:pt modelId="{9C77F83C-BCC6-4788-B0A8-1BC6724D5255}" type="parTrans" cxnId="{856173EF-10E4-4113-AF2F-207D23443421}">
      <dgm:prSet/>
      <dgm:spPr/>
      <dgm:t>
        <a:bodyPr/>
        <a:lstStyle/>
        <a:p>
          <a:endParaRPr lang="en-US"/>
        </a:p>
      </dgm:t>
    </dgm:pt>
    <dgm:pt modelId="{CF780535-7561-4080-B092-B090C9ED73E4}" type="sibTrans" cxnId="{856173EF-10E4-4113-AF2F-207D23443421}">
      <dgm:prSet/>
      <dgm:spPr/>
      <dgm:t>
        <a:bodyPr/>
        <a:lstStyle/>
        <a:p>
          <a:endParaRPr lang="en-US"/>
        </a:p>
      </dgm:t>
    </dgm:pt>
    <dgm:pt modelId="{BB53A3DC-B4BB-43B5-BBA2-4464DD211604}">
      <dgm:prSet/>
      <dgm:spPr/>
      <dgm:t>
        <a:bodyPr/>
        <a:lstStyle/>
        <a:p>
          <a:r>
            <a:rPr lang="en-US"/>
            <a:t>Increase carbon dioxide</a:t>
          </a:r>
        </a:p>
      </dgm:t>
    </dgm:pt>
    <dgm:pt modelId="{11F33D7A-5AA8-4E90-95E4-79CDA030240E}" type="parTrans" cxnId="{DF378E3D-44C5-425E-BB16-73441FC59619}">
      <dgm:prSet/>
      <dgm:spPr/>
      <dgm:t>
        <a:bodyPr/>
        <a:lstStyle/>
        <a:p>
          <a:endParaRPr lang="en-US"/>
        </a:p>
      </dgm:t>
    </dgm:pt>
    <dgm:pt modelId="{95348D22-DEB4-44AF-BE19-809FBEA198E3}" type="sibTrans" cxnId="{DF378E3D-44C5-425E-BB16-73441FC59619}">
      <dgm:prSet/>
      <dgm:spPr/>
      <dgm:t>
        <a:bodyPr/>
        <a:lstStyle/>
        <a:p>
          <a:endParaRPr lang="en-US"/>
        </a:p>
      </dgm:t>
    </dgm:pt>
    <dgm:pt modelId="{4A22B797-7168-4530-8A22-1BCED8DF5275}">
      <dgm:prSet/>
      <dgm:spPr/>
      <dgm:t>
        <a:bodyPr/>
        <a:lstStyle/>
        <a:p>
          <a:r>
            <a:rPr lang="en-US"/>
            <a:t>Dampen your immune response</a:t>
          </a:r>
        </a:p>
      </dgm:t>
    </dgm:pt>
    <dgm:pt modelId="{794CDCE9-455F-4DDF-8FA6-4CB936ACEF4E}" type="parTrans" cxnId="{87EB97C4-EBC1-4AE1-B87C-D919DF3AA7D8}">
      <dgm:prSet/>
      <dgm:spPr/>
      <dgm:t>
        <a:bodyPr/>
        <a:lstStyle/>
        <a:p>
          <a:endParaRPr lang="en-US"/>
        </a:p>
      </dgm:t>
    </dgm:pt>
    <dgm:pt modelId="{DF9F4393-C57D-4E62-895E-AC58D1F73C95}" type="sibTrans" cxnId="{87EB97C4-EBC1-4AE1-B87C-D919DF3AA7D8}">
      <dgm:prSet/>
      <dgm:spPr/>
      <dgm:t>
        <a:bodyPr/>
        <a:lstStyle/>
        <a:p>
          <a:endParaRPr lang="en-US"/>
        </a:p>
      </dgm:t>
    </dgm:pt>
    <dgm:pt modelId="{0CF4F8A6-8AE1-4FFD-B175-55F22A1FACBA}">
      <dgm:prSet/>
      <dgm:spPr/>
      <dgm:t>
        <a:bodyPr/>
        <a:lstStyle/>
        <a:p>
          <a:r>
            <a:rPr lang="en-US"/>
            <a:t>Make you sicker/raise the viral load</a:t>
          </a:r>
        </a:p>
      </dgm:t>
    </dgm:pt>
    <dgm:pt modelId="{9D2AA39B-DB16-4463-9E5F-CA0D1D000738}" type="parTrans" cxnId="{E0B57D92-A602-4058-A453-305D67876331}">
      <dgm:prSet/>
      <dgm:spPr/>
      <dgm:t>
        <a:bodyPr/>
        <a:lstStyle/>
        <a:p>
          <a:endParaRPr lang="en-US"/>
        </a:p>
      </dgm:t>
    </dgm:pt>
    <dgm:pt modelId="{97C29333-753A-4C34-BC7C-6A4E305D1BC5}" type="sibTrans" cxnId="{E0B57D92-A602-4058-A453-305D67876331}">
      <dgm:prSet/>
      <dgm:spPr/>
      <dgm:t>
        <a:bodyPr/>
        <a:lstStyle/>
        <a:p>
          <a:endParaRPr lang="en-US"/>
        </a:p>
      </dgm:t>
    </dgm:pt>
    <dgm:pt modelId="{ECDB7DD4-0AAC-4AFE-8672-8581D37885A4}" type="pres">
      <dgm:prSet presAssocID="{72065391-9AA9-4232-838C-D2206401854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BD3DC2-6AA4-43C6-B2E5-CC2F2C01A43F}" type="pres">
      <dgm:prSet presAssocID="{79A4F6B9-4167-483B-9058-5DFD1DB58DEA}" presName="composite" presStyleCnt="0"/>
      <dgm:spPr/>
    </dgm:pt>
    <dgm:pt modelId="{DFECA9C1-764B-460A-94F9-2FF5A10EEA43}" type="pres">
      <dgm:prSet presAssocID="{79A4F6B9-4167-483B-9058-5DFD1DB58DE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C0B6C-08A7-4051-B3CA-404B0DF24948}" type="pres">
      <dgm:prSet presAssocID="{79A4F6B9-4167-483B-9058-5DFD1DB58DEA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DA1A8-07B6-4460-B809-AA410CA1E781}" type="pres">
      <dgm:prSet presAssocID="{7BF6D639-69D5-4183-9F25-4116D16EECA4}" presName="space" presStyleCnt="0"/>
      <dgm:spPr/>
    </dgm:pt>
    <dgm:pt modelId="{37C4B682-1677-42D1-9EF3-C611DCAAA344}" type="pres">
      <dgm:prSet presAssocID="{EB0AC5C7-AF31-4342-8A44-04BF71AADB0F}" presName="composite" presStyleCnt="0"/>
      <dgm:spPr/>
    </dgm:pt>
    <dgm:pt modelId="{9DD2FB31-6B23-4555-8AF9-60E46E83956D}" type="pres">
      <dgm:prSet presAssocID="{EB0AC5C7-AF31-4342-8A44-04BF71AADB0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E0E6D2-C32C-40B3-A283-1CF62D624680}" type="pres">
      <dgm:prSet presAssocID="{EB0AC5C7-AF31-4342-8A44-04BF71AADB0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B57D92-A602-4058-A453-305D67876331}" srcId="{EB0AC5C7-AF31-4342-8A44-04BF71AADB0F}" destId="{0CF4F8A6-8AE1-4FFD-B175-55F22A1FACBA}" srcOrd="3" destOrd="0" parTransId="{9D2AA39B-DB16-4463-9E5F-CA0D1D000738}" sibTransId="{97C29333-753A-4C34-BC7C-6A4E305D1BC5}"/>
    <dgm:cxn modelId="{9E8638A5-FA2C-4158-805B-8464AA71B770}" type="presOf" srcId="{BB53A3DC-B4BB-43B5-BBA2-4464DD211604}" destId="{73E0E6D2-C32C-40B3-A283-1CF62D624680}" srcOrd="0" destOrd="1" presId="urn:microsoft.com/office/officeart/2005/8/layout/hList1"/>
    <dgm:cxn modelId="{9C09E32C-3FC6-43BD-947A-B044AD02B72A}" type="presOf" srcId="{EB0AC5C7-AF31-4342-8A44-04BF71AADB0F}" destId="{9DD2FB31-6B23-4555-8AF9-60E46E83956D}" srcOrd="0" destOrd="0" presId="urn:microsoft.com/office/officeart/2005/8/layout/hList1"/>
    <dgm:cxn modelId="{87EB97C4-EBC1-4AE1-B87C-D919DF3AA7D8}" srcId="{EB0AC5C7-AF31-4342-8A44-04BF71AADB0F}" destId="{4A22B797-7168-4530-8A22-1BCED8DF5275}" srcOrd="2" destOrd="0" parTransId="{794CDCE9-455F-4DDF-8FA6-4CB936ACEF4E}" sibTransId="{DF9F4393-C57D-4E62-895E-AC58D1F73C95}"/>
    <dgm:cxn modelId="{63339D98-4639-4640-8756-5AEB25C25536}" srcId="{79A4F6B9-4167-483B-9058-5DFD1DB58DEA}" destId="{54818F9E-9FF9-4B8C-BC0F-AE69032CA351}" srcOrd="2" destOrd="0" parTransId="{6DAA8E70-4523-4200-9142-E055833AAAD7}" sibTransId="{D8E9225D-8BB9-4A8B-8EC2-86B07CBE5D9F}"/>
    <dgm:cxn modelId="{1DF6F7B1-45BD-4CA3-B75A-02CE2459488A}" type="presOf" srcId="{79A4F6B9-4167-483B-9058-5DFD1DB58DEA}" destId="{DFECA9C1-764B-460A-94F9-2FF5A10EEA43}" srcOrd="0" destOrd="0" presId="urn:microsoft.com/office/officeart/2005/8/layout/hList1"/>
    <dgm:cxn modelId="{DA6567DE-4B47-4DA4-9275-E45A3A010AE4}" type="presOf" srcId="{3363F9D9-022F-45FC-9936-B9873AA25D2E}" destId="{EA9C0B6C-08A7-4051-B3CA-404B0DF24948}" srcOrd="0" destOrd="0" presId="urn:microsoft.com/office/officeart/2005/8/layout/hList1"/>
    <dgm:cxn modelId="{66C88192-D287-4F0E-8FA6-A0A77456F1B5}" type="presOf" srcId="{DEA4D5DE-1CDB-4413-B478-84DA84A127BE}" destId="{73E0E6D2-C32C-40B3-A283-1CF62D624680}" srcOrd="0" destOrd="0" presId="urn:microsoft.com/office/officeart/2005/8/layout/hList1"/>
    <dgm:cxn modelId="{B6F88D30-1717-41F1-892B-9CB64739A658}" type="presOf" srcId="{54818F9E-9FF9-4B8C-BC0F-AE69032CA351}" destId="{EA9C0B6C-08A7-4051-B3CA-404B0DF24948}" srcOrd="0" destOrd="2" presId="urn:microsoft.com/office/officeart/2005/8/layout/hList1"/>
    <dgm:cxn modelId="{568F9E61-F78A-4208-B8A8-C79D21B7DB7B}" type="presOf" srcId="{0CF4F8A6-8AE1-4FFD-B175-55F22A1FACBA}" destId="{73E0E6D2-C32C-40B3-A283-1CF62D624680}" srcOrd="0" destOrd="3" presId="urn:microsoft.com/office/officeart/2005/8/layout/hList1"/>
    <dgm:cxn modelId="{347000C7-AE58-4C40-8342-990AD2D28DC8}" srcId="{72065391-9AA9-4232-838C-D2206401854F}" destId="{79A4F6B9-4167-483B-9058-5DFD1DB58DEA}" srcOrd="0" destOrd="0" parTransId="{29794A4E-F640-4E73-8530-47405BC97B32}" sibTransId="{7BF6D639-69D5-4183-9F25-4116D16EECA4}"/>
    <dgm:cxn modelId="{87550588-EF94-4DEB-AF90-316C90A91FDD}" type="presOf" srcId="{72065391-9AA9-4232-838C-D2206401854F}" destId="{ECDB7DD4-0AAC-4AFE-8672-8581D37885A4}" srcOrd="0" destOrd="0" presId="urn:microsoft.com/office/officeart/2005/8/layout/hList1"/>
    <dgm:cxn modelId="{D4D2DE86-D364-4CB9-AB05-963931C1A1DC}" srcId="{79A4F6B9-4167-483B-9058-5DFD1DB58DEA}" destId="{8214A037-BFF8-4DB1-8262-B189FE751929}" srcOrd="1" destOrd="0" parTransId="{9795D1AA-38B9-458A-AF8E-BA013968E960}" sibTransId="{D92E4B89-5055-47A4-848F-4F6F8DC1E6A1}"/>
    <dgm:cxn modelId="{5CDCCA10-EF5E-45B0-B9C5-31987765D512}" srcId="{79A4F6B9-4167-483B-9058-5DFD1DB58DEA}" destId="{3363F9D9-022F-45FC-9936-B9873AA25D2E}" srcOrd="0" destOrd="0" parTransId="{55F6BA3C-AE25-4914-89EA-52152A2025CE}" sibTransId="{9D1045B5-7D31-4444-B3A1-F8B77EB70420}"/>
    <dgm:cxn modelId="{DF378E3D-44C5-425E-BB16-73441FC59619}" srcId="{EB0AC5C7-AF31-4342-8A44-04BF71AADB0F}" destId="{BB53A3DC-B4BB-43B5-BBA2-4464DD211604}" srcOrd="1" destOrd="0" parTransId="{11F33D7A-5AA8-4E90-95E4-79CDA030240E}" sibTransId="{95348D22-DEB4-44AF-BE19-809FBEA198E3}"/>
    <dgm:cxn modelId="{4D30AAEB-BA7E-4E20-85D7-C01FEAF379D4}" srcId="{72065391-9AA9-4232-838C-D2206401854F}" destId="{EB0AC5C7-AF31-4342-8A44-04BF71AADB0F}" srcOrd="1" destOrd="0" parTransId="{D3ABEBAF-579E-43A4-8745-B8917E2F30E9}" sibTransId="{088748C0-6847-4712-B961-F3EE718840DD}"/>
    <dgm:cxn modelId="{856173EF-10E4-4113-AF2F-207D23443421}" srcId="{EB0AC5C7-AF31-4342-8A44-04BF71AADB0F}" destId="{DEA4D5DE-1CDB-4413-B478-84DA84A127BE}" srcOrd="0" destOrd="0" parTransId="{9C77F83C-BCC6-4788-B0A8-1BC6724D5255}" sibTransId="{CF780535-7561-4080-B092-B090C9ED73E4}"/>
    <dgm:cxn modelId="{B6998FC8-00BB-4B02-9791-12580EDAF96F}" type="presOf" srcId="{4A22B797-7168-4530-8A22-1BCED8DF5275}" destId="{73E0E6D2-C32C-40B3-A283-1CF62D624680}" srcOrd="0" destOrd="2" presId="urn:microsoft.com/office/officeart/2005/8/layout/hList1"/>
    <dgm:cxn modelId="{9EC28896-7C87-4BAE-9498-71875B5E810C}" type="presOf" srcId="{8214A037-BFF8-4DB1-8262-B189FE751929}" destId="{EA9C0B6C-08A7-4051-B3CA-404B0DF24948}" srcOrd="0" destOrd="1" presId="urn:microsoft.com/office/officeart/2005/8/layout/hList1"/>
    <dgm:cxn modelId="{BD419DA0-A2F8-4287-A75D-D9F51CC871C6}" type="presParOf" srcId="{ECDB7DD4-0AAC-4AFE-8672-8581D37885A4}" destId="{35BD3DC2-6AA4-43C6-B2E5-CC2F2C01A43F}" srcOrd="0" destOrd="0" presId="urn:microsoft.com/office/officeart/2005/8/layout/hList1"/>
    <dgm:cxn modelId="{54A3CD4B-BCDB-4F28-8B68-8414F8DD1F30}" type="presParOf" srcId="{35BD3DC2-6AA4-43C6-B2E5-CC2F2C01A43F}" destId="{DFECA9C1-764B-460A-94F9-2FF5A10EEA43}" srcOrd="0" destOrd="0" presId="urn:microsoft.com/office/officeart/2005/8/layout/hList1"/>
    <dgm:cxn modelId="{5C844A49-230F-4CDA-BA76-970370701556}" type="presParOf" srcId="{35BD3DC2-6AA4-43C6-B2E5-CC2F2C01A43F}" destId="{EA9C0B6C-08A7-4051-B3CA-404B0DF24948}" srcOrd="1" destOrd="0" presId="urn:microsoft.com/office/officeart/2005/8/layout/hList1"/>
    <dgm:cxn modelId="{5CBE08BA-912C-495F-89DA-140B8411907E}" type="presParOf" srcId="{ECDB7DD4-0AAC-4AFE-8672-8581D37885A4}" destId="{2EFDA1A8-07B6-4460-B809-AA410CA1E781}" srcOrd="1" destOrd="0" presId="urn:microsoft.com/office/officeart/2005/8/layout/hList1"/>
    <dgm:cxn modelId="{211ED9C7-413B-429F-A78C-DD73FC5BAF66}" type="presParOf" srcId="{ECDB7DD4-0AAC-4AFE-8672-8581D37885A4}" destId="{37C4B682-1677-42D1-9EF3-C611DCAAA344}" srcOrd="2" destOrd="0" presId="urn:microsoft.com/office/officeart/2005/8/layout/hList1"/>
    <dgm:cxn modelId="{6E2BBCB1-E2EB-40C0-B8B7-9F6A68C60CC1}" type="presParOf" srcId="{37C4B682-1677-42D1-9EF3-C611DCAAA344}" destId="{9DD2FB31-6B23-4555-8AF9-60E46E83956D}" srcOrd="0" destOrd="0" presId="urn:microsoft.com/office/officeart/2005/8/layout/hList1"/>
    <dgm:cxn modelId="{3364F958-3005-49C9-9291-99D0FF3FE9B1}" type="presParOf" srcId="{37C4B682-1677-42D1-9EF3-C611DCAAA344}" destId="{73E0E6D2-C32C-40B3-A283-1CF62D62468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84049-F6A3-4F58-9017-8F96FBBC3E02}">
      <dsp:nvSpPr>
        <dsp:cNvPr id="0" name=""/>
        <dsp:cNvSpPr/>
      </dsp:nvSpPr>
      <dsp:spPr>
        <a:xfrm>
          <a:off x="0" y="0"/>
          <a:ext cx="2637234" cy="35734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609" tIns="330200" rIns="205609" bIns="33020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i="0" kern="1200" dirty="0"/>
            <a:t>WEAR a mask</a:t>
          </a:r>
          <a:endParaRPr lang="en-US" sz="2600" b="1" kern="1200" dirty="0"/>
        </a:p>
      </dsp:txBody>
      <dsp:txXfrm>
        <a:off x="0" y="1357916"/>
        <a:ext cx="2637234" cy="2144078"/>
      </dsp:txXfrm>
    </dsp:sp>
    <dsp:sp modelId="{6C13B435-0A2E-4FA4-A672-90ADBDB634EF}">
      <dsp:nvSpPr>
        <dsp:cNvPr id="0" name=""/>
        <dsp:cNvSpPr/>
      </dsp:nvSpPr>
      <dsp:spPr>
        <a:xfrm>
          <a:off x="782597" y="357346"/>
          <a:ext cx="1072039" cy="10720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580" tIns="12700" rIns="8358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1</a:t>
          </a:r>
        </a:p>
      </dsp:txBody>
      <dsp:txXfrm>
        <a:off x="939593" y="514342"/>
        <a:ext cx="758047" cy="758047"/>
      </dsp:txXfrm>
    </dsp:sp>
    <dsp:sp modelId="{02A7E78F-E331-4533-AB97-EFB4F5D79CED}">
      <dsp:nvSpPr>
        <dsp:cNvPr id="0" name=""/>
        <dsp:cNvSpPr/>
      </dsp:nvSpPr>
      <dsp:spPr>
        <a:xfrm>
          <a:off x="0" y="3573392"/>
          <a:ext cx="26372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D68A03C-1A2A-4086-B328-471FF4E52698}">
      <dsp:nvSpPr>
        <dsp:cNvPr id="0" name=""/>
        <dsp:cNvSpPr/>
      </dsp:nvSpPr>
      <dsp:spPr>
        <a:xfrm>
          <a:off x="2900957" y="0"/>
          <a:ext cx="2637234" cy="35734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609" tIns="330200" rIns="205609" bIns="33020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i="0" kern="1200" dirty="0"/>
            <a:t>WATCH your distance</a:t>
          </a:r>
          <a:endParaRPr lang="en-US" sz="2600" b="1" kern="1200" dirty="0"/>
        </a:p>
      </dsp:txBody>
      <dsp:txXfrm>
        <a:off x="2900957" y="1357916"/>
        <a:ext cx="2637234" cy="2144078"/>
      </dsp:txXfrm>
    </dsp:sp>
    <dsp:sp modelId="{6A6CBC00-32FF-40DD-B2FA-59480CEE108C}">
      <dsp:nvSpPr>
        <dsp:cNvPr id="0" name=""/>
        <dsp:cNvSpPr/>
      </dsp:nvSpPr>
      <dsp:spPr>
        <a:xfrm>
          <a:off x="3683555" y="357346"/>
          <a:ext cx="1072039" cy="10720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580" tIns="12700" rIns="8358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2</a:t>
          </a:r>
        </a:p>
      </dsp:txBody>
      <dsp:txXfrm>
        <a:off x="3840551" y="514342"/>
        <a:ext cx="758047" cy="758047"/>
      </dsp:txXfrm>
    </dsp:sp>
    <dsp:sp modelId="{57628CBB-B1E0-493D-BA62-E4FA917BB802}">
      <dsp:nvSpPr>
        <dsp:cNvPr id="0" name=""/>
        <dsp:cNvSpPr/>
      </dsp:nvSpPr>
      <dsp:spPr>
        <a:xfrm>
          <a:off x="2900957" y="3573392"/>
          <a:ext cx="26372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056516E-A198-4B3F-82C2-6EA445551EAA}">
      <dsp:nvSpPr>
        <dsp:cNvPr id="0" name=""/>
        <dsp:cNvSpPr/>
      </dsp:nvSpPr>
      <dsp:spPr>
        <a:xfrm>
          <a:off x="5801915" y="0"/>
          <a:ext cx="2637234" cy="35734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609" tIns="330200" rIns="205609" bIns="33020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i="0" kern="1200" dirty="0"/>
            <a:t>WASH your hands</a:t>
          </a:r>
          <a:endParaRPr lang="en-US" sz="2600" b="1" kern="1200" dirty="0"/>
        </a:p>
      </dsp:txBody>
      <dsp:txXfrm>
        <a:off x="5801915" y="1357916"/>
        <a:ext cx="2637234" cy="2144078"/>
      </dsp:txXfrm>
    </dsp:sp>
    <dsp:sp modelId="{7E6AC501-66C5-4F2D-8D92-59045FA4FD6B}">
      <dsp:nvSpPr>
        <dsp:cNvPr id="0" name=""/>
        <dsp:cNvSpPr/>
      </dsp:nvSpPr>
      <dsp:spPr>
        <a:xfrm>
          <a:off x="6584513" y="357346"/>
          <a:ext cx="1072039" cy="10720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580" tIns="12700" rIns="8358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3</a:t>
          </a:r>
        </a:p>
      </dsp:txBody>
      <dsp:txXfrm>
        <a:off x="6741509" y="514342"/>
        <a:ext cx="758047" cy="758047"/>
      </dsp:txXfrm>
    </dsp:sp>
    <dsp:sp modelId="{808F9B3A-15F9-4C9A-8606-C59E8B047EFA}">
      <dsp:nvSpPr>
        <dsp:cNvPr id="0" name=""/>
        <dsp:cNvSpPr/>
      </dsp:nvSpPr>
      <dsp:spPr>
        <a:xfrm>
          <a:off x="5801915" y="3573392"/>
          <a:ext cx="2637234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43617-00D8-4CBA-ADBB-6AF51483C272}">
      <dsp:nvSpPr>
        <dsp:cNvPr id="0" name=""/>
        <dsp:cNvSpPr/>
      </dsp:nvSpPr>
      <dsp:spPr>
        <a:xfrm>
          <a:off x="0" y="269969"/>
          <a:ext cx="5139188" cy="2034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8858" tIns="354076" rIns="39885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Very few cases in the US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Spread appeared to be from symptomatic patients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/>
            <a:t>Serious supply chain concerns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/>
            <a:t>No good studies on mask wearing in the community</a:t>
          </a:r>
        </a:p>
      </dsp:txBody>
      <dsp:txXfrm>
        <a:off x="0" y="269969"/>
        <a:ext cx="5139188" cy="2034900"/>
      </dsp:txXfrm>
    </dsp:sp>
    <dsp:sp modelId="{0F90C456-AAFF-4753-B354-24E162C0FA33}">
      <dsp:nvSpPr>
        <dsp:cNvPr id="0" name=""/>
        <dsp:cNvSpPr/>
      </dsp:nvSpPr>
      <dsp:spPr>
        <a:xfrm>
          <a:off x="256959" y="19049"/>
          <a:ext cx="359743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974" tIns="0" rIns="13597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Early on:</a:t>
          </a:r>
        </a:p>
      </dsp:txBody>
      <dsp:txXfrm>
        <a:off x="281457" y="43547"/>
        <a:ext cx="3548435" cy="452844"/>
      </dsp:txXfrm>
    </dsp:sp>
    <dsp:sp modelId="{DEF34C6F-B536-4A5D-951D-0DA78AFB72C6}">
      <dsp:nvSpPr>
        <dsp:cNvPr id="0" name=""/>
        <dsp:cNvSpPr/>
      </dsp:nvSpPr>
      <dsp:spPr>
        <a:xfrm>
          <a:off x="0" y="2647589"/>
          <a:ext cx="5139188" cy="2034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8858" tIns="354076" rIns="39885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/>
            <a:t>We have a true global pandemic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/>
            <a:t>There is significant asymptomatic spread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Supply chain can support community use, especially of cloth masks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Initial data suggest masks are highly effective in the community</a:t>
          </a:r>
        </a:p>
      </dsp:txBody>
      <dsp:txXfrm>
        <a:off x="0" y="2647589"/>
        <a:ext cx="5139188" cy="2034900"/>
      </dsp:txXfrm>
    </dsp:sp>
    <dsp:sp modelId="{C8512B61-D970-4F18-82B4-9EA723DD41DF}">
      <dsp:nvSpPr>
        <dsp:cNvPr id="0" name=""/>
        <dsp:cNvSpPr/>
      </dsp:nvSpPr>
      <dsp:spPr>
        <a:xfrm>
          <a:off x="256959" y="2396669"/>
          <a:ext cx="359743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974" tIns="0" rIns="13597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Now we know:</a:t>
          </a:r>
        </a:p>
      </dsp:txBody>
      <dsp:txXfrm>
        <a:off x="281457" y="2421167"/>
        <a:ext cx="3548435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CA9C1-764B-460A-94F9-2FF5A10EEA43}">
      <dsp:nvSpPr>
        <dsp:cNvPr id="0" name=""/>
        <dsp:cNvSpPr/>
      </dsp:nvSpPr>
      <dsp:spPr>
        <a:xfrm>
          <a:off x="41" y="160692"/>
          <a:ext cx="3997911" cy="10398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Masks are not recommended in:</a:t>
          </a:r>
        </a:p>
      </dsp:txBody>
      <dsp:txXfrm>
        <a:off x="41" y="160692"/>
        <a:ext cx="3997911" cy="1039834"/>
      </dsp:txXfrm>
    </dsp:sp>
    <dsp:sp modelId="{EA9C0B6C-08A7-4051-B3CA-404B0DF24948}">
      <dsp:nvSpPr>
        <dsp:cNvPr id="0" name=""/>
        <dsp:cNvSpPr/>
      </dsp:nvSpPr>
      <dsp:spPr>
        <a:xfrm>
          <a:off x="41" y="1200526"/>
          <a:ext cx="3997911" cy="190228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/>
            <a:t>Children &lt;2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/>
            <a:t>Anyone with a decreased level of consciousness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/>
            <a:t>Some people with severe underlying lung disease</a:t>
          </a:r>
        </a:p>
      </dsp:txBody>
      <dsp:txXfrm>
        <a:off x="41" y="1200526"/>
        <a:ext cx="3997911" cy="1902285"/>
      </dsp:txXfrm>
    </dsp:sp>
    <dsp:sp modelId="{9DD2FB31-6B23-4555-8AF9-60E46E83956D}">
      <dsp:nvSpPr>
        <dsp:cNvPr id="0" name=""/>
        <dsp:cNvSpPr/>
      </dsp:nvSpPr>
      <dsp:spPr>
        <a:xfrm>
          <a:off x="4557661" y="160692"/>
          <a:ext cx="3997911" cy="10398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But otherwise, masks DO NOT:</a:t>
          </a:r>
        </a:p>
      </dsp:txBody>
      <dsp:txXfrm>
        <a:off x="4557661" y="160692"/>
        <a:ext cx="3997911" cy="1039834"/>
      </dsp:txXfrm>
    </dsp:sp>
    <dsp:sp modelId="{73E0E6D2-C32C-40B3-A283-1CF62D624680}">
      <dsp:nvSpPr>
        <dsp:cNvPr id="0" name=""/>
        <dsp:cNvSpPr/>
      </dsp:nvSpPr>
      <dsp:spPr>
        <a:xfrm>
          <a:off x="4557661" y="1200526"/>
          <a:ext cx="3997911" cy="190228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/>
            <a:t>Decrease oxygen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/>
            <a:t>Increase carbon dioxide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/>
            <a:t>Dampen your immune response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/>
            <a:t>Make you sicker/raise the viral load</a:t>
          </a:r>
        </a:p>
      </dsp:txBody>
      <dsp:txXfrm>
        <a:off x="4557661" y="1200526"/>
        <a:ext cx="3997911" cy="1902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8416292-EC5B-4A78-9061-9ACACA2EBB75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EEF68B7-2857-4B5A-B182-7DC2C673D4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038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usinessmirror.com.ph/2018/03/19/risk-assessment-penetration-tests-ethical-hacking/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nc.cdc.gov/eid/article/10/4/03-0628_article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jamanetwork.com/journals/jama/fullarticle/2768396" TargetMode="External"/><Relationship Id="rId5" Type="http://schemas.openxmlformats.org/officeDocument/2006/relationships/hyperlink" Target="https://www.nature.com/articles/s41591-020-0843-2" TargetMode="External"/><Relationship Id="rId4" Type="http://schemas.openxmlformats.org/officeDocument/2006/relationships/hyperlink" Target="https://www.preprints.org/manuscript/202004.0203/v1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https://www.nytimes.com/interactive/2020/us/coronavirus-nursing-homes.html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0A563-C2E6-49C6-A279-95FDDC3C5940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92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https://jamanetwork.com/journals/jama/fullarticle/2775687</a:t>
            </a:r>
          </a:p>
          <a:p>
            <a:r>
              <a:rPr lang="en-US" dirty="0"/>
              <a:t>https://www.cdc.gov/coronavirus/2019-ncov/community/health-equity/racial-ethnic-disparities/increased-risk-exposure.html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0A563-C2E6-49C6-A279-95FDDC3C5940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61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https://www.kff.org/coronavirus-covid-19/issue-brief/latest-data-covid-19-vaccinations-cases-deaths-race-ethnicity/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0A563-C2E6-49C6-A279-95FDDC3C5940}" type="slidenum">
              <a:rPr lang="en-US" smtClean="0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03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hispanic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0A563-C2E6-49C6-A279-95FDDC3C5940}" type="slidenum">
              <a:rPr lang="en-US" smtClean="0">
                <a:solidFill>
                  <a:prstClr val="black"/>
                </a:solidFill>
              </a:rPr>
              <a:pPr/>
              <a:t>82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65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https://experience.arcgis.com/experience/3d8eea39f5c1443db1743a4cb8948a9c/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0A563-C2E6-49C6-A279-95FDDC3C5940}" type="slidenum">
              <a:rPr lang="en-US" smtClean="0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2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75C5E4-695E-9D40-9E28-B6BE0B70535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7/26/16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65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243" indent="-2900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A515A8-FA9D-ED4B-A04C-728E3E012E44}" type="slidenum">
              <a:rPr lang="en-US" sz="1200">
                <a:solidFill>
                  <a:prstClr val="black"/>
                </a:solidFill>
              </a:rPr>
              <a:pPr eaLnBrk="1" hangingPunct="1"/>
              <a:t>86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2532" name="Date Placeholder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243" indent="-2900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prstClr val="black"/>
                </a:solidFill>
              </a:rPr>
              <a:t>7/26/16</a:t>
            </a:r>
          </a:p>
        </p:txBody>
      </p:sp>
    </p:spTree>
    <p:extLst>
      <p:ext uri="{BB962C8B-B14F-4D97-AF65-F5344CB8AC3E}">
        <p14:creationId xmlns:p14="http://schemas.microsoft.com/office/powerpoint/2010/main" val="2917124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243" indent="-2900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A515A8-FA9D-ED4B-A04C-728E3E012E44}" type="slidenum">
              <a:rPr lang="en-US" sz="1200">
                <a:solidFill>
                  <a:prstClr val="black"/>
                </a:solidFill>
              </a:rPr>
              <a:pPr eaLnBrk="1" hangingPunct="1"/>
              <a:t>87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2532" name="Date Placeholder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243" indent="-2900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prstClr val="black"/>
                </a:solidFill>
              </a:rPr>
              <a:t>7/26/16</a:t>
            </a:r>
          </a:p>
        </p:txBody>
      </p:sp>
    </p:spTree>
    <p:extLst>
      <p:ext uri="{BB962C8B-B14F-4D97-AF65-F5344CB8AC3E}">
        <p14:creationId xmlns:p14="http://schemas.microsoft.com/office/powerpoint/2010/main" val="3229057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243" indent="-2900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A515A8-FA9D-ED4B-A04C-728E3E012E44}" type="slidenum">
              <a:rPr lang="en-US" sz="1200">
                <a:solidFill>
                  <a:prstClr val="black"/>
                </a:solidFill>
              </a:rPr>
              <a:pPr eaLnBrk="1" hangingPunct="1"/>
              <a:t>88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2532" name="Date Placeholder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243" indent="-2900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prstClr val="black"/>
                </a:solidFill>
              </a:rPr>
              <a:t>7/26/16</a:t>
            </a:r>
          </a:p>
        </p:txBody>
      </p:sp>
    </p:spTree>
    <p:extLst>
      <p:ext uri="{BB962C8B-B14F-4D97-AF65-F5344CB8AC3E}">
        <p14:creationId xmlns:p14="http://schemas.microsoft.com/office/powerpoint/2010/main" val="4199631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243" indent="-2900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A515A8-FA9D-ED4B-A04C-728E3E012E44}" type="slidenum">
              <a:rPr lang="en-US" sz="1200">
                <a:solidFill>
                  <a:prstClr val="black"/>
                </a:solidFill>
              </a:rPr>
              <a:pPr eaLnBrk="1" hangingPunct="1"/>
              <a:t>89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2532" name="Date Placeholder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243" indent="-2900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prstClr val="black"/>
                </a:solidFill>
              </a:rPr>
              <a:t>7/26/16</a:t>
            </a:r>
          </a:p>
        </p:txBody>
      </p:sp>
    </p:spTree>
    <p:extLst>
      <p:ext uri="{BB962C8B-B14F-4D97-AF65-F5344CB8AC3E}">
        <p14:creationId xmlns:p14="http://schemas.microsoft.com/office/powerpoint/2010/main" val="606561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243" indent="-2900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A515A8-FA9D-ED4B-A04C-728E3E012E44}" type="slidenum">
              <a:rPr lang="en-US" sz="1200">
                <a:solidFill>
                  <a:prstClr val="black"/>
                </a:solidFill>
              </a:rPr>
              <a:pPr eaLnBrk="1" hangingPunct="1"/>
              <a:t>90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2532" name="Date Placeholder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243" indent="-2900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prstClr val="black"/>
                </a:solidFill>
              </a:rPr>
              <a:t>7/26/16</a:t>
            </a:r>
          </a:p>
        </p:txBody>
      </p:sp>
    </p:spTree>
    <p:extLst>
      <p:ext uri="{BB962C8B-B14F-4D97-AF65-F5344CB8AC3E}">
        <p14:creationId xmlns:p14="http://schemas.microsoft.com/office/powerpoint/2010/main" val="2734639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https://www.cdc.gov/coronavirus/2019-ncov/symptoms-testing/symptoms.html</a:t>
            </a:r>
          </a:p>
          <a:p>
            <a:r>
              <a:rPr lang="en-US" dirty="0"/>
              <a:t>https://www.cdc.gov/coronavirus/2019-ncov/hcp/clinical-guidance-management-patients.html</a:t>
            </a:r>
          </a:p>
          <a:p>
            <a:r>
              <a:rPr lang="en-US" dirty="0"/>
              <a:t>https://www.cdc.gov/coronavirus/2019-ncov/hcp/clinical-tips-for-healthcare-providers.html</a:t>
            </a:r>
          </a:p>
          <a:p>
            <a:r>
              <a:rPr lang="en-US" dirty="0"/>
              <a:t>https://www.cdc.gov/coronavirus/2019-ncov/hcp/planning-scenarios.html</a:t>
            </a:r>
          </a:p>
          <a:p>
            <a:r>
              <a:rPr lang="en-US" dirty="0"/>
              <a:t>https://www.medscape.com/viewarticle/938195#: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0A563-C2E6-49C6-A279-95FDDC3C5940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7561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243" indent="-2900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A515A8-FA9D-ED4B-A04C-728E3E012E44}" type="slidenum">
              <a:rPr lang="en-US" sz="1200">
                <a:solidFill>
                  <a:prstClr val="black"/>
                </a:solidFill>
              </a:rPr>
              <a:pPr eaLnBrk="1" hangingPunct="1"/>
              <a:t>91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2532" name="Date Placeholder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243" indent="-2900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prstClr val="black"/>
                </a:solidFill>
              </a:rPr>
              <a:t>7/26/16</a:t>
            </a:r>
          </a:p>
        </p:txBody>
      </p:sp>
    </p:spTree>
    <p:extLst>
      <p:ext uri="{BB962C8B-B14F-4D97-AF65-F5344CB8AC3E}">
        <p14:creationId xmlns:p14="http://schemas.microsoft.com/office/powerpoint/2010/main" val="1987765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https://www.cdc.gov/coronavirus/2019-ncov/hcp/clinical-guidance-management-patients.html</a:t>
            </a:r>
          </a:p>
          <a:p>
            <a:r>
              <a:rPr lang="en-US" dirty="0"/>
              <a:t>https://jamanetwork.com/journals/jama/fullarticle/2771111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0A563-C2E6-49C6-A279-95FDDC3C5940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5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https://businessmirror.com.ph/2018/03/19/risk-assessment-penetration-tests-ethical-hacking/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F33363-4851-4A4B-ACEC-441DC7954AD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06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https://wwwnc.cdc.gov/eid/article/10/4/03-0628_article</a:t>
            </a:r>
            <a:endParaRPr lang="en-US" dirty="0"/>
          </a:p>
          <a:p>
            <a:r>
              <a:rPr lang="en-US" dirty="0">
                <a:hlinkClick r:id="rId4"/>
              </a:rPr>
              <a:t>https://www.preprints.org/manuscript/202004.0203/v1</a:t>
            </a:r>
            <a:endParaRPr lang="en-US" dirty="0"/>
          </a:p>
          <a:p>
            <a:r>
              <a:rPr lang="en-US" dirty="0">
                <a:hlinkClick r:id="rId5"/>
              </a:rPr>
              <a:t>https://www.nature.com/articles/s41591-020-0843-2</a:t>
            </a:r>
            <a:endParaRPr lang="en-US" dirty="0"/>
          </a:p>
          <a:p>
            <a:r>
              <a:rPr lang="en-US" dirty="0">
                <a:hlinkClick r:id="rId6"/>
              </a:rPr>
              <a:t>https://jamanetwork.com/journals/jama/fullarticle/2768396</a:t>
            </a:r>
            <a:endParaRPr lang="en-US" dirty="0"/>
          </a:p>
          <a:p>
            <a:r>
              <a:rPr lang="en-US" dirty="0"/>
              <a:t>Chu et al. Physical distancing, face masks, and eye protection to prevent person-to-person transmission of SARS-CoV-2 and COVID-19: a systematic review and meta-analysis.  </a:t>
            </a:r>
            <a:r>
              <a:rPr lang="en-US" i="1" dirty="0"/>
              <a:t>Lancet</a:t>
            </a:r>
            <a:r>
              <a:rPr lang="en-US" dirty="0"/>
              <a:t> 2020.</a:t>
            </a:r>
          </a:p>
          <a:p>
            <a:r>
              <a:rPr lang="en-US" dirty="0"/>
              <a:t>W </a:t>
            </a:r>
            <a:r>
              <a:rPr lang="en-US" dirty="0" err="1"/>
              <a:t>Lyu</a:t>
            </a:r>
            <a:r>
              <a:rPr lang="en-US" dirty="0"/>
              <a:t>, GL </a:t>
            </a:r>
            <a:r>
              <a:rPr lang="en-US" dirty="0" err="1"/>
              <a:t>Wehby</a:t>
            </a:r>
            <a:r>
              <a:rPr lang="en-US" dirty="0"/>
              <a:t>, Community use of face masks and covid-19: Evidence from a natural experiment of state mandates in the us: Study examines impact on covid-19 growth rates associated with state government mandates requiring face mask use in public. </a:t>
            </a:r>
            <a:r>
              <a:rPr lang="en-US" i="1" dirty="0"/>
              <a:t>Heal. Aff,</a:t>
            </a:r>
            <a:r>
              <a:rPr lang="en-US" dirty="0"/>
              <a:t>10–1377 (2020).</a:t>
            </a:r>
          </a:p>
          <a:p>
            <a:r>
              <a:rPr lang="en-US" dirty="0"/>
              <a:t>https://www.cdc.gov/mmwr/volumes/69/wr/mm6928e2.htm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1097-0A7A-4A29-A92C-3C903E9E13B0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30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https://www.bloomberg.com/news/articles/2020-08-25/this-starbucks-in-south-korea-became-a-beacon-for-mask-wearing</a:t>
            </a:r>
          </a:p>
          <a:p>
            <a:r>
              <a:rPr lang="en-US" sz="1200" dirty="0"/>
              <a:t>https://www.businessinsider.com/56-got-coronavirus-south-korea-starbucks-mask-wearers-did-not-2020-8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E1097-0A7A-4A29-A92C-3C903E9E13B0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96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251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https://www.cdc.gov/coronavirus/2019-ncov/transmission/variant.html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0A563-C2E6-49C6-A279-95FDDC3C5940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04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https://www.nytimes.com/interactive/2020/health/johnson-johnson-covid-19-vaccine.html</a:t>
            </a:r>
          </a:p>
          <a:p>
            <a:r>
              <a:rPr lang="en-US" dirty="0"/>
              <a:t>https://www.prevention.com/health/a35118263/astrazeneca-vs-pfizer-vs-moderna-covid-19-vaccine/</a:t>
            </a:r>
          </a:p>
          <a:p>
            <a:r>
              <a:rPr lang="en-US" dirty="0"/>
              <a:t>https://www.nytimes.com/interactive/2020/health/novavax-covid-19-vaccine.html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39590-6010-4E97-9469-4732711B7CD9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71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15A82-49C7-4806-BDA9-05EB79BBE4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681CB-B50F-4C07-8DBB-724CB61DB491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33A1B-1D9E-4228-B908-7BF7C188EC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94CE5-F510-4428-A6A4-F1C5342D6B2A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63543-2A2C-493D-9EF9-EA1AE46F0F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9842E-FAE8-4383-81E6-FD7C5A74302D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98C06-FB6B-472D-86A7-8BC0FF9E7E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9A956-71C4-4B72-99E8-9323BB38CD66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66840-D91F-48A1-8CD7-2992ECF066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B8ADA-8C22-412C-8B21-47BF26897B28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1312A-D3D6-4CEA-B2D1-F75B1BF735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4D017-697B-46F5-84D6-B24C3B4203F8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B2394-749B-431A-87AD-572074704F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333ED-E076-4E72-B0A2-A31447B1DAFE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22A9C-2E27-4C50-940F-1A56F62E65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C3051-97C2-404D-99B6-CDD17C3FB422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18792-E8D7-4CE1-9438-740B8CBF0E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E3543-0A28-47DC-9CFB-606CAA99784B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2CFF6-4C41-4849-983A-4DAA38CA19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8997-14D5-41F9-9D08-E99C4EE3EE88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9C059-CC73-468E-8D7B-CAC4900EA7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F7C85-B93A-4102-9778-766A77A63683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D3BAF-720B-4CA2-A4A9-A5D2C2660E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680BB-C609-4B2A-8F27-3B00572AE367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5D06F-C9F7-41AA-B6C1-2D59814573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7EEFC-3245-4809-9926-A1383CC0F510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80933-182B-45DA-B241-CE2C5B3F5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3A005-A311-44F5-80EC-D1D5BD7FB53D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46FD8-B2F2-4655-9766-786521D319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6AA90-DCF6-410F-AB2F-EDCA675303B8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200" b="1" i="0"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pPr>
              <a:defRPr/>
            </a:pPr>
            <a:fld id="{79E6FB4C-2260-46FF-AC4E-E93D6751B090}" type="datetime1">
              <a:rPr lang="en-US" smtClean="0"/>
              <a:pPr>
                <a:defRPr/>
              </a:pPr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Helvetica"/>
                <a:cs typeface="Helvetica"/>
              </a:defRPr>
            </a:lvl1pPr>
          </a:lstStyle>
          <a:p>
            <a:pPr>
              <a:defRPr/>
            </a:pPr>
            <a:fld id="{2919E698-0762-3344-A9AC-EBA359C8157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644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pPr>
              <a:defRPr/>
            </a:pPr>
            <a:fld id="{A96281B8-CD54-4EA0-BD41-B33C8E47C70B}" type="datetime1">
              <a:rPr lang="en-US" smtClean="0"/>
              <a:pPr>
                <a:defRPr/>
              </a:pPr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Helvetic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Helvetica"/>
                <a:cs typeface="Helvetica"/>
              </a:defRPr>
            </a:lvl1pPr>
          </a:lstStyle>
          <a:p>
            <a:pPr>
              <a:defRPr/>
            </a:pPr>
            <a:fld id="{EA7B9851-6B4C-DB40-B7E3-D4B29C7FEF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712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DB36B-51C4-4AC2-BE27-D9640E9C301B}" type="datetime1">
              <a:rPr lang="en-US" smtClean="0"/>
              <a:pPr>
                <a:defRPr/>
              </a:pPr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EBADE-DBE5-4C43-AE12-6632A5DF6D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075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AF0E3-D043-4461-BBF9-9C2B711BA67E}" type="datetime1">
              <a:rPr lang="en-US" smtClean="0"/>
              <a:pPr>
                <a:defRPr/>
              </a:pPr>
              <a:t>2/18/2021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90B1F-ED5C-B94F-9596-E0EBDBCB4B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006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8695F-CB09-486E-A2F6-D8EBA298FF6D}" type="datetime1">
              <a:rPr lang="en-US" smtClean="0"/>
              <a:pPr>
                <a:defRPr/>
              </a:pPr>
              <a:t>2/18/2021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C8B81-D891-7041-AD78-F127317CCE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202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74C3B-F74D-4F5F-9E5E-BE011AF7530A}" type="datetime1">
              <a:rPr lang="en-US" smtClean="0"/>
              <a:pPr>
                <a:defRPr/>
              </a:pPr>
              <a:t>2/18/2021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89EB7-8383-784F-B88B-E54E41C4C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21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5E0E8-5272-40A3-974E-5438A0849B34}" type="datetime1">
              <a:rPr lang="en-US" smtClean="0"/>
              <a:pPr>
                <a:defRPr/>
              </a:pPr>
              <a:t>2/18/2021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A5DFB-B544-074F-B80D-AD3128A608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468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FEAA8-9BFB-4AED-9B94-4B19F94A9C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BE4AA-152A-44CB-AACE-865807A3CF29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5D5E7-47DC-4351-A84B-236DD8F72B52}" type="datetime1">
              <a:rPr lang="en-US" smtClean="0"/>
              <a:pPr>
                <a:defRPr/>
              </a:pPr>
              <a:t>2/18/2021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38A35-B675-DF4C-9CB9-EAA9C5CA2C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04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ECEF8-096C-45BF-A7EC-084CA28C91AD}" type="datetime1">
              <a:rPr lang="en-US" smtClean="0"/>
              <a:pPr>
                <a:defRPr/>
              </a:pPr>
              <a:t>2/18/2021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8805D-5F09-3A4A-8A29-196A135714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336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86330-D9E6-4F53-9B92-3B1371A83AFF}" type="datetime1">
              <a:rPr lang="en-US" smtClean="0"/>
              <a:pPr>
                <a:defRPr/>
              </a:pPr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86DE8-B24F-D24D-93F2-1509D31755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233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21D34-99B2-463F-977C-7FB8D7CD84A2}" type="datetime1">
              <a:rPr lang="en-US" smtClean="0"/>
              <a:pPr>
                <a:defRPr/>
              </a:pPr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7D628-9D06-0F43-AC3E-B207120C24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127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4D7E2-82F9-418E-A73F-EAA7935D23D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2/18/2021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C68E2-CE70-704D-9AC0-FE38FD033D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62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63DD7-250A-48BB-B66C-7CAAD4649E2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2/18/2021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C9ECA-E324-3745-87E5-8C155A42D4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2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19F86-6333-458B-AD3A-66DBB14B2AD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2/18/2021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8DA51-074E-8B4C-9ACC-B31421009E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2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C1DD2-DD28-45D0-9559-B17752A9CBC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2/18/2021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47893-F131-964D-B26E-5B441CC4C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49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FDEFA-F35A-4EE6-A6BB-FA23BF7D0CD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2/18/2021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13ED6-C664-2847-8B0D-569489562E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08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1EC03-34FB-42DA-844D-CC71AFB0E13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2/18/2021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1FCF2-8D7E-144C-B7A7-D3B067738A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47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37A43-1978-4B0F-A052-497256A60D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A6A99-DC0C-449F-99BB-C08B7945D7D1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C5584-01E2-44E1-B759-4A4207A21F4A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2/18/2021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F0A8A-5839-8E48-8716-8FD177103D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89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71C2E-F672-405C-9F0A-2265BF35DA3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2/18/2021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54984-C3A1-C745-99A4-040FC03AF3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766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7901F-F0E0-4EC5-B64E-C00939E5F15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2/18/2021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A059F-8C91-6242-A21D-E48D18C4D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0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DE56F-33A0-4974-90EF-D49D0F061DF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2/18/2021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60007-0A85-734E-BAE6-EBF5AF903A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318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1BD02-F820-4D88-B9E7-6570D73400B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2/18/2021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8A3D8-D37E-2843-9DE5-832FF6D969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3302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5956138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57C8770-195A-E94E-A583-83560349501C}" type="datetimeFigureOut">
              <a:rPr lang="en-US" smtClean="0">
                <a:solidFill>
                  <a:srgbClr val="1A3260">
                    <a:lumMod val="75000"/>
                    <a:lumOff val="25000"/>
                  </a:srgbClr>
                </a:solidFill>
              </a:rPr>
              <a:pPr/>
              <a:t>2/18/2021</a:t>
            </a:fld>
            <a:endParaRPr lang="en-US">
              <a:solidFill>
                <a:srgbClr val="1A326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5951812"/>
            <a:ext cx="518790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>
              <a:solidFill>
                <a:srgbClr val="1A326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6233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16D47A6-214B-CE4A-9089-7FE1495E1676}" type="slidenum">
              <a:rPr lang="en-US" smtClean="0">
                <a:solidFill>
                  <a:srgbClr val="1A326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1A326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90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8770-195A-E94E-A583-83560349501C}" type="datetimeFigureOut">
              <a:rPr lang="en-US" smtClean="0">
                <a:solidFill>
                  <a:srgbClr val="4590B8"/>
                </a:solidFill>
              </a:rPr>
              <a:pPr/>
              <a:t>2/18/2021</a:t>
            </a:fld>
            <a:endParaRPr lang="en-US">
              <a:solidFill>
                <a:srgbClr val="4590B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90B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1" cy="365125"/>
          </a:xfrm>
        </p:spPr>
        <p:txBody>
          <a:bodyPr/>
          <a:lstStyle/>
          <a:p>
            <a:fld id="{316D47A6-214B-CE4A-9089-7FE1495E1676}" type="slidenum">
              <a:rPr lang="en-US" smtClean="0">
                <a:solidFill>
                  <a:srgbClr val="4590B8"/>
                </a:solidFill>
              </a:rPr>
              <a:pPr/>
              <a:t>‹#›</a:t>
            </a:fld>
            <a:endParaRPr lang="en-US">
              <a:solidFill>
                <a:srgbClr val="459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95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5141975"/>
            <a:ext cx="8468145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043911"/>
            <a:ext cx="8272211" cy="1497507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57C8770-195A-E94E-A583-83560349501C}" type="datetimeFigureOut">
              <a:rPr lang="en-US" smtClean="0">
                <a:solidFill>
                  <a:srgbClr val="1A3260">
                    <a:lumMod val="75000"/>
                    <a:lumOff val="25000"/>
                  </a:srgbClr>
                </a:solidFill>
              </a:rPr>
              <a:pPr/>
              <a:t>2/18/2021</a:t>
            </a:fld>
            <a:endParaRPr lang="en-US">
              <a:solidFill>
                <a:srgbClr val="1A326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>
              <a:solidFill>
                <a:srgbClr val="1A326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16D47A6-214B-CE4A-9089-7FE1495E1676}" type="slidenum">
              <a:rPr lang="en-US" smtClean="0">
                <a:solidFill>
                  <a:srgbClr val="1A326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1A326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445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228004"/>
            <a:ext cx="4066793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228004"/>
            <a:ext cx="4066794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8770-195A-E94E-A583-83560349501C}" type="datetimeFigureOut">
              <a:rPr lang="en-US" smtClean="0">
                <a:solidFill>
                  <a:srgbClr val="4590B8"/>
                </a:solidFill>
              </a:rPr>
              <a:pPr/>
              <a:t>2/18/2021</a:t>
            </a:fld>
            <a:endParaRPr lang="en-US">
              <a:solidFill>
                <a:srgbClr val="4590B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90B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47A6-214B-CE4A-9089-7FE1495E1676}" type="slidenum">
              <a:rPr lang="en-US" smtClean="0">
                <a:solidFill>
                  <a:srgbClr val="4590B8"/>
                </a:solidFill>
              </a:rPr>
              <a:pPr/>
              <a:t>‹#›</a:t>
            </a:fld>
            <a:endParaRPr lang="en-US">
              <a:solidFill>
                <a:srgbClr val="459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230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2250893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2250893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8770-195A-E94E-A583-83560349501C}" type="datetimeFigureOut">
              <a:rPr lang="en-US" smtClean="0">
                <a:solidFill>
                  <a:srgbClr val="4590B8"/>
                </a:solidFill>
              </a:rPr>
              <a:pPr/>
              <a:t>2/18/2021</a:t>
            </a:fld>
            <a:endParaRPr lang="en-US">
              <a:solidFill>
                <a:srgbClr val="4590B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90B8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47A6-214B-CE4A-9089-7FE1495E1676}" type="slidenum">
              <a:rPr lang="en-US" smtClean="0">
                <a:solidFill>
                  <a:srgbClr val="4590B8"/>
                </a:solidFill>
              </a:rPr>
              <a:pPr/>
              <a:t>‹#›</a:t>
            </a:fld>
            <a:endParaRPr lang="en-US">
              <a:solidFill>
                <a:srgbClr val="459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693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7145C-F9E6-4993-8C2B-7557449E79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FAE5C-3828-48D9-9379-75479E6036D6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8770-195A-E94E-A583-83560349501C}" type="datetimeFigureOut">
              <a:rPr lang="en-US" smtClean="0">
                <a:solidFill>
                  <a:srgbClr val="4590B8"/>
                </a:solidFill>
              </a:rPr>
              <a:pPr/>
              <a:t>2/18/2021</a:t>
            </a:fld>
            <a:endParaRPr lang="en-US">
              <a:solidFill>
                <a:srgbClr val="4590B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90B8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47A6-214B-CE4A-9089-7FE1495E1676}" type="slidenum">
              <a:rPr lang="en-US" smtClean="0">
                <a:solidFill>
                  <a:srgbClr val="4590B8"/>
                </a:solidFill>
              </a:rPr>
              <a:pPr/>
              <a:t>‹#›</a:t>
            </a:fld>
            <a:endParaRPr lang="en-US">
              <a:solidFill>
                <a:srgbClr val="4590B8"/>
              </a:solidFill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330512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0636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8770-195A-E94E-A583-83560349501C}" type="datetimeFigureOut">
              <a:rPr lang="en-US" smtClean="0">
                <a:solidFill>
                  <a:srgbClr val="4590B8"/>
                </a:solidFill>
              </a:rPr>
              <a:pPr/>
              <a:t>2/18/2021</a:t>
            </a:fld>
            <a:endParaRPr lang="en-US">
              <a:solidFill>
                <a:srgbClr val="4590B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90B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47A6-214B-CE4A-9089-7FE1495E1676}" type="slidenum">
              <a:rPr lang="en-US" smtClean="0">
                <a:solidFill>
                  <a:srgbClr val="4590B8"/>
                </a:solidFill>
              </a:rPr>
              <a:pPr/>
              <a:t>‹#›</a:t>
            </a:fld>
            <a:endParaRPr lang="en-US">
              <a:solidFill>
                <a:srgbClr val="459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576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5141973"/>
            <a:ext cx="847365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2296"/>
            <a:ext cx="3682084" cy="689514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2048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402490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57C8770-195A-E94E-A583-83560349501C}" type="datetimeFigureOut">
              <a:rPr lang="en-US" smtClean="0">
                <a:solidFill>
                  <a:srgbClr val="1A3260">
                    <a:lumMod val="75000"/>
                    <a:lumOff val="25000"/>
                  </a:srgbClr>
                </a:solidFill>
              </a:rPr>
              <a:pPr/>
              <a:t>2/18/2021</a:t>
            </a:fld>
            <a:endParaRPr lang="en-US">
              <a:solidFill>
                <a:srgbClr val="1A326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>
              <a:solidFill>
                <a:srgbClr val="1A326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16D47A6-214B-CE4A-9089-7FE1495E1676}" type="slidenum">
              <a:rPr lang="en-US" smtClean="0">
                <a:solidFill>
                  <a:srgbClr val="1A326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1A326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38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260128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8770-195A-E94E-A583-83560349501C}" type="datetimeFigureOut">
              <a:rPr lang="en-US" smtClean="0">
                <a:solidFill>
                  <a:srgbClr val="4590B8"/>
                </a:solidFill>
              </a:rPr>
              <a:pPr/>
              <a:t>2/18/2021</a:t>
            </a:fld>
            <a:endParaRPr lang="en-US">
              <a:solidFill>
                <a:srgbClr val="4590B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90B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47A6-214B-CE4A-9089-7FE1495E1676}" type="slidenum">
              <a:rPr lang="en-US" smtClean="0">
                <a:solidFill>
                  <a:srgbClr val="4590B8"/>
                </a:solidFill>
              </a:rPr>
              <a:pPr/>
              <a:t>‹#›</a:t>
            </a:fld>
            <a:endParaRPr lang="en-US">
              <a:solidFill>
                <a:srgbClr val="459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932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8770-195A-E94E-A583-83560349501C}" type="datetimeFigureOut">
              <a:rPr lang="en-US" smtClean="0">
                <a:solidFill>
                  <a:srgbClr val="4590B8"/>
                </a:solidFill>
              </a:rPr>
              <a:pPr/>
              <a:t>2/18/2021</a:t>
            </a:fld>
            <a:endParaRPr lang="en-US">
              <a:solidFill>
                <a:srgbClr val="4590B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90B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47A6-214B-CE4A-9089-7FE1495E1676}" type="slidenum">
              <a:rPr lang="en-US" smtClean="0">
                <a:solidFill>
                  <a:srgbClr val="4590B8"/>
                </a:solidFill>
              </a:rPr>
              <a:pPr/>
              <a:t>‹#›</a:t>
            </a:fld>
            <a:endParaRPr lang="en-US">
              <a:solidFill>
                <a:srgbClr val="459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947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180113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8"/>
            <a:ext cx="99610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57C8770-195A-E94E-A583-83560349501C}" type="datetimeFigureOut">
              <a:rPr lang="en-US" smtClean="0">
                <a:solidFill>
                  <a:srgbClr val="1A3260">
                    <a:lumMod val="75000"/>
                    <a:lumOff val="25000"/>
                  </a:srgbClr>
                </a:solidFill>
              </a:rPr>
              <a:pPr/>
              <a:t>2/18/2021</a:t>
            </a:fld>
            <a:endParaRPr lang="en-US">
              <a:solidFill>
                <a:srgbClr val="1A326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2"/>
            <a:ext cx="5922209" cy="365125"/>
          </a:xfrm>
        </p:spPr>
        <p:txBody>
          <a:bodyPr/>
          <a:lstStyle/>
          <a:p>
            <a:endParaRPr lang="en-US">
              <a:solidFill>
                <a:srgbClr val="4590B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5956138"/>
            <a:ext cx="87314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16D47A6-214B-CE4A-9089-7FE1495E1676}" type="slidenum">
              <a:rPr lang="en-US" smtClean="0">
                <a:solidFill>
                  <a:srgbClr val="1A326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1A326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723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ABF391-AA13-476F-A466-7A5D6150A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53B294-2B8F-4DAF-A14E-6F4797166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42D6F2-9F32-4A12-AD0B-2E308A3B2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BAE8-0F25-4676-A349-1610553282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9025A3-441D-47ED-B124-5A0248E0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C46794-3B8B-4599-AD75-79B58E60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1EDEF-147C-49D1-9D4D-1F58F8DB01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2275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A0AE5C-F86E-4B77-96EE-8D4D4BE3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16759E-71FB-45EE-9230-D6E71A4DC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97A87C-A18D-4216-89E7-59323D80B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BAE8-0F25-4676-A349-1610553282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81C88B-8297-4D4D-BFC2-BFCEF9345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5A4F4-BD55-4087-BD19-A1682AFE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1EDEF-147C-49D1-9D4D-1F58F8DB01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024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20A97A-6CC7-4EAF-8007-415F06D2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3C998E-59FD-44FC-A23D-8EAA5246F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96AD4A-DB69-405B-9709-A36B21596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BAE8-0F25-4676-A349-1610553282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211E26-7932-48B1-8550-A0FE17039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A28CDF-4D4C-4F4D-A401-EB3CE1075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1EDEF-147C-49D1-9D4D-1F58F8DB01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056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A97DF0-EAD7-4AF8-8BC5-0775D7AC6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9511F2-C89F-4FC4-962D-B846AC7C4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B8B9A21-545D-4DE0-83C8-D118270A1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BDA8D4-DF4C-47EB-898C-95357D98E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BAE8-0F25-4676-A349-1610553282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D93D70-4555-4AB9-AC87-5431E42CD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CCBACF-7846-4E4C-8601-0991B77B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1EDEF-147C-49D1-9D4D-1F58F8DB01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8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1A12-818D-4846-88BA-B554E78226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93D96-82B2-4214-9125-6E7F7F2CAD9F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BB87EB-B431-4F6F-B2C3-C14648EC5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587EA5-C554-4964-B060-71E539237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FA1C0D-D027-474A-9B83-292BEE3B0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7A2D8FF-9029-4DDF-A9FD-13DB059AE2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C49C54-C1F3-4E8D-947A-EBAC48B4FA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3678CC4-EB11-4850-B25A-82946E888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BAE8-0F25-4676-A349-1610553282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9A2615F-A3C0-4071-9439-F7A9D7CEA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F3E5B70-41CF-4181-8B98-89E6A00C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1EDEF-147C-49D1-9D4D-1F58F8DB01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846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2C53E5-1D31-4161-AB41-57B235624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6E823A-A368-43BF-9665-6FBF10203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BAE8-0F25-4676-A349-1610553282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4AFA5E4-5391-4C34-9606-759FF2AA5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05F71BD-2CFF-4ADE-B24C-5B7DD12AE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1EDEF-147C-49D1-9D4D-1F58F8DB01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386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918DCC-032A-4077-A92F-312EC482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BAE8-0F25-4676-A349-1610553282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03E82B-E6D5-4287-9978-1F57ADF63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74A1F19-A3E7-487D-A0E8-BD88E6B18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1EDEF-147C-49D1-9D4D-1F58F8DB01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105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0D3B33-310D-47E1-A081-A0337C8CD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F9962-1213-46B5-8E20-F1538F4C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565F06-F3EF-4A71-BD52-FC76C47605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6E4BA1-771F-433D-8A1E-37ED6127C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BAE8-0F25-4676-A349-1610553282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CC13EC-61AA-433A-8163-0C5210378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B2A62D-3CD8-40A6-B566-A1C58014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1EDEF-147C-49D1-9D4D-1F58F8DB01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032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0FA2C-D5E0-4ACA-BBDF-9D926D204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406F28-2D31-45F8-B24F-0100A406DE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FA5787C-12BB-4B60-B5A1-778A6A166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2DC158-6BA6-453E-9647-C8016D8B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BAE8-0F25-4676-A349-1610553282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26BC4D6-0AC2-49E7-96BF-C02624A0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1EED3B-F2F1-4E50-9E07-617161F3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1EDEF-147C-49D1-9D4D-1F58F8DB01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094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6FDC4B-9110-4755-A57D-A04F41CE8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952200-989D-4A0C-AA97-FCBA5B69D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E75C15-D48D-42AA-9451-36FF2C09E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BAE8-0F25-4676-A349-1610553282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066A4D-D202-488F-8DA8-BDE84783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6772AE-B899-4365-9281-7777B131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1EDEF-147C-49D1-9D4D-1F58F8DB01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237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A641946-25F4-4877-AA83-EAFC43787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156595-0F02-4068-B3EE-B623E070A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8D0F2A-7ECE-4D37-B2B1-5FF59058D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BAE8-0F25-4676-A349-1610553282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F610EE-6457-4AC9-87B6-5E437F1E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5AF515-0BA4-4839-9024-670D75022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1EDEF-147C-49D1-9D4D-1F58F8DB01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255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200" y="1587500"/>
            <a:ext cx="8229600" cy="387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69FA358F-ACD5-0645-8267-36B9FBABB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6400" y="6364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171450" indent="-171450" algn="r">
              <a:defRPr sz="900">
                <a:solidFill>
                  <a:srgbClr val="FFFFFF"/>
                </a:solidFill>
              </a:defRPr>
            </a:lvl1pPr>
          </a:lstStyle>
          <a:p>
            <a:pPr algn="l"/>
            <a:fld id="{13C2C435-FC9B-1749-8573-C8F6A9AC0EA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175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2296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B4B0348-F2DB-3D4E-B5BD-0BC55EDD83BE}"/>
              </a:ext>
            </a:extLst>
          </p:cNvPr>
          <p:cNvSpPr/>
          <p:nvPr userDrawn="1"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rgbClr val="122A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 descr="EmoryHealthcare-rev.eps">
            <a:extLst>
              <a:ext uri="{FF2B5EF4-FFF2-40B4-BE49-F238E27FC236}">
                <a16:creationId xmlns:a16="http://schemas.microsoft.com/office/drawing/2014/main" xmlns="" id="{AEFE8D10-F580-6E45-99CD-E3341AADD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6630" y="6092302"/>
            <a:ext cx="1030170" cy="475721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539E78EA-6036-9D44-9322-C3B33D53D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6400" y="6364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171450" indent="-171450" algn="r">
              <a:defRPr sz="900">
                <a:solidFill>
                  <a:srgbClr val="FFFFFF"/>
                </a:solidFill>
              </a:defRPr>
            </a:lvl1pPr>
          </a:lstStyle>
          <a:p>
            <a:pPr algn="l"/>
            <a:fld id="{13C2C435-FC9B-1749-8573-C8F6A9AC0EA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8590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F5BA-2EA6-446E-B5BE-120995221D6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6A0D-2578-4098-93EB-109E0B763D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48FC7-AD6E-4861-B2F9-FA49D97EEB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6CA72-947C-4C1A-90DB-5DF088F12D31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F5BA-2EA6-446E-B5BE-120995221D6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6A0D-2578-4098-93EB-109E0B763D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471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F5BA-2EA6-446E-B5BE-120995221D6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6A0D-2578-4098-93EB-109E0B763D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377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F5BA-2EA6-446E-B5BE-120995221D6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6A0D-2578-4098-93EB-109E0B763D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877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F5BA-2EA6-446E-B5BE-120995221D6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6A0D-2578-4098-93EB-109E0B763D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460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F5BA-2EA6-446E-B5BE-120995221D6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6A0D-2578-4098-93EB-109E0B763D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915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F5BA-2EA6-446E-B5BE-120995221D6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6A0D-2578-4098-93EB-109E0B763D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426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F5BA-2EA6-446E-B5BE-120995221D6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6A0D-2578-4098-93EB-109E0B763D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467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F5BA-2EA6-446E-B5BE-120995221D6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6A0D-2578-4098-93EB-109E0B763D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476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F5BA-2EA6-446E-B5BE-120995221D6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6A0D-2578-4098-93EB-109E0B763D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46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F5BA-2EA6-446E-B5BE-120995221D6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2/18/2021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6A0D-2578-4098-93EB-109E0B763D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9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51132-A678-4E41-8830-3C89970B3C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64636-B5FD-4E7A-A61C-B9C59F9EBF5A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2C1FD-D6A5-427F-BA15-2C8055AF8D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D05A0-B4B8-418C-A817-0514A34FE331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F093F3-B8CC-483D-BB77-4DDE5575CB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1A1D9B-ECB3-423F-AC59-E81CA58FD7D2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7" r:id="rId2"/>
    <p:sldLayoutId id="2147483796" r:id="rId3"/>
    <p:sldLayoutId id="2147483795" r:id="rId4"/>
    <p:sldLayoutId id="2147483794" r:id="rId5"/>
    <p:sldLayoutId id="2147483793" r:id="rId6"/>
    <p:sldLayoutId id="2147483792" r:id="rId7"/>
    <p:sldLayoutId id="2147483791" r:id="rId8"/>
    <p:sldLayoutId id="2147483790" r:id="rId9"/>
    <p:sldLayoutId id="2147483789" r:id="rId10"/>
    <p:sldLayoutId id="214748378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ct val="20000"/>
        </a:spcBef>
        <a:spcAft>
          <a:spcPct val="0"/>
        </a:spcAft>
        <a:buClr>
          <a:srgbClr val="E6842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ct val="20000"/>
        </a:spcBef>
        <a:spcAft>
          <a:spcPct val="0"/>
        </a:spcAft>
        <a:buClr>
          <a:srgbClr val="846648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ct val="20000"/>
        </a:spcBef>
        <a:spcAft>
          <a:spcPct val="0"/>
        </a:spcAft>
        <a:buClr>
          <a:srgbClr val="63891F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75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E8AB34-B153-4AFD-87A5-73AAF67DD0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2F589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2F589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AA657D-3790-492F-988C-38D5E170749C}" type="datetimeFigureOut">
              <a:rPr lang="en-US"/>
              <a:pPr>
                <a:defRPr/>
              </a:pPr>
              <a:t>2/18/2021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1" r:id="rId2"/>
    <p:sldLayoutId id="2147483830" r:id="rId3"/>
    <p:sldLayoutId id="2147483829" r:id="rId4"/>
    <p:sldLayoutId id="2147483828" r:id="rId5"/>
    <p:sldLayoutId id="2147483827" r:id="rId6"/>
    <p:sldLayoutId id="2147483826" r:id="rId7"/>
    <p:sldLayoutId id="2147483825" r:id="rId8"/>
    <p:sldLayoutId id="2147483824" r:id="rId9"/>
    <p:sldLayoutId id="2147483823" r:id="rId10"/>
    <p:sldLayoutId id="214748382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ct val="20000"/>
        </a:spcBef>
        <a:spcAft>
          <a:spcPct val="0"/>
        </a:spcAft>
        <a:buClr>
          <a:srgbClr val="E6842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ct val="20000"/>
        </a:spcBef>
        <a:spcAft>
          <a:spcPct val="0"/>
        </a:spcAft>
        <a:buClr>
          <a:srgbClr val="846648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ct val="20000"/>
        </a:spcBef>
        <a:spcAft>
          <a:spcPct val="0"/>
        </a:spcAft>
        <a:buClr>
          <a:srgbClr val="63891F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Helvetica"/>
                <a:ea typeface="ＭＳ Ｐゴシック" pitchFamily="34" charset="-128"/>
                <a:cs typeface="Helvetica"/>
              </a:defRPr>
            </a:lvl1pPr>
          </a:lstStyle>
          <a:p>
            <a:pPr defTabSz="457200">
              <a:defRPr/>
            </a:pPr>
            <a:fld id="{EBD956E9-C616-415C-A764-9148AD7A7692}" type="datetime1">
              <a:rPr lang="en-US" smtClean="0"/>
              <a:pPr defTabSz="457200">
                <a:defRPr/>
              </a:pPr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Helvetica"/>
                <a:ea typeface="ＭＳ Ｐゴシック" pitchFamily="34" charset="-128"/>
                <a:cs typeface="Helvetica"/>
              </a:defRPr>
            </a:lvl1pPr>
          </a:lstStyle>
          <a:p>
            <a:pPr defTabSz="457200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Helvetica"/>
                <a:ea typeface="ＭＳ Ｐゴシック" pitchFamily="34" charset="-128"/>
                <a:cs typeface="Helvetica"/>
              </a:defRPr>
            </a:lvl1pPr>
          </a:lstStyle>
          <a:p>
            <a:pPr defTabSz="457200">
              <a:defRPr/>
            </a:pPr>
            <a:fld id="{5E6A3405-CA89-7841-9C2D-F4FEBCEF9371}" type="slidenum">
              <a:rPr lang="en-US" smtClean="0"/>
              <a:pPr defTabSz="4572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49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i="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fld id="{A6D17D96-AAAE-4CBF-A2CA-1D7B5D14393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2/18/2021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C7A45BDF-7284-6A47-8ADC-B30EAFFDDA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1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5956138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357C8770-195A-E94E-A583-83560349501C}" type="datetimeFigureOut">
              <a:rPr lang="en-US" smtClean="0">
                <a:solidFill>
                  <a:srgbClr val="4590B8"/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2/18/2021</a:t>
            </a:fld>
            <a:endParaRPr lang="en-US">
              <a:solidFill>
                <a:srgbClr val="4590B8"/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5951812"/>
            <a:ext cx="5187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4590B8"/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5956138"/>
            <a:ext cx="789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316D47A6-214B-CE4A-9089-7FE1495E1676}" type="slidenum">
              <a:rPr lang="en-US" smtClean="0">
                <a:solidFill>
                  <a:srgbClr val="4590B8"/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4590B8"/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21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F8C43AA-8A9C-4F08-91CA-16ED97594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41D8EC-3C1C-42A8-85A6-F4B929DD1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82E196-F070-49F8-AD35-E685376F5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6CBAE8-0F25-4676-A349-1610553282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2/18/2021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5BDB37-6872-403F-8B45-CAADC63FD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055606-D416-44A9-B46A-C797F2221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CD1EDEF-147C-49D1-9D4D-1F58F8DB01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55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28BF5BA-2EA6-446E-B5BE-120995221D6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2/18/2021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9426A0D-2578-4098-93EB-109E0B763D0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2368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r.emory.edu/career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M56q6TIJ89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ory.edu/forward/policies-guidelines-protocols/visitor-policy/human-subjects-research-related.html" TargetMode="External"/><Relationship Id="rId2" Type="http://schemas.openxmlformats.org/officeDocument/2006/relationships/hyperlink" Target="https://www.emory.edu/forward/resources/policies-guidelines-protocols/visitor-policy/human-subjects-research-related.html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1591-020-0843-2" TargetMode="External"/><Relationship Id="rId3" Type="http://schemas.openxmlformats.org/officeDocument/2006/relationships/hyperlink" Target="https://jamanetwork.com/journals/jama/fullarticle/2771111" TargetMode="External"/><Relationship Id="rId7" Type="http://schemas.openxmlformats.org/officeDocument/2006/relationships/hyperlink" Target="https://www.preprints.org/manuscript/202004.0203/v1" TargetMode="External"/><Relationship Id="rId2" Type="http://schemas.openxmlformats.org/officeDocument/2006/relationships/hyperlink" Target="https://www.medscape.com/viewarticle/938195" TargetMode="External"/><Relationship Id="rId1" Type="http://schemas.openxmlformats.org/officeDocument/2006/relationships/slideLayout" Target="../slideLayouts/slideLayout57.xml"/><Relationship Id="rId6" Type="http://schemas.openxmlformats.org/officeDocument/2006/relationships/hyperlink" Target="https://wwwnc.cdc.gov/eid/article/10/4/03-0628_article" TargetMode="External"/><Relationship Id="rId11" Type="http://schemas.openxmlformats.org/officeDocument/2006/relationships/hyperlink" Target="https://www.businessinsider.com/56-got-coronavirus-south-korea-starbucks-mask-wearers-did-not-2020-8" TargetMode="External"/><Relationship Id="rId5" Type="http://schemas.openxmlformats.org/officeDocument/2006/relationships/hyperlink" Target="http://haicontroversies.blogspot.com/2020/04/airborne-vs-droplet-turbulent-gas.html" TargetMode="External"/><Relationship Id="rId10" Type="http://schemas.openxmlformats.org/officeDocument/2006/relationships/hyperlink" Target="https://www.cdc.gov/mmwr/volumes/69/wr/mm6928e2.htm" TargetMode="External"/><Relationship Id="rId4" Type="http://schemas.openxmlformats.org/officeDocument/2006/relationships/hyperlink" Target="http://haicontroversies.blogspot.com/2020/07/a-tiresome-spat.html" TargetMode="External"/><Relationship Id="rId9" Type="http://schemas.openxmlformats.org/officeDocument/2006/relationships/hyperlink" Target="https://jamanetwork.com/journals/jama/fullarticle/2768396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mory.edu/forward/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.emory.edu/about/diversity/bhm.html" TargetMode="External"/><Relationship Id="rId2" Type="http://schemas.openxmlformats.org/officeDocument/2006/relationships/hyperlink" Target="https://news.emory.edu/stories/2021/02/er_black_history_month/campu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cr.emory.edu/training/research%20matters.html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6000" dirty="0">
                <a:solidFill>
                  <a:schemeClr val="tx1"/>
                </a:solidFill>
              </a:rPr>
              <a:t>Research Matters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572000"/>
            <a:ext cx="4022725" cy="10668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latin typeface="+mj-lt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Office for Clinical Research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		February 18, 2021</a:t>
            </a:r>
          </a:p>
        </p:txBody>
      </p:sp>
      <p:pic>
        <p:nvPicPr>
          <p:cNvPr id="120835" name="Picture 8" descr="Eshield_rv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2438400"/>
            <a:ext cx="14668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OCR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1163" lvl="1" indent="0">
              <a:buNone/>
            </a:pPr>
            <a:endParaRPr lang="en-US" sz="2800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Job Openings at OCR</a:t>
            </a:r>
            <a:br>
              <a:rPr lang="en-US" sz="2800" b="1" dirty="0">
                <a:latin typeface="+mj-lt"/>
              </a:rPr>
            </a:br>
            <a:endParaRPr lang="en-US" sz="2800" b="1" dirty="0">
              <a:latin typeface="+mj-lt"/>
            </a:endParaRPr>
          </a:p>
          <a:p>
            <a:pPr lvl="1">
              <a:buFont typeface="Cambria" panose="02040503050406030204" pitchFamily="18" charset="0"/>
              <a:buChar char="⁻"/>
            </a:pPr>
            <a:r>
              <a:rPr lang="en-US" sz="2800" dirty="0">
                <a:latin typeface="+mj-lt"/>
              </a:rPr>
              <a:t>	Invoicing: Sr. CRFM</a:t>
            </a:r>
          </a:p>
          <a:p>
            <a:pPr lvl="1">
              <a:buFont typeface="Cambria" panose="02040503050406030204" pitchFamily="18" charset="0"/>
              <a:buChar char="⁻"/>
            </a:pPr>
            <a:r>
              <a:rPr lang="en-US" sz="2800" dirty="0">
                <a:latin typeface="+mj-lt"/>
              </a:rPr>
              <a:t>	CT.gov: Research Service Consultant</a:t>
            </a:r>
            <a:endParaRPr lang="en-US" sz="2600" dirty="0">
              <a:latin typeface="+mj-lt"/>
            </a:endParaRPr>
          </a:p>
          <a:p>
            <a:pPr lvl="1">
              <a:buFont typeface="Cambria" panose="02040503050406030204" pitchFamily="18" charset="0"/>
              <a:buChar char="⁻"/>
            </a:pPr>
            <a:r>
              <a:rPr lang="en-US" sz="2800" dirty="0">
                <a:latin typeface="+mj-lt"/>
              </a:rPr>
              <a:t>	CRSS: Clinical Research </a:t>
            </a:r>
            <a:r>
              <a:rPr lang="en-US" sz="2800" dirty="0" smtClean="0">
                <a:latin typeface="+mj-lt"/>
              </a:rPr>
              <a:t>Navigator</a:t>
            </a:r>
          </a:p>
          <a:p>
            <a:pPr lvl="1">
              <a:buFont typeface="Cambria" panose="02040503050406030204" pitchFamily="18" charset="0"/>
              <a:buChar char="⁻"/>
            </a:pPr>
            <a:endParaRPr lang="en-US" sz="28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u="sng" dirty="0">
                <a:hlinkClick r:id="rId2"/>
              </a:rPr>
              <a:t>https://www.hr.emory.edu/careers/</a:t>
            </a:r>
            <a:endParaRPr lang="en-US" sz="30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70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382000" cy="838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/>
              <a:t>			</a:t>
            </a:r>
            <a:r>
              <a:rPr lang="en-US" sz="3600" dirty="0"/>
              <a:t>	</a:t>
            </a:r>
            <a:r>
              <a:rPr lang="en-US" sz="2800" dirty="0"/>
              <a:t>Continuing Education 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4900"/>
            <a:ext cx="7620000" cy="5143500"/>
          </a:xfrm>
        </p:spPr>
        <p:txBody>
          <a:bodyPr rtlCol="0">
            <a:normAutofit/>
          </a:bodyPr>
          <a:lstStyle/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latin typeface="+mj-lt"/>
              </a:rPr>
              <a:t>Continuing education credits will be provided in </a:t>
            </a:r>
            <a:r>
              <a:rPr lang="en-US" sz="2400" b="1" dirty="0">
                <a:latin typeface="+mj-lt"/>
              </a:rPr>
              <a:t>December</a:t>
            </a:r>
            <a:r>
              <a:rPr lang="en-US" sz="2400" dirty="0">
                <a:latin typeface="+mj-lt"/>
              </a:rPr>
              <a:t> for all Research Matters educational seminars. </a:t>
            </a:r>
          </a:p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>
              <a:latin typeface="+mj-lt"/>
            </a:endParaRPr>
          </a:p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>
              <a:latin typeface="+mj-lt"/>
            </a:endParaRPr>
          </a:p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>
              <a:latin typeface="+mj-lt"/>
            </a:endParaRPr>
          </a:p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>
              <a:latin typeface="+mj-lt"/>
            </a:endParaRPr>
          </a:p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>
              <a:latin typeface="+mj-lt"/>
            </a:endParaRPr>
          </a:p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>
              <a:latin typeface="+mj-lt"/>
            </a:endParaRPr>
          </a:p>
          <a:p>
            <a:pPr marL="11430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838200"/>
            <a:ext cx="7543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743200"/>
            <a:ext cx="4179550" cy="278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990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/>
              <a:t>				Remember!!!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1"/>
            <a:ext cx="7620000" cy="1066799"/>
          </a:xfrm>
        </p:spPr>
        <p:txBody>
          <a:bodyPr rtlCol="0">
            <a:normAutofit/>
          </a:bodyPr>
          <a:lstStyle/>
          <a:p>
            <a:pPr marL="109728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>
                <a:latin typeface="+mj-lt"/>
                <a:cs typeface="Arial" pitchFamily="34" charset="0"/>
              </a:rPr>
              <a:t> 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762000"/>
            <a:ext cx="7543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9D6227-3F8D-4041-A899-33CF5DE2E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33" y="1905000"/>
            <a:ext cx="6488134" cy="1981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1E4D25-9861-4BE4-8CA7-F6350FEE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Emory’s Physicians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94FD1D-70B0-4FEA-A9DD-80297DEAEC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65" b="11235"/>
          <a:stretch/>
        </p:blipFill>
        <p:spPr>
          <a:xfrm>
            <a:off x="457200" y="1600200"/>
            <a:ext cx="7620000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83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934425"/>
            <a:ext cx="8092440" cy="609599"/>
          </a:xfrm>
        </p:spPr>
        <p:txBody>
          <a:bodyPr/>
          <a:lstStyle/>
          <a:p>
            <a:r>
              <a:rPr lang="en-US" sz="2400" dirty="0"/>
              <a:t>COVID-19 Vaccine and the Black Community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50520" y="5648959"/>
            <a:ext cx="7772401" cy="6096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A Tyler Perry Special</a:t>
            </a:r>
          </a:p>
        </p:txBody>
      </p:sp>
      <p:pic>
        <p:nvPicPr>
          <p:cNvPr id="5" name="M56q6TIJ890"/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609600"/>
            <a:ext cx="6680201" cy="37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4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E2DF3E-1267-1D42-9848-7F7263F55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894" y="1237858"/>
            <a:ext cx="8245162" cy="865542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COVID-19: The Need for Clinical Trials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9B60C4-542C-794A-9FA7-0C19349ADC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895" y="2384020"/>
            <a:ext cx="8245160" cy="787556"/>
          </a:xfrm>
        </p:spPr>
        <p:txBody>
          <a:bodyPr>
            <a:normAutofit/>
          </a:bodyPr>
          <a:lstStyle/>
          <a:p>
            <a:r>
              <a:rPr lang="en-US" sz="1800" dirty="0"/>
              <a:t>Neal Dickert, MD, PhD</a:t>
            </a:r>
          </a:p>
          <a:p>
            <a:r>
              <a:rPr lang="en-US" sz="1800" dirty="0"/>
              <a:t>Division of Cardiology and Georgia CTSA Recruitment Center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35D7D8-F04F-7A4D-8C75-5B63C7FA9C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9" y="4051796"/>
            <a:ext cx="4103091" cy="78755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xmlns="" id="{A0BA7D2E-7C3A-8347-85BB-DD89EA834F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5434" y="4051797"/>
            <a:ext cx="4199394" cy="7875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1875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1DF340-D542-7F47-AD01-8793FDFE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A71574-2451-154E-BDFB-FDFB26F98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62" y="2069943"/>
            <a:ext cx="8604957" cy="3679903"/>
          </a:xfrm>
        </p:spPr>
        <p:txBody>
          <a:bodyPr/>
          <a:lstStyle/>
          <a:p>
            <a:r>
              <a:rPr lang="en-US" sz="1800" dirty="0"/>
              <a:t>No commercial interests</a:t>
            </a:r>
          </a:p>
          <a:p>
            <a:r>
              <a:rPr lang="en-US" sz="1800" dirty="0"/>
              <a:t>Research Support</a:t>
            </a:r>
          </a:p>
          <a:p>
            <a:pPr lvl="1"/>
            <a:r>
              <a:rPr lang="en-US" sz="1500" dirty="0"/>
              <a:t>NIH (NINDS, NICHD, NCATS, and NHLBI)</a:t>
            </a:r>
          </a:p>
          <a:p>
            <a:pPr lvl="1"/>
            <a:r>
              <a:rPr lang="en-US" sz="1500" dirty="0"/>
              <a:t>PCORI</a:t>
            </a:r>
          </a:p>
          <a:p>
            <a:pPr lvl="1"/>
            <a:r>
              <a:rPr lang="en-US" sz="1500" dirty="0"/>
              <a:t>AHRQ</a:t>
            </a:r>
          </a:p>
          <a:p>
            <a:pPr lvl="1"/>
            <a:r>
              <a:rPr lang="en-US" sz="1500" dirty="0"/>
              <a:t>The </a:t>
            </a:r>
            <a:r>
              <a:rPr lang="en-US" sz="1500" dirty="0" err="1"/>
              <a:t>Greenwall</a:t>
            </a:r>
            <a:r>
              <a:rPr lang="en-US" sz="1500" dirty="0"/>
              <a:t> Foundation</a:t>
            </a:r>
          </a:p>
          <a:p>
            <a:r>
              <a:rPr lang="en-US" sz="1800" dirty="0"/>
              <a:t>DSMB service for clinical trials funded by NHLBI and PCORI</a:t>
            </a:r>
          </a:p>
          <a:p>
            <a:r>
              <a:rPr lang="en-US" sz="1800" dirty="0"/>
              <a:t>I am a cardiologist and ethicist (not a coronavirus expert…)</a:t>
            </a:r>
          </a:p>
        </p:txBody>
      </p:sp>
    </p:spTree>
    <p:extLst>
      <p:ext uri="{BB962C8B-B14F-4D97-AF65-F5344CB8AC3E}">
        <p14:creationId xmlns:p14="http://schemas.microsoft.com/office/powerpoint/2010/main" val="26016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AE1A6-C24E-534C-B5B9-16DB6525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Background- The obvious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940E0D-B86C-3F4E-8222-5D9AF868C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50" dirty="0"/>
              <a:t>COVID-19 came on suddenly</a:t>
            </a:r>
          </a:p>
          <a:p>
            <a:r>
              <a:rPr lang="en-US" sz="1650" dirty="0"/>
              <a:t>We had never seen it before</a:t>
            </a:r>
          </a:p>
          <a:p>
            <a:r>
              <a:rPr lang="en-US" sz="1650" dirty="0"/>
              <a:t>We had no vaccine and had no drugs…</a:t>
            </a:r>
          </a:p>
          <a:p>
            <a:r>
              <a:rPr lang="en-US" sz="1650" dirty="0"/>
              <a:t>Three key tasks from a medical prevention/treatment perspective</a:t>
            </a:r>
          </a:p>
          <a:p>
            <a:pPr lvl="1"/>
            <a:r>
              <a:rPr lang="en-US" sz="1500" dirty="0"/>
              <a:t>Develop therapeutic and preventive approaches</a:t>
            </a:r>
          </a:p>
          <a:p>
            <a:pPr lvl="1"/>
            <a:r>
              <a:rPr lang="en-US" sz="1500" dirty="0"/>
              <a:t>Test them quickly and definitively</a:t>
            </a:r>
          </a:p>
          <a:p>
            <a:pPr lvl="1"/>
            <a:r>
              <a:rPr lang="en-US" sz="1500" dirty="0"/>
              <a:t>Disseminate and implement them</a:t>
            </a:r>
          </a:p>
          <a:p>
            <a:r>
              <a:rPr lang="en-US" sz="1650" dirty="0"/>
              <a:t>All happening in the context of a public health crisis and political environment like we have never seen</a:t>
            </a:r>
          </a:p>
        </p:txBody>
      </p:sp>
    </p:spTree>
    <p:extLst>
      <p:ext uri="{BB962C8B-B14F-4D97-AF65-F5344CB8AC3E}">
        <p14:creationId xmlns:p14="http://schemas.microsoft.com/office/powerpoint/2010/main" val="402147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AE1A6-C24E-534C-B5B9-16DB6525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940E0D-B86C-3F4E-8222-5D9AF868C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95" y="2492622"/>
            <a:ext cx="8272211" cy="3176658"/>
          </a:xfrm>
        </p:spPr>
        <p:txBody>
          <a:bodyPr>
            <a:normAutofit fontScale="85000" lnSpcReduction="20000"/>
          </a:bodyPr>
          <a:lstStyle/>
          <a:p>
            <a:r>
              <a:rPr lang="en-US" sz="1950" dirty="0"/>
              <a:t>Use of unproven therapies is bad </a:t>
            </a:r>
          </a:p>
          <a:p>
            <a:pPr lvl="1"/>
            <a:r>
              <a:rPr lang="en-US" sz="1650" dirty="0"/>
              <a:t>Potential for harm</a:t>
            </a:r>
          </a:p>
          <a:p>
            <a:pPr lvl="1"/>
            <a:r>
              <a:rPr lang="en-US" sz="1650" dirty="0"/>
              <a:t>Lack of benefit</a:t>
            </a:r>
          </a:p>
          <a:p>
            <a:pPr lvl="1"/>
            <a:r>
              <a:rPr lang="en-US" sz="1650" dirty="0"/>
              <a:t>Resource diversion and consumption</a:t>
            </a:r>
          </a:p>
          <a:p>
            <a:r>
              <a:rPr lang="en-US" sz="1950" dirty="0"/>
              <a:t>Clinical trials are carefully reviewed and monitored (the outside world is not…)</a:t>
            </a:r>
          </a:p>
          <a:p>
            <a:r>
              <a:rPr lang="en-US" sz="1950" dirty="0"/>
              <a:t>Many promising therapies do not pan out (upper estimate of 13.8%)*</a:t>
            </a:r>
          </a:p>
          <a:p>
            <a:r>
              <a:rPr lang="en-US" sz="1950" dirty="0"/>
              <a:t>Clinical trials offer a safe and efficient way to learn what works and what does not</a:t>
            </a:r>
          </a:p>
          <a:p>
            <a:r>
              <a:rPr lang="en-US" sz="1950" dirty="0"/>
              <a:t>Not a tension between ethics and science; the tension is between competing ethical considerations (social value of greater knowledge vs desire to benefit an individual)</a:t>
            </a:r>
          </a:p>
          <a:p>
            <a:endParaRPr lang="en-US" sz="1500" dirty="0"/>
          </a:p>
          <a:p>
            <a:pPr marL="0" indent="0">
              <a:buNone/>
            </a:pPr>
            <a:r>
              <a:rPr lang="en-US" sz="1050" dirty="0"/>
              <a:t>* Wong CH et al. </a:t>
            </a:r>
            <a:r>
              <a:rPr lang="en-US" sz="1050" i="1" dirty="0" err="1"/>
              <a:t>Biostatitstics</a:t>
            </a:r>
            <a:r>
              <a:rPr lang="en-US" sz="1050" dirty="0"/>
              <a:t> 2019; 20(2).</a:t>
            </a:r>
          </a:p>
        </p:txBody>
      </p:sp>
    </p:spTree>
    <p:extLst>
      <p:ext uri="{BB962C8B-B14F-4D97-AF65-F5344CB8AC3E}">
        <p14:creationId xmlns:p14="http://schemas.microsoft.com/office/powerpoint/2010/main" val="24887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FB785D-57BC-074E-A975-441085A35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Outline- focus on ethical imperative for clinical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D84838-9EE7-404E-921E-30902A9F3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95" y="2629783"/>
            <a:ext cx="8272211" cy="2758727"/>
          </a:xfrm>
        </p:spPr>
        <p:txBody>
          <a:bodyPr/>
          <a:lstStyle/>
          <a:p>
            <a:r>
              <a:rPr lang="en-US" sz="1650" dirty="0"/>
              <a:t>The limits and challenges of observational data</a:t>
            </a:r>
          </a:p>
          <a:p>
            <a:endParaRPr lang="en-US" sz="1650" dirty="0"/>
          </a:p>
          <a:p>
            <a:r>
              <a:rPr lang="en-US" sz="1650" dirty="0"/>
              <a:t>Determining adequacy in trials of novel agents</a:t>
            </a:r>
          </a:p>
          <a:p>
            <a:endParaRPr lang="en-US" sz="1650" dirty="0"/>
          </a:p>
          <a:p>
            <a:r>
              <a:rPr lang="en-US" sz="1650" dirty="0"/>
              <a:t>Comparative designs versus placebo controls</a:t>
            </a:r>
          </a:p>
          <a:p>
            <a:endParaRPr lang="en-US" sz="1650" dirty="0"/>
          </a:p>
          <a:p>
            <a:r>
              <a:rPr lang="en-US" sz="1650" dirty="0"/>
              <a:t>Key elements of ethical clinical trials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74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4E59BBBE-B442-4757-BDF0-B4CAD9B06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ZOOM Icons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D821C71D-4FCA-48D5-BB34-3D05A6CAB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" y="2232660"/>
            <a:ext cx="7620000" cy="1523999"/>
          </a:xfrm>
          <a:prstGeom prst="rect">
            <a:avLst/>
          </a:prstGeo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2F8266C-8138-4B77-92E4-3DA969CAEC35}"/>
              </a:ext>
            </a:extLst>
          </p:cNvPr>
          <p:cNvSpPr/>
          <p:nvPr/>
        </p:nvSpPr>
        <p:spPr>
          <a:xfrm>
            <a:off x="533400" y="2235200"/>
            <a:ext cx="1371600" cy="15239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AA431BB-1D11-48BA-8792-08A5887A0C7D}"/>
              </a:ext>
            </a:extLst>
          </p:cNvPr>
          <p:cNvSpPr/>
          <p:nvPr/>
        </p:nvSpPr>
        <p:spPr>
          <a:xfrm>
            <a:off x="6649720" y="2235200"/>
            <a:ext cx="1371600" cy="15239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27E51FC-A22E-451D-B290-9CE711B44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571681"/>
            <a:ext cx="1190625" cy="13335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37535C0-4F01-4D0E-9D66-5AD6D69D7EE1}"/>
              </a:ext>
            </a:extLst>
          </p:cNvPr>
          <p:cNvSpPr/>
          <p:nvPr/>
        </p:nvSpPr>
        <p:spPr>
          <a:xfrm>
            <a:off x="3643312" y="4571681"/>
            <a:ext cx="1371600" cy="15239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373F125-DEF3-41D6-9918-AB21A2ACC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E9F226-EB6E-48C9-ADDA-636DE4BF4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7936" y="1221509"/>
            <a:ext cx="3131057" cy="4416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F0DEF-2D2D-FE45-87E4-C46EF593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68" y="1692574"/>
            <a:ext cx="2452312" cy="3468245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The Limits of observational data…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154C75-3508-0347-840C-4F2834D8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929" y="1221509"/>
            <a:ext cx="4909136" cy="441657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Hydroxychloroquine</a:t>
            </a:r>
          </a:p>
          <a:p>
            <a:pPr lvl="1"/>
            <a:r>
              <a:rPr lang="en-US" sz="1350" dirty="0"/>
              <a:t>Early observational reports suggested overwhelming effect</a:t>
            </a:r>
          </a:p>
          <a:p>
            <a:pPr lvl="1"/>
            <a:r>
              <a:rPr lang="en-US" sz="1350" dirty="0"/>
              <a:t>RCTs were rapidly designed and implemented</a:t>
            </a:r>
          </a:p>
          <a:p>
            <a:pPr lvl="1"/>
            <a:r>
              <a:rPr lang="en-US" sz="1350" dirty="0"/>
              <a:t>FDA issues EUA for HCQ 4/27/2020, prior to any significant RCT data</a:t>
            </a:r>
          </a:p>
          <a:p>
            <a:pPr lvl="1"/>
            <a:r>
              <a:rPr lang="en-US" sz="1350" dirty="0"/>
              <a:t>Drug widely promoted and used</a:t>
            </a:r>
          </a:p>
          <a:p>
            <a:pPr lvl="1"/>
            <a:r>
              <a:rPr lang="en-US" sz="1350" dirty="0"/>
              <a:t>Series of negative RCTs rapidly executed (initiated prior to EUA)</a:t>
            </a:r>
          </a:p>
          <a:p>
            <a:pPr lvl="2"/>
            <a:r>
              <a:rPr lang="en-US" sz="1200" dirty="0"/>
              <a:t>ORCHID enrolled 497 patients between April 2 and June 19, 2020 at 34 hospitals*</a:t>
            </a:r>
          </a:p>
          <a:p>
            <a:pPr lvl="1"/>
            <a:r>
              <a:rPr lang="en-US" sz="1350" dirty="0"/>
              <a:t>Observational data continued </a:t>
            </a:r>
          </a:p>
          <a:p>
            <a:pPr lvl="2"/>
            <a:r>
              <a:rPr lang="en-US" sz="1200" dirty="0"/>
              <a:t>13.5% vs 26.4% in HFH series with significant biases*</a:t>
            </a:r>
          </a:p>
          <a:p>
            <a:pPr lvl="1"/>
            <a:r>
              <a:rPr lang="en-US" sz="1350" dirty="0"/>
              <a:t>EUA revoked 6/15/2020</a:t>
            </a:r>
          </a:p>
          <a:p>
            <a:pPr marL="243000" lvl="1" indent="0">
              <a:buNone/>
            </a:pPr>
            <a:r>
              <a:rPr lang="en-US" sz="1050" dirty="0"/>
              <a:t>		</a:t>
            </a:r>
          </a:p>
          <a:p>
            <a:pPr marL="243000" lvl="1" indent="0">
              <a:buNone/>
            </a:pPr>
            <a:r>
              <a:rPr lang="en-US" sz="1050" dirty="0"/>
              <a:t>	    *Self W et al. </a:t>
            </a:r>
            <a:r>
              <a:rPr lang="en-US" sz="1050" i="1" dirty="0"/>
              <a:t>JAMA</a:t>
            </a:r>
            <a:r>
              <a:rPr lang="en-US" sz="1050" dirty="0"/>
              <a:t>. 2020;  Arshad S </a:t>
            </a:r>
            <a:r>
              <a:rPr lang="en-US" sz="1050" i="1" dirty="0"/>
              <a:t>J Intl Infections Disease</a:t>
            </a:r>
            <a:r>
              <a:rPr lang="en-US" sz="1050" dirty="0"/>
              <a:t>. 2020</a:t>
            </a:r>
          </a:p>
        </p:txBody>
      </p:sp>
    </p:spTree>
    <p:extLst>
      <p:ext uri="{BB962C8B-B14F-4D97-AF65-F5344CB8AC3E}">
        <p14:creationId xmlns:p14="http://schemas.microsoft.com/office/powerpoint/2010/main" val="68004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373F125-DEF3-41D6-9918-AB21A2ACC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E9F226-EB6E-48C9-ADDA-636DE4BF4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7936" y="1221509"/>
            <a:ext cx="3131057" cy="4416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F0DEF-2D2D-FE45-87E4-C46EF593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68" y="1692574"/>
            <a:ext cx="2452312" cy="3468245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The Limits of observational data…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154C75-3508-0347-840C-4F2834D8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930" y="1221509"/>
            <a:ext cx="4730661" cy="441657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Similar issues/tensions with other pre-existing therapies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Convalescent plasma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Ivermectin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Vitamin D</a:t>
            </a:r>
          </a:p>
          <a:p>
            <a:pPr lvl="1">
              <a:lnSpc>
                <a:spcPct val="90000"/>
              </a:lnSpc>
            </a:pPr>
            <a:endParaRPr lang="en-US" sz="1500" dirty="0"/>
          </a:p>
          <a:p>
            <a:r>
              <a:rPr lang="en-US" sz="1500" dirty="0"/>
              <a:t>Key Lessons</a:t>
            </a:r>
          </a:p>
          <a:p>
            <a:pPr lvl="1"/>
            <a:r>
              <a:rPr lang="en-US" sz="1350" dirty="0"/>
              <a:t>High-quality RCT data allow for informed decisions</a:t>
            </a:r>
          </a:p>
          <a:p>
            <a:pPr lvl="1"/>
            <a:r>
              <a:rPr lang="en-US" sz="1350" dirty="0"/>
              <a:t>Avoided potential toxicities, resource diversion, etc.</a:t>
            </a:r>
          </a:p>
          <a:p>
            <a:pPr lvl="1"/>
            <a:r>
              <a:rPr lang="en-US" sz="1350" dirty="0"/>
              <a:t>Answers can be generated quickly and accurately</a:t>
            </a:r>
          </a:p>
          <a:p>
            <a:pPr lvl="1"/>
            <a:r>
              <a:rPr lang="en-US" sz="1350" dirty="0"/>
              <a:t>Could have easily been derailed</a:t>
            </a:r>
          </a:p>
          <a:p>
            <a:pPr lvl="2"/>
            <a:r>
              <a:rPr lang="en-US" sz="1350" dirty="0"/>
              <a:t>Unwillingness to randomize</a:t>
            </a:r>
          </a:p>
          <a:p>
            <a:pPr lvl="2"/>
            <a:r>
              <a:rPr lang="en-US" sz="1350" dirty="0"/>
              <a:t>Refusal by participants</a:t>
            </a:r>
          </a:p>
          <a:p>
            <a:pPr lvl="1"/>
            <a:r>
              <a:rPr lang="en-US" sz="1350" dirty="0"/>
              <a:t>Tensions do exist between societal need for robust data and individual clinician/patient orientation</a:t>
            </a:r>
          </a:p>
        </p:txBody>
      </p:sp>
    </p:spTree>
    <p:extLst>
      <p:ext uri="{BB962C8B-B14F-4D97-AF65-F5344CB8AC3E}">
        <p14:creationId xmlns:p14="http://schemas.microsoft.com/office/powerpoint/2010/main" val="296388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373F125-DEF3-41D6-9918-AB21A2ACC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E9F226-EB6E-48C9-ADDA-636DE4BF4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7936" y="1221509"/>
            <a:ext cx="3131057" cy="4416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B733C3-82BE-CE4F-8092-A0868C753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68" y="1692574"/>
            <a:ext cx="2452312" cy="3468245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Maybe not everything needs an RCT…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104CCA54-6B04-634C-A7FE-9B8144001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118" y="1355408"/>
            <a:ext cx="5298758" cy="1101861"/>
          </a:xfrm>
          <a:prstGeom prst="rect">
            <a:avLst/>
          </a:prstGeom>
        </p:spPr>
      </p:pic>
      <p:pic>
        <p:nvPicPr>
          <p:cNvPr id="7" name="Picture 6" descr="A picture containing grass, outdoor, red, aircraft&#10;&#10;Description automatically generated">
            <a:extLst>
              <a:ext uri="{FF2B5EF4-FFF2-40B4-BE49-F238E27FC236}">
                <a16:creationId xmlns:a16="http://schemas.microsoft.com/office/drawing/2014/main" xmlns="" id="{602C5685-BF3E-7541-A7E4-A8A94539C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746" y="2613655"/>
            <a:ext cx="1968129" cy="2849133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xmlns="" id="{4BEAD612-E28D-A04F-88CC-CF09C689A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118" y="3093715"/>
            <a:ext cx="3820034" cy="164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1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373F125-DEF3-41D6-9918-AB21A2ACC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E9F226-EB6E-48C9-ADDA-636DE4BF4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7936" y="1221509"/>
            <a:ext cx="3131057" cy="4416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F0DEF-2D2D-FE45-87E4-C46EF593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68" y="1692574"/>
            <a:ext cx="2452312" cy="3468245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Trials for Novel Agents Face Different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154C75-3508-0347-840C-4F2834D8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929" y="1221508"/>
            <a:ext cx="4909135" cy="465351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Observational data are unavailable if the agent is not available for use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Challenge with novel agents are more about the amount of data/experience needed: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To demonstrate efficacy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To demonstrate safety</a:t>
            </a:r>
          </a:p>
          <a:p>
            <a:pPr>
              <a:lnSpc>
                <a:spcPct val="90000"/>
              </a:lnSpc>
            </a:pPr>
            <a:r>
              <a:rPr lang="en-US" sz="1500" dirty="0" err="1"/>
              <a:t>Remdesivir</a:t>
            </a:r>
            <a:r>
              <a:rPr lang="en-US" sz="1500" dirty="0"/>
              <a:t>/ACTT-1*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Stopped early based on hitting primary outcome (time to recovery) but mortality signal was not demonstrated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Based strongly on the view that it was no longer ethical to withhold drug from patients in placebo group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Vaccine trials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Pressure on FDA to authorize early, prior to ensuring 2-months of safety data in Phase III participants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Safety data determined to be crucial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The magnitude of COVID made these issues more acute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" dirty="0"/>
              <a:t>	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050" dirty="0"/>
              <a:t>	*Beigel JS. </a:t>
            </a:r>
            <a:r>
              <a:rPr lang="en-US" sz="1050" i="1" dirty="0"/>
              <a:t>NEJM</a:t>
            </a:r>
            <a:r>
              <a:rPr lang="en-US" sz="1050" dirty="0"/>
              <a:t>. 2020</a:t>
            </a:r>
          </a:p>
        </p:txBody>
      </p:sp>
    </p:spTree>
    <p:extLst>
      <p:ext uri="{BB962C8B-B14F-4D97-AF65-F5344CB8AC3E}">
        <p14:creationId xmlns:p14="http://schemas.microsoft.com/office/powerpoint/2010/main" val="152099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373F125-DEF3-41D6-9918-AB21A2ACC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E9F226-EB6E-48C9-ADDA-636DE4BF4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7936" y="1221509"/>
            <a:ext cx="3131057" cy="4416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F0DEF-2D2D-FE45-87E4-C46EF593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68" y="1692574"/>
            <a:ext cx="2452312" cy="3468245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A Different Stage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154C75-3508-0347-840C-4F2834D8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929" y="1221509"/>
            <a:ext cx="4991321" cy="441657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Existing therapies complicates conduct of new trials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Two vaccines with EUAs and good data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Therapeutic options</a:t>
            </a:r>
          </a:p>
          <a:p>
            <a:pPr lvl="2">
              <a:lnSpc>
                <a:spcPct val="90000"/>
              </a:lnSpc>
            </a:pPr>
            <a:r>
              <a:rPr lang="en-US" sz="1350" dirty="0"/>
              <a:t>Outpatient- Neutralizing monoclonal antibodies (EUA)</a:t>
            </a:r>
          </a:p>
          <a:p>
            <a:pPr lvl="2">
              <a:lnSpc>
                <a:spcPct val="90000"/>
              </a:lnSpc>
            </a:pPr>
            <a:r>
              <a:rPr lang="en-US" sz="1350" dirty="0"/>
              <a:t>Inpatient- Glucocorticoids and </a:t>
            </a:r>
            <a:r>
              <a:rPr lang="en-US" sz="1350" dirty="0" err="1"/>
              <a:t>Remdesivir</a:t>
            </a:r>
            <a:endParaRPr lang="en-US" sz="1350" dirty="0"/>
          </a:p>
          <a:p>
            <a:pPr lvl="2">
              <a:lnSpc>
                <a:spcPct val="90000"/>
              </a:lnSpc>
            </a:pPr>
            <a:endParaRPr lang="en-US" sz="1350" dirty="0"/>
          </a:p>
          <a:p>
            <a:pPr>
              <a:lnSpc>
                <a:spcPct val="90000"/>
              </a:lnSpc>
            </a:pPr>
            <a:r>
              <a:rPr lang="en-US" sz="1500" dirty="0"/>
              <a:t>Need for trials remains substantial but new complexities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Potential resistance by patients (Take what we know works)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Questions about when placebo is ethical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Comparative trials introduce far larger sample sizes and lengthen timelines till completion substantially.</a:t>
            </a:r>
          </a:p>
          <a:p>
            <a:pPr lvl="1">
              <a:lnSpc>
                <a:spcPct val="90000"/>
              </a:lnSpc>
            </a:pPr>
            <a:r>
              <a:rPr lang="en-US" sz="1350" dirty="0"/>
              <a:t>When to offer vaccine to placebo arm of vaccine trials</a:t>
            </a:r>
          </a:p>
        </p:txBody>
      </p:sp>
    </p:spTree>
    <p:extLst>
      <p:ext uri="{BB962C8B-B14F-4D97-AF65-F5344CB8AC3E}">
        <p14:creationId xmlns:p14="http://schemas.microsoft.com/office/powerpoint/2010/main" val="392920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373F125-DEF3-41D6-9918-AB21A2ACC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E9F226-EB6E-48C9-ADDA-636DE4BF4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7936" y="1221509"/>
            <a:ext cx="3131057" cy="4416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F0DEF-2D2D-FE45-87E4-C46EF593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68" y="1692574"/>
            <a:ext cx="2452312" cy="3468245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What makes Clinical trials for COVID-19 ethical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154C75-3508-0347-840C-4F2834D8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930" y="1221509"/>
            <a:ext cx="4730661" cy="4416579"/>
          </a:xfrm>
        </p:spPr>
        <p:txBody>
          <a:bodyPr anchor="ctr">
            <a:normAutofit/>
          </a:bodyPr>
          <a:lstStyle/>
          <a:p>
            <a:r>
              <a:rPr lang="en-US" sz="1950" dirty="0"/>
              <a:t>Social or scientific value </a:t>
            </a:r>
          </a:p>
          <a:p>
            <a:r>
              <a:rPr lang="en-US" sz="1950" dirty="0"/>
              <a:t>Scientific validity </a:t>
            </a:r>
          </a:p>
          <a:p>
            <a:r>
              <a:rPr lang="en-US" sz="1950" dirty="0"/>
              <a:t>Fair subject selection </a:t>
            </a:r>
          </a:p>
          <a:p>
            <a:r>
              <a:rPr lang="en-US" sz="1950" dirty="0"/>
              <a:t>Favorable risk-benefit ratio </a:t>
            </a:r>
          </a:p>
          <a:p>
            <a:r>
              <a:rPr lang="en-US" sz="1950" dirty="0"/>
              <a:t>Independent review </a:t>
            </a:r>
          </a:p>
          <a:p>
            <a:r>
              <a:rPr lang="en-US" sz="1950" dirty="0"/>
              <a:t>Informed consent </a:t>
            </a:r>
          </a:p>
          <a:p>
            <a:r>
              <a:rPr lang="en-US" sz="1950" dirty="0"/>
              <a:t>Respect for potential and enrolled subjects </a:t>
            </a:r>
          </a:p>
          <a:p>
            <a:endParaRPr lang="en-US" sz="1650" dirty="0"/>
          </a:p>
          <a:p>
            <a:pPr marL="0" indent="0">
              <a:buNone/>
            </a:pPr>
            <a:r>
              <a:rPr lang="en-US" sz="1200" dirty="0"/>
              <a:t>Emanuel EJ, Wendler, and Grady C. </a:t>
            </a:r>
            <a:r>
              <a:rPr lang="en-US" sz="1200" i="1" dirty="0"/>
              <a:t>JAMA. </a:t>
            </a:r>
            <a:r>
              <a:rPr lang="en-US" sz="1200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97527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373F125-DEF3-41D6-9918-AB21A2ACC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E9F226-EB6E-48C9-ADDA-636DE4BF4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7936" y="1221509"/>
            <a:ext cx="3131057" cy="4416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F0DEF-2D2D-FE45-87E4-C46EF593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68" y="1692574"/>
            <a:ext cx="2452312" cy="3468245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What makes Clinical trials for COVID-19 ethical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154C75-3508-0347-840C-4F2834D8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930" y="1221509"/>
            <a:ext cx="4730661" cy="4416579"/>
          </a:xfrm>
        </p:spPr>
        <p:txBody>
          <a:bodyPr anchor="ctr">
            <a:normAutofit/>
          </a:bodyPr>
          <a:lstStyle/>
          <a:p>
            <a:r>
              <a:rPr lang="en-US" sz="1950" dirty="0"/>
              <a:t>Social or scientific value</a:t>
            </a:r>
          </a:p>
          <a:p>
            <a:r>
              <a:rPr lang="en-US" sz="1950" dirty="0"/>
              <a:t>Scientific validity </a:t>
            </a:r>
          </a:p>
          <a:p>
            <a:r>
              <a:rPr lang="en-US" sz="1950" dirty="0"/>
              <a:t>Fair subject selection </a:t>
            </a:r>
          </a:p>
          <a:p>
            <a:r>
              <a:rPr lang="en-US" sz="1950" dirty="0"/>
              <a:t>Favorable risk-benefit ratio </a:t>
            </a:r>
          </a:p>
          <a:p>
            <a:r>
              <a:rPr lang="en-US" sz="1950" dirty="0"/>
              <a:t>Independent review </a:t>
            </a:r>
          </a:p>
          <a:p>
            <a:r>
              <a:rPr lang="en-US" sz="1950" dirty="0"/>
              <a:t>Informed consent </a:t>
            </a:r>
          </a:p>
          <a:p>
            <a:r>
              <a:rPr lang="en-US" sz="1950" dirty="0"/>
              <a:t>Respect for potential and enrolled subjects </a:t>
            </a:r>
          </a:p>
          <a:p>
            <a:endParaRPr lang="en-US" sz="1650" dirty="0"/>
          </a:p>
          <a:p>
            <a:pPr marL="0" indent="0">
              <a:buNone/>
            </a:pPr>
            <a:r>
              <a:rPr lang="en-US" sz="1200" dirty="0"/>
              <a:t>Emanuel EJ, Wendler, and Grady C. </a:t>
            </a:r>
            <a:r>
              <a:rPr lang="en-US" sz="1200" i="1" dirty="0"/>
              <a:t>JAMA. </a:t>
            </a:r>
            <a:r>
              <a:rPr lang="en-US" sz="1200" dirty="0"/>
              <a:t>2000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5C2A33-EC3A-4943-AE9A-B516ABAB7627}"/>
              </a:ext>
            </a:extLst>
          </p:cNvPr>
          <p:cNvSpPr/>
          <p:nvPr/>
        </p:nvSpPr>
        <p:spPr>
          <a:xfrm>
            <a:off x="3737610" y="1692573"/>
            <a:ext cx="3589020" cy="799167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E4E731-A5DA-4C45-94DB-00AE134310B4}"/>
              </a:ext>
            </a:extLst>
          </p:cNvPr>
          <p:cNvSpPr txBox="1"/>
          <p:nvPr/>
        </p:nvSpPr>
        <p:spPr>
          <a:xfrm>
            <a:off x="7357019" y="1953657"/>
            <a:ext cx="1413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  <a:cs typeface="+mn-cs"/>
              </a:rPr>
              <a:t>Ethical Concepts!</a:t>
            </a:r>
          </a:p>
        </p:txBody>
      </p:sp>
    </p:spTree>
    <p:extLst>
      <p:ext uri="{BB962C8B-B14F-4D97-AF65-F5344CB8AC3E}">
        <p14:creationId xmlns:p14="http://schemas.microsoft.com/office/powerpoint/2010/main" val="320580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373F125-DEF3-41D6-9918-AB21A2ACC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E9F226-EB6E-48C9-ADDA-636DE4BF4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7936" y="1221509"/>
            <a:ext cx="3131057" cy="4416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F0DEF-2D2D-FE45-87E4-C46EF593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68" y="1692574"/>
            <a:ext cx="2452312" cy="3468245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What makes Clinical trials for COVID-19 ethical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154C75-3508-0347-840C-4F2834D8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930" y="1221509"/>
            <a:ext cx="4730661" cy="4416579"/>
          </a:xfrm>
        </p:spPr>
        <p:txBody>
          <a:bodyPr anchor="ctr">
            <a:normAutofit/>
          </a:bodyPr>
          <a:lstStyle/>
          <a:p>
            <a:r>
              <a:rPr lang="en-US" sz="1950" dirty="0"/>
              <a:t>Social or scientific value </a:t>
            </a:r>
          </a:p>
          <a:p>
            <a:r>
              <a:rPr lang="en-US" sz="1950" dirty="0"/>
              <a:t>Scientific validity </a:t>
            </a:r>
          </a:p>
          <a:p>
            <a:r>
              <a:rPr lang="en-US" sz="1950" dirty="0"/>
              <a:t>Fair subject selection </a:t>
            </a:r>
          </a:p>
          <a:p>
            <a:r>
              <a:rPr lang="en-US" sz="1950" dirty="0"/>
              <a:t>Favorable risk-benefit ratio </a:t>
            </a:r>
          </a:p>
          <a:p>
            <a:r>
              <a:rPr lang="en-US" sz="1950" dirty="0"/>
              <a:t>Independent review </a:t>
            </a:r>
          </a:p>
          <a:p>
            <a:r>
              <a:rPr lang="en-US" sz="1950" dirty="0"/>
              <a:t>Informed consent </a:t>
            </a:r>
          </a:p>
          <a:p>
            <a:r>
              <a:rPr lang="en-US" sz="1950" dirty="0"/>
              <a:t>Respect for potential and enrolled subjects </a:t>
            </a:r>
          </a:p>
          <a:p>
            <a:endParaRPr lang="en-US" sz="1650" dirty="0"/>
          </a:p>
          <a:p>
            <a:pPr marL="0" indent="0">
              <a:buNone/>
            </a:pPr>
            <a:r>
              <a:rPr lang="en-US" sz="1200" dirty="0"/>
              <a:t>Emanuel EJ, Wendler, and Grady C. </a:t>
            </a:r>
            <a:r>
              <a:rPr lang="en-US" sz="1200" i="1" dirty="0"/>
              <a:t>JAMA. </a:t>
            </a:r>
            <a:r>
              <a:rPr lang="en-US" sz="1200" dirty="0"/>
              <a:t>2000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D9888-2975-504E-9080-2523D003B903}"/>
              </a:ext>
            </a:extLst>
          </p:cNvPr>
          <p:cNvSpPr/>
          <p:nvPr/>
        </p:nvSpPr>
        <p:spPr>
          <a:xfrm>
            <a:off x="3720882" y="3724880"/>
            <a:ext cx="3287659" cy="44428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FBC0B19-7DCC-9A42-8AB8-D2A5E2775515}"/>
              </a:ext>
            </a:extLst>
          </p:cNvPr>
          <p:cNvSpPr txBox="1"/>
          <p:nvPr/>
        </p:nvSpPr>
        <p:spPr>
          <a:xfrm>
            <a:off x="7131208" y="3810333"/>
            <a:ext cx="161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  <a:cs typeface="+mn-cs"/>
              </a:rPr>
              <a:t>5</a:t>
            </a:r>
            <a:r>
              <a:rPr lang="en-US" baseline="30000" dirty="0">
                <a:solidFill>
                  <a:prstClr val="black"/>
                </a:solidFill>
                <a:latin typeface="Gill Sans MT" panose="020B0502020104020203"/>
                <a:cs typeface="+mn-cs"/>
              </a:rPr>
              <a:t>th</a:t>
            </a:r>
            <a:r>
              <a:rPr lang="en-US" dirty="0">
                <a:solidFill>
                  <a:prstClr val="black"/>
                </a:solidFill>
                <a:latin typeface="Gill Sans MT" panose="020B0502020104020203"/>
                <a:cs typeface="+mn-cs"/>
              </a:rPr>
              <a:t> on the list…</a:t>
            </a:r>
          </a:p>
        </p:txBody>
      </p:sp>
    </p:spTree>
    <p:extLst>
      <p:ext uri="{BB962C8B-B14F-4D97-AF65-F5344CB8AC3E}">
        <p14:creationId xmlns:p14="http://schemas.microsoft.com/office/powerpoint/2010/main" val="75190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373F125-DEF3-41D6-9918-AB21A2ACC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E9F226-EB6E-48C9-ADDA-636DE4BF4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7936" y="1221509"/>
            <a:ext cx="3131057" cy="4416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F0DEF-2D2D-FE45-87E4-C46EF593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68" y="1692574"/>
            <a:ext cx="2452312" cy="3468245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What makes Clinical trials for COVID-19 ethical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154C75-3508-0347-840C-4F2834D8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930" y="1221509"/>
            <a:ext cx="4730661" cy="4416579"/>
          </a:xfrm>
        </p:spPr>
        <p:txBody>
          <a:bodyPr anchor="ctr">
            <a:normAutofit/>
          </a:bodyPr>
          <a:lstStyle/>
          <a:p>
            <a:r>
              <a:rPr lang="en-US" sz="1950" dirty="0"/>
              <a:t>Social or scientific value </a:t>
            </a:r>
          </a:p>
          <a:p>
            <a:r>
              <a:rPr lang="en-US" sz="1950" dirty="0"/>
              <a:t>Scientific validity </a:t>
            </a:r>
          </a:p>
          <a:p>
            <a:r>
              <a:rPr lang="en-US" sz="1950" dirty="0"/>
              <a:t>Fair subject selection </a:t>
            </a:r>
          </a:p>
          <a:p>
            <a:r>
              <a:rPr lang="en-US" sz="1950" dirty="0"/>
              <a:t>Favorable risk-benefit ratio </a:t>
            </a:r>
          </a:p>
          <a:p>
            <a:r>
              <a:rPr lang="en-US" sz="1950" dirty="0"/>
              <a:t>Independent review </a:t>
            </a:r>
          </a:p>
          <a:p>
            <a:r>
              <a:rPr lang="en-US" sz="1950" dirty="0"/>
              <a:t>Informed consent </a:t>
            </a:r>
          </a:p>
          <a:p>
            <a:r>
              <a:rPr lang="en-US" sz="1950" dirty="0"/>
              <a:t>Respect for potential and enrolled subjects </a:t>
            </a:r>
          </a:p>
          <a:p>
            <a:endParaRPr lang="en-US" sz="1650" dirty="0"/>
          </a:p>
          <a:p>
            <a:pPr marL="0" indent="0">
              <a:buNone/>
            </a:pPr>
            <a:r>
              <a:rPr lang="en-US" sz="1200" dirty="0"/>
              <a:t>Emanuel EJ, Wendler, and Grady C. </a:t>
            </a:r>
            <a:r>
              <a:rPr lang="en-US" sz="1200" i="1" dirty="0"/>
              <a:t>JAMA. </a:t>
            </a:r>
            <a:r>
              <a:rPr lang="en-US" sz="1200" dirty="0"/>
              <a:t>2000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0D1A1D5-8061-BB46-8669-4B1B1C7336D8}"/>
              </a:ext>
            </a:extLst>
          </p:cNvPr>
          <p:cNvSpPr/>
          <p:nvPr/>
        </p:nvSpPr>
        <p:spPr>
          <a:xfrm>
            <a:off x="3771064" y="2562368"/>
            <a:ext cx="3589020" cy="799167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4A4E27-475B-084E-8810-859D51B68D72}"/>
              </a:ext>
            </a:extLst>
          </p:cNvPr>
          <p:cNvSpPr txBox="1"/>
          <p:nvPr/>
        </p:nvSpPr>
        <p:spPr>
          <a:xfrm>
            <a:off x="7393537" y="2631094"/>
            <a:ext cx="1612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  <a:cs typeface="+mn-cs"/>
              </a:rPr>
              <a:t>Critical issues in discussions about RCTs for COVID-19</a:t>
            </a:r>
          </a:p>
        </p:txBody>
      </p:sp>
    </p:spTree>
    <p:extLst>
      <p:ext uri="{BB962C8B-B14F-4D97-AF65-F5344CB8AC3E}">
        <p14:creationId xmlns:p14="http://schemas.microsoft.com/office/powerpoint/2010/main" val="239660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373F125-DEF3-41D6-9918-AB21A2ACC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E9F226-EB6E-48C9-ADDA-636DE4BF4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7936" y="1221509"/>
            <a:ext cx="3131057" cy="4416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F0DEF-2D2D-FE45-87E4-C46EF593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68" y="1692574"/>
            <a:ext cx="2452312" cy="3468245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Fair subject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154C75-3508-0347-840C-4F2834D8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929" y="1221509"/>
            <a:ext cx="4909135" cy="441657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1800" dirty="0"/>
              <a:t>Centered around enrollment of traditionally under-represented populations in trials</a:t>
            </a:r>
          </a:p>
          <a:p>
            <a:pPr lvl="1"/>
            <a:r>
              <a:rPr lang="en-US" sz="1650" dirty="0"/>
              <a:t>Under-represented minorities</a:t>
            </a:r>
          </a:p>
          <a:p>
            <a:pPr lvl="1"/>
            <a:r>
              <a:rPr lang="en-US" sz="1650" dirty="0"/>
              <a:t>Elderly</a:t>
            </a:r>
          </a:p>
          <a:p>
            <a:r>
              <a:rPr lang="en-US" sz="1800" dirty="0"/>
              <a:t>Significant attention in vaccine trials</a:t>
            </a:r>
          </a:p>
          <a:p>
            <a:pPr lvl="1"/>
            <a:r>
              <a:rPr lang="en-US" sz="1650" dirty="0"/>
              <a:t>Implications for access, science, and downstream uptake</a:t>
            </a:r>
          </a:p>
          <a:p>
            <a:pPr lvl="1"/>
            <a:r>
              <a:rPr lang="en-US" sz="1650" dirty="0"/>
              <a:t>COVE Phase III Trial*</a:t>
            </a:r>
          </a:p>
          <a:p>
            <a:pPr lvl="2"/>
            <a:r>
              <a:rPr lang="en-US" sz="1500" dirty="0"/>
              <a:t>25% &gt;65;  20% Hispanic;  10% Black or African American</a:t>
            </a:r>
          </a:p>
          <a:p>
            <a:pPr lvl="2"/>
            <a:r>
              <a:rPr lang="en-US" sz="1500" dirty="0"/>
              <a:t>Slowed to increase minority enrollment</a:t>
            </a:r>
          </a:p>
          <a:p>
            <a:r>
              <a:rPr lang="en-US" sz="1800" dirty="0"/>
              <a:t>Ethical need to include populations disproportionately affected </a:t>
            </a:r>
          </a:p>
          <a:p>
            <a:r>
              <a:rPr lang="en-US" sz="1800" dirty="0"/>
              <a:t>Ethical concerns related to mistrust and hesitancy</a:t>
            </a:r>
          </a:p>
          <a:p>
            <a:pPr marL="0" indent="0">
              <a:buNone/>
            </a:pPr>
            <a:r>
              <a:rPr lang="en-US" sz="1050" dirty="0"/>
              <a:t>        *Baden LR et. al. </a:t>
            </a:r>
            <a:r>
              <a:rPr lang="en-US" sz="1050" i="1" dirty="0"/>
              <a:t>NEJM</a:t>
            </a:r>
            <a:r>
              <a:rPr lang="en-US" sz="1050" dirty="0"/>
              <a:t>. 2021</a:t>
            </a:r>
          </a:p>
        </p:txBody>
      </p:sp>
    </p:spTree>
    <p:extLst>
      <p:ext uri="{BB962C8B-B14F-4D97-AF65-F5344CB8AC3E}">
        <p14:creationId xmlns:p14="http://schemas.microsoft.com/office/powerpoint/2010/main" val="178999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86" y="0"/>
            <a:ext cx="7620000" cy="7921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						Agenda</a:t>
            </a:r>
          </a:p>
        </p:txBody>
      </p:sp>
      <p:sp>
        <p:nvSpPr>
          <p:cNvPr id="122882" name="Content Placeholder 2"/>
          <p:cNvSpPr>
            <a:spLocks noGrp="1"/>
          </p:cNvSpPr>
          <p:nvPr>
            <p:ph idx="1"/>
          </p:nvPr>
        </p:nvSpPr>
        <p:spPr>
          <a:xfrm>
            <a:off x="2209800" y="1447800"/>
            <a:ext cx="5867400" cy="4495800"/>
          </a:xfrm>
        </p:spPr>
        <p:txBody>
          <a:bodyPr/>
          <a:lstStyle/>
          <a:p>
            <a:pPr marL="114300" indent="0">
              <a:buFont typeface="Arial" charset="0"/>
              <a:buNone/>
            </a:pPr>
            <a:r>
              <a:rPr lang="en-US" dirty="0"/>
              <a:t> 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85800" y="990600"/>
            <a:ext cx="723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23592" y="1026160"/>
            <a:ext cx="7793094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 </a:t>
            </a:r>
            <a:endParaRPr lang="en-US" sz="1200" dirty="0"/>
          </a:p>
          <a:p>
            <a:r>
              <a:rPr lang="en-US" sz="1400" b="1" dirty="0">
                <a:latin typeface="+mj-lt"/>
              </a:rPr>
              <a:t>11:30 am – 11:35 am	Welcome &amp; General Announcements </a:t>
            </a:r>
            <a:br>
              <a:rPr lang="en-US" sz="1400" b="1" dirty="0">
                <a:latin typeface="+mj-lt"/>
              </a:rPr>
            </a:br>
            <a:r>
              <a:rPr lang="en-US" sz="1400" b="1" dirty="0">
                <a:latin typeface="+mj-lt"/>
              </a:rPr>
              <a:t>		</a:t>
            </a:r>
            <a:r>
              <a:rPr lang="en-US" sz="1400" dirty="0">
                <a:latin typeface="+mj-lt"/>
              </a:rPr>
              <a:t>John Doan, MD</a:t>
            </a:r>
          </a:p>
          <a:p>
            <a:r>
              <a:rPr lang="en-US" sz="1400" dirty="0">
                <a:latin typeface="+mj-lt"/>
              </a:rPr>
              <a:t>		Research Services Consultant</a:t>
            </a:r>
          </a:p>
          <a:p>
            <a:r>
              <a:rPr lang="en-US" sz="1400" dirty="0">
                <a:latin typeface="+mj-lt"/>
              </a:rPr>
              <a:t>		Emory University, Office for Clinical Research – Education &amp; Outreach </a:t>
            </a:r>
            <a:br>
              <a:rPr lang="en-US" sz="1400" dirty="0">
                <a:latin typeface="+mj-lt"/>
              </a:rPr>
            </a:br>
            <a:endParaRPr lang="en-US" sz="1400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11:35 am – 12:05 pm	COVID-19: The Need for Clinical Trials</a:t>
            </a:r>
            <a:endParaRPr lang="en-US" sz="1400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Includes Q&amp;A	</a:t>
            </a:r>
            <a:r>
              <a:rPr lang="en-US" sz="1400" dirty="0">
                <a:latin typeface="+mj-lt"/>
              </a:rPr>
              <a:t>Neal W. Dickert, MD, PhD</a:t>
            </a:r>
          </a:p>
          <a:p>
            <a:r>
              <a:rPr lang="en-US" sz="1400" b="1" dirty="0">
                <a:latin typeface="+mj-lt"/>
              </a:rPr>
              <a:t>		</a:t>
            </a:r>
            <a:r>
              <a:rPr lang="en-US" sz="1400" dirty="0">
                <a:latin typeface="+mj-lt"/>
              </a:rPr>
              <a:t>Associate Professor </a:t>
            </a:r>
          </a:p>
          <a:p>
            <a:r>
              <a:rPr lang="en-US" sz="1400" b="1" dirty="0">
                <a:latin typeface="+mj-lt"/>
              </a:rPr>
              <a:t>		</a:t>
            </a:r>
            <a:r>
              <a:rPr lang="en-US" sz="1400" dirty="0">
                <a:latin typeface="+mj-lt"/>
              </a:rPr>
              <a:t>Emory University, SOM: Cardiology</a:t>
            </a:r>
          </a:p>
          <a:p>
            <a:r>
              <a:rPr lang="en-US" sz="1400" dirty="0">
                <a:latin typeface="+mj-lt"/>
              </a:rPr>
              <a:t> </a:t>
            </a:r>
          </a:p>
          <a:p>
            <a:r>
              <a:rPr lang="en-US" sz="1400" b="1" dirty="0">
                <a:latin typeface="+mj-lt"/>
              </a:rPr>
              <a:t>12:10 pm – 12:40 pm	Tackling COVID-19	</a:t>
            </a:r>
            <a:endParaRPr lang="en-US" sz="1400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Includes Q&amp;A	</a:t>
            </a:r>
            <a:r>
              <a:rPr lang="en-US" sz="1400" dirty="0">
                <a:latin typeface="+mj-lt"/>
              </a:rPr>
              <a:t>Marybeth Sexton, MD</a:t>
            </a:r>
          </a:p>
          <a:p>
            <a:r>
              <a:rPr lang="en-US" sz="1400" dirty="0">
                <a:latin typeface="+mj-lt"/>
              </a:rPr>
              <a:t>		Assistant Professor</a:t>
            </a:r>
          </a:p>
          <a:p>
            <a:r>
              <a:rPr lang="en-US" sz="1400" dirty="0">
                <a:latin typeface="+mj-lt"/>
              </a:rPr>
              <a:t>		Emory University, SOM: Infectious Disease</a:t>
            </a:r>
          </a:p>
          <a:p>
            <a:endParaRPr lang="en-US" sz="1400" b="1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12:45 pm – 1:00 pm	Vaccination: COVID-19</a:t>
            </a:r>
          </a:p>
          <a:p>
            <a:r>
              <a:rPr lang="en-US" sz="1400" b="1" dirty="0">
                <a:latin typeface="+mj-lt"/>
              </a:rPr>
              <a:t>Includes Q&amp;A	</a:t>
            </a:r>
            <a:r>
              <a:rPr lang="en-US" sz="1400" dirty="0">
                <a:latin typeface="+mj-lt"/>
              </a:rPr>
              <a:t>Sam Shartar, MSN, RN, CEN, FAAN</a:t>
            </a:r>
          </a:p>
          <a:p>
            <a:r>
              <a:rPr lang="en-US" sz="1400" dirty="0">
                <a:latin typeface="+mj-lt"/>
              </a:rPr>
              <a:t>		Director of Operations and Senior Administrator</a:t>
            </a:r>
          </a:p>
          <a:p>
            <a:r>
              <a:rPr lang="en-US" sz="1400" dirty="0">
                <a:latin typeface="+mj-lt"/>
              </a:rPr>
              <a:t>		Emory University: Critical Event Preparedness and Response (CEPAR)</a:t>
            </a:r>
            <a:r>
              <a:rPr lang="en-US" sz="1400" b="1" dirty="0">
                <a:latin typeface="+mj-lt"/>
              </a:rPr>
              <a:t/>
            </a:r>
            <a:br>
              <a:rPr lang="en-US" sz="1400" b="1" dirty="0">
                <a:latin typeface="+mj-lt"/>
              </a:rPr>
            </a:br>
            <a:endParaRPr lang="en-US" sz="1400" b="1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1:00 pm		Closing Remarks</a:t>
            </a:r>
            <a:br>
              <a:rPr lang="en-US" sz="1400" b="1" dirty="0">
                <a:latin typeface="+mj-lt"/>
              </a:rPr>
            </a:br>
            <a:r>
              <a:rPr lang="en-US" sz="1400" b="1" dirty="0">
                <a:latin typeface="+mj-lt"/>
              </a:rPr>
              <a:t>		</a:t>
            </a:r>
            <a:r>
              <a:rPr lang="en-US" sz="1400" dirty="0">
                <a:latin typeface="+mj-lt"/>
              </a:rPr>
              <a:t>John Doan, MD</a:t>
            </a:r>
          </a:p>
          <a:p>
            <a:r>
              <a:rPr lang="en-US" sz="1400" dirty="0">
                <a:latin typeface="+mj-lt"/>
              </a:rPr>
              <a:t>		Research Services Consultant</a:t>
            </a:r>
          </a:p>
          <a:p>
            <a:r>
              <a:rPr lang="en-US" sz="1400" dirty="0">
                <a:latin typeface="+mj-lt"/>
              </a:rPr>
              <a:t>		Emory University, Office for Clinical Research – Education &amp; Outreach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cs typeface="+mn-cs"/>
              </a:rPr>
              <a:t>				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  <a:cs typeface="+mn-cs"/>
              </a:rPr>
              <a:t/>
            </a:r>
            <a:br>
              <a:rPr lang="en-US" sz="1200" b="1" dirty="0">
                <a:latin typeface="+mn-lt"/>
                <a:cs typeface="+mn-cs"/>
              </a:rPr>
            </a:br>
            <a:r>
              <a:rPr lang="en-US" sz="1200" b="1" dirty="0">
                <a:latin typeface="+mn-lt"/>
                <a:cs typeface="+mn-cs"/>
              </a:rPr>
              <a:t>			</a:t>
            </a:r>
            <a:r>
              <a:rPr lang="en-US" sz="1200" dirty="0">
                <a:latin typeface="+mn-lt"/>
                <a:cs typeface="+mn-cs"/>
              </a:rPr>
              <a:t>			</a:t>
            </a:r>
            <a:r>
              <a:rPr lang="en-US" sz="1000" dirty="0">
                <a:latin typeface="+mn-lt"/>
                <a:cs typeface="+mn-cs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373F125-DEF3-41D6-9918-AB21A2ACC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E9F226-EB6E-48C9-ADDA-636DE4BF4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7936" y="1221509"/>
            <a:ext cx="3131057" cy="4416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F0DEF-2D2D-FE45-87E4-C46EF593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68" y="1692574"/>
            <a:ext cx="2452312" cy="3468245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Fair subject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154C75-3508-0347-840C-4F2834D8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929" y="1221509"/>
            <a:ext cx="4909135" cy="441657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Minority enrollment in COVID trials has been highly variable by site</a:t>
            </a:r>
          </a:p>
          <a:p>
            <a:endParaRPr lang="en-US" sz="1800" dirty="0"/>
          </a:p>
          <a:p>
            <a:r>
              <a:rPr lang="en-US" sz="1800" dirty="0"/>
              <a:t>Drivers of under-enrollment are incompletely understood</a:t>
            </a:r>
          </a:p>
          <a:p>
            <a:endParaRPr lang="en-US" sz="1800" dirty="0"/>
          </a:p>
          <a:p>
            <a:r>
              <a:rPr lang="en-US" sz="1800" dirty="0"/>
              <a:t>Data suggest that willingness to enroll may not be the primary issue</a:t>
            </a:r>
          </a:p>
          <a:p>
            <a:pPr lvl="1"/>
            <a:r>
              <a:rPr lang="en-US" dirty="0"/>
              <a:t>Langford AT et al. </a:t>
            </a:r>
            <a:r>
              <a:rPr lang="en-US" i="1" dirty="0"/>
              <a:t>Cancer</a:t>
            </a:r>
            <a:r>
              <a:rPr lang="en-US" dirty="0"/>
              <a:t>. 2014;  Wendler D et al. </a:t>
            </a:r>
            <a:r>
              <a:rPr lang="en-US" i="1" dirty="0"/>
              <a:t>PL:OS Med</a:t>
            </a:r>
            <a:r>
              <a:rPr lang="en-US" dirty="0"/>
              <a:t>. 2006; Speight CD et al. </a:t>
            </a:r>
            <a:r>
              <a:rPr lang="en-US" i="1" dirty="0"/>
              <a:t>AJOB Emp Bioethics</a:t>
            </a:r>
            <a:r>
              <a:rPr lang="en-US" dirty="0"/>
              <a:t>. In press.</a:t>
            </a:r>
          </a:p>
          <a:p>
            <a:endParaRPr lang="en-US" sz="1800" dirty="0"/>
          </a:p>
          <a:p>
            <a:r>
              <a:rPr lang="en-US" sz="1800" dirty="0"/>
              <a:t>There are likely large discrepancies in being asked to enroll</a:t>
            </a:r>
          </a:p>
        </p:txBody>
      </p:sp>
    </p:spTree>
    <p:extLst>
      <p:ext uri="{BB962C8B-B14F-4D97-AF65-F5344CB8AC3E}">
        <p14:creationId xmlns:p14="http://schemas.microsoft.com/office/powerpoint/2010/main" val="88803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373F125-DEF3-41D6-9918-AB21A2ACC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E9F226-EB6E-48C9-ADDA-636DE4BF4E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7936" y="1221509"/>
            <a:ext cx="3131057" cy="44165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F0DEF-2D2D-FE45-87E4-C46EF593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68" y="1692574"/>
            <a:ext cx="2452312" cy="3468245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Favorable risk-benefit 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154C75-3508-0347-840C-4F2834D8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929" y="1221509"/>
            <a:ext cx="4819871" cy="4416579"/>
          </a:xfrm>
        </p:spPr>
        <p:txBody>
          <a:bodyPr anchor="ctr">
            <a:normAutofit/>
          </a:bodyPr>
          <a:lstStyle/>
          <a:p>
            <a:r>
              <a:rPr lang="en-US" sz="1950" dirty="0"/>
              <a:t>Common standard = Clinical Equipoise</a:t>
            </a:r>
          </a:p>
          <a:p>
            <a:pPr lvl="1"/>
            <a:r>
              <a:rPr lang="en-US" sz="1500" dirty="0"/>
              <a:t>“Genuine uncertainty within the expert medical community--not necessarily on the part of the individual investigator--about the preferred treatment.”    Freedman B. </a:t>
            </a:r>
            <a:r>
              <a:rPr lang="en-US" sz="1500" i="1" dirty="0"/>
              <a:t>NEJM</a:t>
            </a:r>
            <a:r>
              <a:rPr lang="en-US" sz="1500" dirty="0"/>
              <a:t>. 1987</a:t>
            </a:r>
          </a:p>
          <a:p>
            <a:r>
              <a:rPr lang="en-US" sz="1950" dirty="0"/>
              <a:t>Simple concept; TOUGH to operationalize</a:t>
            </a:r>
          </a:p>
          <a:p>
            <a:pPr lvl="1"/>
            <a:r>
              <a:rPr lang="en-US" sz="1800" dirty="0"/>
              <a:t>Can be hard to know when to start and stop</a:t>
            </a:r>
          </a:p>
          <a:p>
            <a:pPr lvl="1"/>
            <a:r>
              <a:rPr lang="en-US" sz="1800" dirty="0"/>
              <a:t>Certainty is not binary</a:t>
            </a:r>
          </a:p>
          <a:p>
            <a:r>
              <a:rPr lang="en-US" sz="1950" dirty="0"/>
              <a:t>In the context of COVID, the stakes have been high</a:t>
            </a:r>
          </a:p>
          <a:p>
            <a:r>
              <a:rPr lang="en-US" sz="1950" dirty="0"/>
              <a:t>The role and impact of DSMBs has been elevated</a:t>
            </a:r>
          </a:p>
        </p:txBody>
      </p:sp>
    </p:spTree>
    <p:extLst>
      <p:ext uri="{BB962C8B-B14F-4D97-AF65-F5344CB8AC3E}">
        <p14:creationId xmlns:p14="http://schemas.microsoft.com/office/powerpoint/2010/main" val="31381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FB785D-57BC-074E-A975-441085A35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D84838-9EE7-404E-921E-30902A9F3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95" y="2366892"/>
            <a:ext cx="8272211" cy="3565278"/>
          </a:xfrm>
        </p:spPr>
        <p:txBody>
          <a:bodyPr>
            <a:normAutofit fontScale="92500" lnSpcReduction="10000"/>
          </a:bodyPr>
          <a:lstStyle/>
          <a:p>
            <a:r>
              <a:rPr lang="en-US" sz="1650" dirty="0"/>
              <a:t>Clinical trials are the foundation of what we know about what works and what doesn’t</a:t>
            </a:r>
          </a:p>
          <a:p>
            <a:endParaRPr lang="en-US" sz="1650" dirty="0"/>
          </a:p>
          <a:p>
            <a:r>
              <a:rPr lang="en-US" sz="1650" dirty="0"/>
              <a:t>Safe, efficient, and the consequences of not doing them (or of doing them poorly) can be disastrous</a:t>
            </a:r>
          </a:p>
          <a:p>
            <a:pPr marL="243000" lvl="1" indent="0">
              <a:buNone/>
            </a:pPr>
            <a:endParaRPr lang="en-US" sz="1500" dirty="0"/>
          </a:p>
          <a:p>
            <a:r>
              <a:rPr lang="en-US" sz="1650" dirty="0"/>
              <a:t>They are very much needed for continued progress in the fight against COVID</a:t>
            </a:r>
          </a:p>
          <a:p>
            <a:endParaRPr lang="en-US" sz="1650" dirty="0"/>
          </a:p>
          <a:p>
            <a:r>
              <a:rPr lang="en-US" sz="1650" dirty="0"/>
              <a:t>Challenges are shifting as our armamentarium grows</a:t>
            </a:r>
          </a:p>
          <a:p>
            <a:pPr marL="0" indent="0">
              <a:buNone/>
            </a:pPr>
            <a:endParaRPr lang="en-US" sz="1650" dirty="0"/>
          </a:p>
          <a:p>
            <a:r>
              <a:rPr lang="en-US" sz="1650" dirty="0"/>
              <a:t>Real need for dialogue about the essential nature of trials in development of knowledge</a:t>
            </a:r>
          </a:p>
          <a:p>
            <a:endParaRPr lang="en-US" dirty="0"/>
          </a:p>
          <a:p>
            <a:r>
              <a:rPr lang="en-US" sz="1650" dirty="0"/>
              <a:t>Need to understand barriers to participation and inclusion </a:t>
            </a:r>
          </a:p>
        </p:txBody>
      </p:sp>
    </p:spTree>
    <p:extLst>
      <p:ext uri="{BB962C8B-B14F-4D97-AF65-F5344CB8AC3E}">
        <p14:creationId xmlns:p14="http://schemas.microsoft.com/office/powerpoint/2010/main" val="37998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D0D6D3E-D7F9-4591-9CA9-DDF4DB1F73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2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4727C8-5564-4240-BC22-0DEBB8310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600" y="2382197"/>
            <a:ext cx="3459975" cy="739789"/>
          </a:xfrm>
        </p:spPr>
        <p:txBody>
          <a:bodyPr anchor="t">
            <a:normAutofit/>
          </a:bodyPr>
          <a:lstStyle/>
          <a:p>
            <a:pPr algn="l"/>
            <a:r>
              <a:rPr lang="en-US" sz="3300" dirty="0"/>
              <a:t>Tackling COVID-19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8A63904-25AC-4BB0-983C-30C92BDEC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453" y="3295709"/>
            <a:ext cx="3567122" cy="1419328"/>
          </a:xfrm>
        </p:spPr>
        <p:txBody>
          <a:bodyPr anchor="b">
            <a:noAutofit/>
          </a:bodyPr>
          <a:lstStyle/>
          <a:p>
            <a:r>
              <a:rPr lang="en-US" sz="1500" dirty="0"/>
              <a:t>Marybeth Sexton, MD, MSc</a:t>
            </a:r>
          </a:p>
          <a:p>
            <a:r>
              <a:rPr lang="en-US" sz="1500" dirty="0"/>
              <a:t>Assistant Professor of Infectious Diseases, </a:t>
            </a:r>
          </a:p>
          <a:p>
            <a:r>
              <a:rPr lang="en-US" sz="1500" dirty="0"/>
              <a:t>Emory University School of Medicine</a:t>
            </a:r>
          </a:p>
          <a:p>
            <a:r>
              <a:rPr lang="en-US" sz="1500" dirty="0"/>
              <a:t>Epidemiologist, The Emory Clinic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C9F2B0-1044-46EB-8AEB-C3BFFDE6C2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092502" y="857248"/>
            <a:ext cx="3051498" cy="51435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28B54C3-B57B-472A-B96E-1FCB67093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092503" y="857248"/>
            <a:ext cx="2708597" cy="51435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DB3C429-F8DA-49B9-AF84-21996FCF7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173041" y="776708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DF1A04-301B-4FA6-9CC7-3256BC96C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93" r="17255" b="-2"/>
          <a:stretch/>
        </p:blipFill>
        <p:spPr>
          <a:xfrm>
            <a:off x="4572000" y="1616652"/>
            <a:ext cx="3567122" cy="356712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082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DEE2AD96-B495-4E06-9291-B71706F728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3CF6D67-C5A8-4ADD-9E8E-1E38CA1D31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478886" y="1336710"/>
            <a:ext cx="51435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6909FA0-B515-4681-B7A8-FA281D133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294904" y="1153655"/>
            <a:ext cx="4759657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1C9FE86-FCC3-4A31-AA1C-C882262B7F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1146681" y="2971475"/>
            <a:ext cx="1876484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D96243B-ECED-4B71-8E06-AE9A285EAD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318751" y="1496845"/>
            <a:ext cx="51435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09989E4-EFDC-4A90-A633-E0525FB41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614065" y="1703623"/>
            <a:ext cx="3238727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67A88-3D45-41A4-92B7-5B8013FA1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97" y="1297392"/>
            <a:ext cx="3172575" cy="2540623"/>
          </a:xfrm>
        </p:spPr>
        <p:txBody>
          <a:bodyPr anchor="b">
            <a:normAutofit/>
          </a:bodyPr>
          <a:lstStyle/>
          <a:p>
            <a:pPr algn="r"/>
            <a:r>
              <a:rPr lang="en-US" sz="4500" dirty="0">
                <a:solidFill>
                  <a:srgbClr val="FFFFFF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3DD846-4BE2-4527-9994-4C8D6A684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209" y="1179182"/>
            <a:ext cx="4584736" cy="5135892"/>
          </a:xfrm>
        </p:spPr>
        <p:txBody>
          <a:bodyPr anchor="ctr">
            <a:normAutofit/>
          </a:bodyPr>
          <a:lstStyle/>
          <a:p>
            <a:r>
              <a:rPr lang="en-US" sz="1800" dirty="0"/>
              <a:t>COVID trends</a:t>
            </a:r>
          </a:p>
          <a:p>
            <a:endParaRPr lang="en-US" sz="1800" dirty="0"/>
          </a:p>
          <a:p>
            <a:r>
              <a:rPr lang="en-US" sz="1800" dirty="0"/>
              <a:t>What we’ve learned:</a:t>
            </a:r>
          </a:p>
          <a:p>
            <a:pPr lvl="1"/>
            <a:r>
              <a:rPr lang="en-US" dirty="0"/>
              <a:t>Disease presentation</a:t>
            </a:r>
          </a:p>
          <a:p>
            <a:pPr lvl="1"/>
            <a:r>
              <a:rPr lang="en-US" dirty="0"/>
              <a:t>“Long-haulers”</a:t>
            </a:r>
          </a:p>
          <a:p>
            <a:pPr lvl="1"/>
            <a:r>
              <a:rPr lang="en-US" dirty="0"/>
              <a:t>Treatments and ongoing research</a:t>
            </a:r>
          </a:p>
          <a:p>
            <a:endParaRPr lang="en-US" sz="1800" dirty="0"/>
          </a:p>
          <a:p>
            <a:r>
              <a:rPr lang="en-US" sz="1800" dirty="0"/>
              <a:t>Keeping yourself safe</a:t>
            </a:r>
          </a:p>
          <a:p>
            <a:pPr lvl="1"/>
            <a:r>
              <a:rPr lang="en-US" dirty="0"/>
              <a:t>Masking</a:t>
            </a:r>
          </a:p>
          <a:p>
            <a:pPr lvl="1"/>
            <a:r>
              <a:rPr lang="en-US" dirty="0"/>
              <a:t>Distancing</a:t>
            </a:r>
          </a:p>
          <a:p>
            <a:pPr lvl="1"/>
            <a:r>
              <a:rPr lang="en-US" dirty="0"/>
              <a:t>Hand hygiene</a:t>
            </a:r>
          </a:p>
          <a:p>
            <a:endParaRPr lang="en-US" sz="1800" dirty="0"/>
          </a:p>
          <a:p>
            <a:r>
              <a:rPr lang="en-US" sz="1800" dirty="0"/>
              <a:t>What’s new:</a:t>
            </a:r>
          </a:p>
          <a:p>
            <a:pPr lvl="1"/>
            <a:r>
              <a:rPr lang="en-US" dirty="0"/>
              <a:t>Vaccines</a:t>
            </a:r>
          </a:p>
          <a:p>
            <a:pPr lvl="1"/>
            <a:r>
              <a:rPr lang="en-US" dirty="0"/>
              <a:t>Variants</a:t>
            </a:r>
          </a:p>
          <a:p>
            <a:pPr lvl="1"/>
            <a:r>
              <a:rPr lang="en-US" dirty="0"/>
              <a:t>Disparities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4628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999963" y="-114239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1734" y="857250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737118" y="-40713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9DC8CA6-9207-433D-81CA-71B318065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074" r="22981" b="8593"/>
          <a:stretch/>
        </p:blipFill>
        <p:spPr>
          <a:xfrm>
            <a:off x="453528" y="1415459"/>
            <a:ext cx="8236370" cy="41706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C7758A8-600E-49F8-A0D3-12597F50D40F}"/>
              </a:ext>
            </a:extLst>
          </p:cNvPr>
          <p:cNvSpPr/>
          <p:nvPr/>
        </p:nvSpPr>
        <p:spPr>
          <a:xfrm>
            <a:off x="510364" y="3879556"/>
            <a:ext cx="956930" cy="20733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83EBEC2-45B5-4A43-A283-48B4E7609BAF}"/>
              </a:ext>
            </a:extLst>
          </p:cNvPr>
          <p:cNvSpPr/>
          <p:nvPr/>
        </p:nvSpPr>
        <p:spPr>
          <a:xfrm>
            <a:off x="5122235" y="5179385"/>
            <a:ext cx="2132695" cy="16214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72F1A59-3B88-4C5F-B705-D670B45B11E5}"/>
              </a:ext>
            </a:extLst>
          </p:cNvPr>
          <p:cNvSpPr/>
          <p:nvPr/>
        </p:nvSpPr>
        <p:spPr>
          <a:xfrm>
            <a:off x="8245549" y="5179385"/>
            <a:ext cx="444350" cy="16214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8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999963" y="-114239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1734" y="857250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737118" y="-40713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56A9DB7-B62F-4B10-885C-73EF061DC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34" t="9931" r="10333" b="14815"/>
          <a:stretch/>
        </p:blipFill>
        <p:spPr>
          <a:xfrm>
            <a:off x="342900" y="1227934"/>
            <a:ext cx="8458200" cy="440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3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999963" y="-114239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1734" y="857250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737118" y="-40713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AAC0F042-2A27-4E10-8E1D-36CAB5E4B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17" t="9931" r="11083" b="16000"/>
          <a:stretch/>
        </p:blipFill>
        <p:spPr>
          <a:xfrm>
            <a:off x="372560" y="1200150"/>
            <a:ext cx="839888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999963" y="-114239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1734" y="857250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737118" y="-40713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D6583D0-424B-4AED-98E3-11C0ECDC6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67" t="9931" r="13418" b="14666"/>
          <a:stretch/>
        </p:blipFill>
        <p:spPr>
          <a:xfrm>
            <a:off x="530146" y="1200150"/>
            <a:ext cx="8083709" cy="4457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36F086D-2399-4F70-A0CA-D43993538392}"/>
              </a:ext>
            </a:extLst>
          </p:cNvPr>
          <p:cNvSpPr/>
          <p:nvPr/>
        </p:nvSpPr>
        <p:spPr>
          <a:xfrm>
            <a:off x="7384312" y="4150685"/>
            <a:ext cx="1156291" cy="140349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999963" y="-114239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1734" y="857250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737118" y="-40713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8B7B718-ACDC-474C-9DE6-6B44DD198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00" t="9930" r="13583" b="13589"/>
          <a:stretch/>
        </p:blipFill>
        <p:spPr>
          <a:xfrm>
            <a:off x="690629" y="1200150"/>
            <a:ext cx="7762742" cy="4457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8630F27-B5BC-46BD-8680-4B760BF2B3A6}"/>
              </a:ext>
            </a:extLst>
          </p:cNvPr>
          <p:cNvSpPr/>
          <p:nvPr/>
        </p:nvSpPr>
        <p:spPr>
          <a:xfrm>
            <a:off x="5990138" y="2555801"/>
            <a:ext cx="1156291" cy="140349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					 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7637"/>
            <a:ext cx="8001000" cy="4983163"/>
          </a:xfrm>
        </p:spPr>
        <p:txBody>
          <a:bodyPr rtlCol="0">
            <a:normAutofit/>
          </a:bodyPr>
          <a:lstStyle/>
          <a:p>
            <a:r>
              <a:rPr lang="en-US" sz="3200" dirty="0">
                <a:latin typeface="+mj-lt"/>
              </a:rPr>
              <a:t>Reasons for further research and clinical trials</a:t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Strategy for fighting the COVID-19 pandemic</a:t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Vaccination Updates from CEPAR</a:t>
            </a:r>
          </a:p>
          <a:p>
            <a:endParaRPr lang="en-US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62000" y="1219200"/>
            <a:ext cx="716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999963" y="-114239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1734" y="857250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737118" y="-40713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2ACAA33-059D-4507-AA5A-E634C0D78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758" r="10750" b="4685"/>
          <a:stretch/>
        </p:blipFill>
        <p:spPr>
          <a:xfrm>
            <a:off x="613838" y="1479255"/>
            <a:ext cx="7915749" cy="4218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A6B9E2-AFDB-41AF-A704-4A57761CAA8A}"/>
              </a:ext>
            </a:extLst>
          </p:cNvPr>
          <p:cNvSpPr txBox="1"/>
          <p:nvPr/>
        </p:nvSpPr>
        <p:spPr>
          <a:xfrm>
            <a:off x="1403498" y="936995"/>
            <a:ext cx="539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  <a:cs typeface="+mn-cs"/>
              </a:rPr>
              <a:t>Nursing Home Deaths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6C9045-0A77-4124-BB53-A6C1E3E53E0F}"/>
              </a:ext>
            </a:extLst>
          </p:cNvPr>
          <p:cNvSpPr txBox="1"/>
          <p:nvPr/>
        </p:nvSpPr>
        <p:spPr>
          <a:xfrm>
            <a:off x="1613047" y="5697722"/>
            <a:ext cx="6254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Calibri" panose="020F0502020204030204"/>
                <a:cs typeface="+mn-cs"/>
              </a:rPr>
              <a:t>https://www.nytimes.com/interactive/2020/us/coronavirus-nursing-homes.html</a:t>
            </a:r>
            <a:endParaRPr lang="en-US" sz="12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5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85725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9856B7-545F-4F5D-99EA-53A668DFF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74" y="2083055"/>
            <a:ext cx="2916749" cy="2304295"/>
          </a:xfrm>
          <a:prstGeom prst="ellipse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2625" dirty="0"/>
              <a:t>COVID Case and Death Rate Trends Over Time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857251"/>
            <a:ext cx="455229" cy="24254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924561D-756D-410B-973A-E68C2552C2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91540" y="912115"/>
            <a:ext cx="884225" cy="174722"/>
            <a:chOff x="7763256" y="73152"/>
            <a:chExt cx="1178966" cy="232963"/>
          </a:xfrm>
        </p:grpSpPr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xmlns="" id="{77AF0971-0074-4E4E-9318-C1990C6FF2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xmlns="" id="{0849707A-24B1-45E4-8493-5DC15C578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xmlns="" id="{E0FFD705-F03C-46B0-ABB9-3C24E09312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xmlns="" id="{520B12C0-88D0-4F6F-9F29-38E4D1D610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xmlns="" id="{DEDD5A45-3641-4FE7-8375-EECF2DC9D0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xmlns="" id="{89BF55CA-60FC-479D-A85E-48626FC135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xmlns="" id="{5AFBE5BF-E87A-408F-BBBD-44C3D04C04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xmlns="" id="{1C27CF92-D148-45C8-88B6-F450B63DF1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xmlns="" id="{51CA2232-D147-480C-B1EE-665EE6ACC7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xmlns="" id="{7E67D92D-1CA9-43CE-8150-DF504F2BF0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xmlns="" id="{7B273169-B674-4C50-A14D-A943B99792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xmlns="" id="{DF6183FA-653E-4533-9A0B-D249EC0B15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xmlns="" id="{A82EFE58-AAB0-4925-A176-6FF36BF878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xmlns="" id="{3122AE75-4DBB-4E14-B0CA-DD1EAD89CE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xmlns="" id="{4ED7E672-90FC-4E8C-9C43-3AAE391C6C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xmlns="" id="{A5C0019E-5136-4C5E-A223-1E1717FD47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xmlns="" id="{29705F60-CFE6-47C5-96E5-05E7731FC8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xmlns="" id="{090E047C-18BC-4180-8D10-9F18F517BA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xmlns="" id="{A153194A-C8B1-46DB-9C6B-9847B06FAE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xmlns="" id="{5C0235EA-4E98-43EA-9AAE-2BD893DEAF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5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7123C577-9603-4A4C-92BF-F63DF797E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7" t="51492" r="11083" b="16000"/>
          <a:stretch/>
        </p:blipFill>
        <p:spPr>
          <a:xfrm>
            <a:off x="2411951" y="3843049"/>
            <a:ext cx="6732049" cy="156816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282487"/>
            <a:ext cx="455229" cy="2718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22D5F0C-BA96-4835-BE9A-5B8A98DD6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4" t="47558" r="10333" b="14815"/>
          <a:stretch/>
        </p:blipFill>
        <p:spPr>
          <a:xfrm>
            <a:off x="2306566" y="1446790"/>
            <a:ext cx="6765857" cy="1760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7A59B2-09DF-43EE-B415-B5A86C19175F}"/>
              </a:ext>
            </a:extLst>
          </p:cNvPr>
          <p:cNvSpPr txBox="1"/>
          <p:nvPr/>
        </p:nvSpPr>
        <p:spPr>
          <a:xfrm>
            <a:off x="1641272" y="5697442"/>
            <a:ext cx="77438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https://www.washingtonpost.com/graphics/2020/national/coronavirus-us-cases-deaths/?itid=sn_coronavirus_1/</a:t>
            </a:r>
          </a:p>
        </p:txBody>
      </p:sp>
    </p:spTree>
    <p:extLst>
      <p:ext uri="{BB962C8B-B14F-4D97-AF65-F5344CB8AC3E}">
        <p14:creationId xmlns:p14="http://schemas.microsoft.com/office/powerpoint/2010/main" val="389488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A8AA5BC-4F7A-4226-8F99-6D824B226A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4757"/>
            <a:ext cx="9144000" cy="51459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11DBBF1-3229-4BD9-B3D1-B4CA571E74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 bwMode="white">
          <a:xfrm>
            <a:off x="0" y="1489969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BC87C3E-1040-4EE4-9BDB-9537F7A1B3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82" y="1583462"/>
            <a:ext cx="9141618" cy="3710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B71860-367C-483F-A995-94642650B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04" y="2032105"/>
            <a:ext cx="7950994" cy="1625042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4950"/>
              <a:t>What We’ve Learned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2CDBECE-872A-4C73-9DC1-BB4E805E2C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543300" y="3778196"/>
            <a:ext cx="2057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5CD5A0B-CDD7-427C-AA42-2EECFDFA18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 bwMode="white">
          <a:xfrm>
            <a:off x="0" y="5378897"/>
            <a:ext cx="914161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18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64F519EA-836C-4E21-87EE-CE7AB01863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51960"/>
            <a:ext cx="3337098" cy="17487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10685A-6235-45A7-850D-A6F555466E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2531" y="1384458"/>
            <a:ext cx="4026994" cy="4190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731DCB-EA35-4102-A5C1-FC5DD295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04" y="1866719"/>
            <a:ext cx="3144897" cy="3124564"/>
          </a:xfrm>
        </p:spPr>
        <p:txBody>
          <a:bodyPr>
            <a:normAutofit/>
          </a:bodyPr>
          <a:lstStyle/>
          <a:p>
            <a:r>
              <a:rPr lang="en-US" sz="3450"/>
              <a:t>Very Varied Presentations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833A70A-9722-46F0-A5EB-C72F787470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1148" y="3143629"/>
            <a:ext cx="472717" cy="573932"/>
            <a:chOff x="45711" y="3048506"/>
            <a:chExt cx="630289" cy="765242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xmlns="" id="{0E424FCE-3213-4BEE-A1E8-B7E8AEA5A2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xmlns="" id="{5EE95433-383A-45BD-BFCA-833B8F0AE4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62">
              <a:extLst>
                <a:ext uri="{FF2B5EF4-FFF2-40B4-BE49-F238E27FC236}">
                  <a16:creationId xmlns:a16="http://schemas.microsoft.com/office/drawing/2014/main" xmlns="" id="{2EEA944D-C4D5-48D7-804D-86BE8AFC86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xmlns="" id="{F3FCE305-3F55-48BF-8549-01E0364C86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xmlns="" id="{23D7F518-6C41-4C3F-9060-C9FE0B1D4C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xmlns="" id="{3B93E94B-19C7-49C9-A135-582F72B1A2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xmlns="" id="{FEF28287-3D78-44FC-8C53-70755EAF6F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62">
              <a:extLst>
                <a:ext uri="{FF2B5EF4-FFF2-40B4-BE49-F238E27FC236}">
                  <a16:creationId xmlns:a16="http://schemas.microsoft.com/office/drawing/2014/main" xmlns="" id="{2E8ECBA7-D5B5-48AD-9108-4EB4FB5AAF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xmlns="" id="{69CDB17F-9370-4BDB-AF7D-0C10664AF3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xmlns="" id="{65D03FDE-4254-4CCB-ACA1-CCF9ED99A1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xmlns="" id="{406E5C16-E87A-48D6-808A-4E99A9FA2A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xmlns="" id="{DD6696B0-7715-471B-835A-DA4F6E0B54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62">
              <a:extLst>
                <a:ext uri="{FF2B5EF4-FFF2-40B4-BE49-F238E27FC236}">
                  <a16:creationId xmlns:a16="http://schemas.microsoft.com/office/drawing/2014/main" xmlns="" id="{7B7BE224-1A69-42AA-9C1C-29ADE08B27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xmlns="" id="{F4CBB296-B6FF-43BA-A2F1-471A7D6A32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xmlns="" id="{7B9B8F5E-97B1-4CC6-A25F-0406AF9F80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xmlns="" id="{9EB4DAA2-343C-4239-A2B2-D2412770B5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xmlns="" id="{8D6B2AAD-8F5E-4D57-B2E6-7DBB7953C6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62">
              <a:extLst>
                <a:ext uri="{FF2B5EF4-FFF2-40B4-BE49-F238E27FC236}">
                  <a16:creationId xmlns:a16="http://schemas.microsoft.com/office/drawing/2014/main" xmlns="" id="{9CE95F93-6BC5-4616-9F8D-B941B4B8F1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xmlns="" id="{A8C3D8DE-DC76-487C-8C2A-7684D5C9ED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xmlns="" id="{56088CB5-E2A8-49A4-8AB5-6D5463E037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xmlns="" id="{372F50F8-8B88-48EF-B21C-B5B2642621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xmlns="" id="{37008499-DF9A-4230-BE00-35B862316E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xmlns="" id="{BCEE48F0-E436-451D-A5FE-0D818D19E8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xmlns="" id="{6852656E-1E8F-41F9-900D-8E8CC1B2B9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xmlns="" id="{489DA605-39DD-45FD-9796-12A36B23B1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F78690-0103-4A4C-9BE1-426ECE1ED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300" y="1419981"/>
            <a:ext cx="4026995" cy="4018040"/>
          </a:xfrm>
        </p:spPr>
        <p:txBody>
          <a:bodyPr anchor="ctr">
            <a:normAutofit/>
          </a:bodyPr>
          <a:lstStyle/>
          <a:p>
            <a:r>
              <a:rPr lang="en-US" sz="1650" dirty="0"/>
              <a:t>A relatively large number of patients are asymptomatic (CDC estimate of 40%)</a:t>
            </a:r>
          </a:p>
          <a:p>
            <a:pPr lvl="1"/>
            <a:r>
              <a:rPr lang="en-US" sz="1650" dirty="0"/>
              <a:t>Asymptomatic versus pre-symptomatic debate</a:t>
            </a:r>
          </a:p>
          <a:p>
            <a:r>
              <a:rPr lang="en-US" sz="1650" dirty="0"/>
              <a:t>Symptoms can range from mild to severe (&gt;80% mild in a large cohort)</a:t>
            </a:r>
          </a:p>
          <a:p>
            <a:r>
              <a:rPr lang="en-US" sz="1650" dirty="0"/>
              <a:t>Symptom list has expanded over time:</a:t>
            </a:r>
          </a:p>
          <a:p>
            <a:pPr lvl="1"/>
            <a:r>
              <a:rPr lang="en-US" sz="1650" dirty="0"/>
              <a:t>Fever/chills</a:t>
            </a:r>
          </a:p>
          <a:p>
            <a:pPr lvl="1"/>
            <a:r>
              <a:rPr lang="en-US" sz="1650" dirty="0"/>
              <a:t>Cough, trouble breathing, congestion, sore throat</a:t>
            </a:r>
          </a:p>
          <a:p>
            <a:pPr lvl="1"/>
            <a:r>
              <a:rPr lang="en-US" sz="1650" dirty="0"/>
              <a:t>Fatigue, muscle aches, headache</a:t>
            </a:r>
          </a:p>
          <a:p>
            <a:pPr lvl="1"/>
            <a:r>
              <a:rPr lang="en-US" sz="1650" dirty="0"/>
              <a:t>Nausea/vomiting/diarrhea</a:t>
            </a:r>
          </a:p>
          <a:p>
            <a:pPr lvl="1"/>
            <a:r>
              <a:rPr lang="en-US" sz="1650" dirty="0"/>
              <a:t>Loss of taste or smell</a:t>
            </a:r>
          </a:p>
          <a:p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205172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xmlns="" id="{1E234CF4-802C-4AA1-B540-36C3B838C4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857251"/>
            <a:ext cx="455229" cy="24254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282739"/>
            <a:ext cx="455229" cy="27180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9D800584-727A-48CF-8223-244AD9717C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5225" y="857250"/>
            <a:ext cx="3778758" cy="5143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B5695C-BE12-46C2-A931-E8ECD4C76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87" y="1856964"/>
            <a:ext cx="2945174" cy="2940882"/>
          </a:xfrm>
        </p:spPr>
        <p:txBody>
          <a:bodyPr anchor="ctr">
            <a:normAutofit/>
          </a:bodyPr>
          <a:lstStyle/>
          <a:p>
            <a:r>
              <a:rPr lang="en-US" sz="4050"/>
              <a:t>Outcomes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0CED441-B73B-4907-9AF2-614CEAC6A1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91540" y="912115"/>
            <a:ext cx="884225" cy="174722"/>
            <a:chOff x="5422392" y="64008"/>
            <a:chExt cx="1178966" cy="232963"/>
          </a:xfrm>
        </p:grpSpPr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xmlns="" id="{A03170C9-14E4-4D47-827E-51518FA9CA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xmlns="" id="{757EFF12-1826-499E-94C2-AF4400A664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xmlns="" id="{20CC511B-2DB0-4523-82ED-40CCC5C7D0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xmlns="" id="{6CB93565-67D6-49DD-8D4E-4685AC81A0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xmlns="" id="{AE9D45A7-FFB3-4E69-A4EC-FAA3489B0E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xmlns="" id="{A29467A6-0F59-4991-89B5-35408BD725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xmlns="" id="{AA726CA1-9A94-4AF0-B9DD-3572C692A1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xmlns="" id="{EB03BD70-FD68-460B-A88B-005DAB5BED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xmlns="" id="{C1040543-6AB1-4FE1-8946-59D0E7BB85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xmlns="" id="{BEEF4851-38D3-48A2-B05D-2697716268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xmlns="" id="{DEC37F16-C638-42B2-AA09-CA5142D855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xmlns="" id="{0AC31779-80E9-4BF3-9703-F63FE80945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D71CA5FF-D764-4C4E-8854-E5875684FE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xmlns="" id="{81A1FA9D-7285-4D42-ADF3-BC14114B27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xmlns="" id="{A1E40F6A-5F88-46D9-A510-00D54F0B81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xmlns="" id="{938C555D-926A-4092-966E-1BC7E455FF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xmlns="" id="{58D049FF-3E13-4E3E-A5BE-CF5253B8E1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xmlns="" id="{A16547CF-5B03-4E57-B466-A0FDCECADD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xmlns="" id="{84C012C4-5959-40D5-8A7B-8542BD4B98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xmlns="" id="{8C7DF75A-2C0D-4388-A295-397333ADBD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9E709F-207F-4220-BD1C-8B8F25728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28" y="1232125"/>
            <a:ext cx="4497572" cy="4185920"/>
          </a:xfrm>
        </p:spPr>
        <p:txBody>
          <a:bodyPr anchor="ctr">
            <a:noAutofit/>
          </a:bodyPr>
          <a:lstStyle/>
          <a:p>
            <a:r>
              <a:rPr lang="en-US" sz="1800" dirty="0"/>
              <a:t>In the first 4 months of the pandemic in the U.S.:</a:t>
            </a:r>
          </a:p>
          <a:p>
            <a:pPr lvl="1"/>
            <a:r>
              <a:rPr lang="en-US" dirty="0"/>
              <a:t>~14% hospitalized, 2% required ICU admission</a:t>
            </a:r>
          </a:p>
          <a:p>
            <a:r>
              <a:rPr lang="en-US" sz="1800" dirty="0"/>
              <a:t>If patients decompensate, usually in the 2</a:t>
            </a:r>
            <a:r>
              <a:rPr lang="en-US" sz="1800" baseline="30000" dirty="0"/>
              <a:t>nd</a:t>
            </a:r>
            <a:r>
              <a:rPr lang="en-US" sz="1800" dirty="0"/>
              <a:t> week of illness</a:t>
            </a:r>
          </a:p>
          <a:p>
            <a:r>
              <a:rPr lang="en-US" sz="1800" dirty="0"/>
              <a:t>Mortality rates trending between 1.5-2% overall</a:t>
            </a:r>
          </a:p>
          <a:p>
            <a:pPr lvl="1"/>
            <a:r>
              <a:rPr lang="en-US" dirty="0"/>
              <a:t>Likely overestimate given asymptomatic cases may not be included</a:t>
            </a:r>
          </a:p>
          <a:p>
            <a:pPr lvl="1"/>
            <a:r>
              <a:rPr lang="en-US" dirty="0"/>
              <a:t>Rates differ significantly by age group</a:t>
            </a:r>
          </a:p>
          <a:p>
            <a:r>
              <a:rPr lang="en-US" sz="1800" dirty="0"/>
              <a:t>Some patients are experiencing prolonged symptoms</a:t>
            </a:r>
          </a:p>
          <a:p>
            <a:pPr lvl="1"/>
            <a:r>
              <a:rPr lang="en-US" dirty="0"/>
              <a:t>Estimate of ~10%</a:t>
            </a:r>
          </a:p>
          <a:p>
            <a:pPr lvl="1"/>
            <a:r>
              <a:rPr lang="en-US" dirty="0"/>
              <a:t>Can have problems for weeks-months after initial infection</a:t>
            </a:r>
          </a:p>
        </p:txBody>
      </p:sp>
    </p:spTree>
    <p:extLst>
      <p:ext uri="{BB962C8B-B14F-4D97-AF65-F5344CB8AC3E}">
        <p14:creationId xmlns:p14="http://schemas.microsoft.com/office/powerpoint/2010/main" val="14048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EE73255-8084-4DF9-BB0B-15EAC92E2C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6D26F3-FB26-44C8-823E-5BDBDC772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54" y="1337311"/>
            <a:ext cx="1956491" cy="3943349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2700" dirty="0">
                <a:solidFill>
                  <a:srgbClr val="2C2C2C"/>
                </a:solidFill>
              </a:rPr>
              <a:t>Treatment Options for Hospitalized Patients: EHC Inpatient Guidelines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67048353-8981-459A-9BC6-9711CE462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685050" y="1220724"/>
            <a:ext cx="6096762" cy="429310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86DA785-276F-410C-884B-34C122CEF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414" t="16583" r="17626" b="11309"/>
          <a:stretch/>
        </p:blipFill>
        <p:spPr>
          <a:xfrm>
            <a:off x="2618512" y="857251"/>
            <a:ext cx="6525488" cy="51937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940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FE2FE29-1120-4FE4-9FDA-311CBA66F4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DD926EC-6F88-4D89-9AED-1C4C1AC00E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32344" y="857251"/>
            <a:ext cx="3516474" cy="5143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10685A-6235-45A7-850D-A6F555466E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669" y="1552237"/>
            <a:ext cx="3311468" cy="37999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3BE3671-0C43-4D05-A267-3400AD091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42759" y="3675889"/>
            <a:ext cx="1604393" cy="1780472"/>
            <a:chOff x="723679" y="3758184"/>
            <a:chExt cx="2139190" cy="2373963"/>
          </a:xfrm>
        </p:grpSpPr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xmlns="" id="{4284BA9C-01AC-48B3-8010-804869A07A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46051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xmlns="" id="{3E232F3A-24DA-47FC-A6E7-8347EA07AE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44630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xmlns="" id="{2B7D041A-D364-4BF2-9F8A-0294D09182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43209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xmlns="" id="{1CB5A6AE-FC55-4655-AE45-5E9A3F328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488940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xmlns="" id="{500BEBAD-632B-4E00-AD16-C6A03CD11A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47472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xmlns="" id="{29BEDA70-8722-46C0-A1EB-8CDFEE5920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417111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Rectangle 62">
              <a:extLst>
                <a:ext uri="{FF2B5EF4-FFF2-40B4-BE49-F238E27FC236}">
                  <a16:creationId xmlns:a16="http://schemas.microsoft.com/office/drawing/2014/main" xmlns="" id="{3979BE25-E2B2-4CF8-85A1-65AD3E0CF1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517495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xmlns="" id="{2C9FF4D0-2F5C-4E54-AC5A-58A6169BA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502841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xmlns="" id="{B94E4ABC-1B44-4E4D-9065-F67D887D75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375948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62">
              <a:extLst>
                <a:ext uri="{FF2B5EF4-FFF2-40B4-BE49-F238E27FC236}">
                  <a16:creationId xmlns:a16="http://schemas.microsoft.com/office/drawing/2014/main" xmlns="" id="{FDDFF3EB-39A2-4D3F-AD9F-0CF4409EA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389627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xmlns="" id="{DB732EBE-ED01-4374-8D0C-8AF6E5A5B3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404333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62">
              <a:extLst>
                <a:ext uri="{FF2B5EF4-FFF2-40B4-BE49-F238E27FC236}">
                  <a16:creationId xmlns:a16="http://schemas.microsoft.com/office/drawing/2014/main" xmlns="" id="{D22DDEF5-6AF3-4D7C-BC62-4409D396B0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532691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62">
              <a:extLst>
                <a:ext uri="{FF2B5EF4-FFF2-40B4-BE49-F238E27FC236}">
                  <a16:creationId xmlns:a16="http://schemas.microsoft.com/office/drawing/2014/main" xmlns="" id="{C376CD22-707A-45BF-B1E0-3F62124A53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54743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62">
              <a:extLst>
                <a:ext uri="{FF2B5EF4-FFF2-40B4-BE49-F238E27FC236}">
                  <a16:creationId xmlns:a16="http://schemas.microsoft.com/office/drawing/2014/main" xmlns="" id="{77D3C970-47FF-4506-B61A-DCAA632891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57653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xmlns="" id="{3D0163D1-030C-49AE-83F7-8B6F17D3FB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56188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xmlns="" id="{68397BEB-F2C5-49D6-8F17-BC81796ACD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791041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xmlns="" id="{8C1B7012-AA7A-4E78-965E-ABD7EC3370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614536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62">
              <a:extLst>
                <a:ext uri="{FF2B5EF4-FFF2-40B4-BE49-F238E27FC236}">
                  <a16:creationId xmlns:a16="http://schemas.microsoft.com/office/drawing/2014/main" xmlns="" id="{ADA7F354-F3A6-49A0-AF9C-EC69C2A31F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438030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xmlns="" id="{82531391-74CB-4FBD-97B7-D73D91C44F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261525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xmlns="" id="{3CD46824-FF3A-460F-8F13-1B2A420A10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085019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xmlns="" id="{15EE979E-5456-4D5F-83BF-158EB8B24E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129443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xmlns="" id="{B5123B19-3717-4BC1-B7CE-C6727099C0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952937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 59">
              <a:extLst>
                <a:ext uri="{FF2B5EF4-FFF2-40B4-BE49-F238E27FC236}">
                  <a16:creationId xmlns:a16="http://schemas.microsoft.com/office/drawing/2014/main" xmlns="" id="{25F3BA9E-DEA1-4368-A4BE-FB9C9C3506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904256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 62">
              <a:extLst>
                <a:ext uri="{FF2B5EF4-FFF2-40B4-BE49-F238E27FC236}">
                  <a16:creationId xmlns:a16="http://schemas.microsoft.com/office/drawing/2014/main" xmlns="" id="{0EFD15C2-3CE6-43C9-AA85-2000C0A69A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59173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xmlns="" id="{A7D19408-5ACA-46A3-8FC7-0A2B511B2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463937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Rectangle 59">
              <a:extLst>
                <a:ext uri="{FF2B5EF4-FFF2-40B4-BE49-F238E27FC236}">
                  <a16:creationId xmlns:a16="http://schemas.microsoft.com/office/drawing/2014/main" xmlns="" id="{C39A546E-F35B-4AF5-9F7E-F7CC78DDE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7432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xmlns="" id="{4C051F4E-E13F-4468-BCAB-379380355A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802339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xmlns="" id="{99A94C11-96BF-4E23-9B0F-CCCF0E6906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625833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Rectangle 2">
              <a:extLst>
                <a:ext uri="{FF2B5EF4-FFF2-40B4-BE49-F238E27FC236}">
                  <a16:creationId xmlns:a16="http://schemas.microsoft.com/office/drawing/2014/main" xmlns="" id="{2C253E13-7D4F-4651-B26F-C9A3984261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787456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Rectangle 59">
              <a:extLst>
                <a:ext uri="{FF2B5EF4-FFF2-40B4-BE49-F238E27FC236}">
                  <a16:creationId xmlns:a16="http://schemas.microsoft.com/office/drawing/2014/main" xmlns="" id="{6C607944-C3DA-49D0-B76C-ECF13B2E8D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610951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ectangle 62">
              <a:extLst>
                <a:ext uri="{FF2B5EF4-FFF2-40B4-BE49-F238E27FC236}">
                  <a16:creationId xmlns:a16="http://schemas.microsoft.com/office/drawing/2014/main" xmlns="" id="{A044E8D2-BE36-4B3B-BF61-A4ED4D6371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434445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xmlns="" id="{08C4C63A-4388-4C37-9D9C-5C1F9925C0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257940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xmlns="" id="{14866A3A-FA92-4434-98E9-418FEC9B18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081434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xmlns="" id="{AF97CA9B-731E-47BF-B724-E6CD2C9150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125858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xmlns="" id="{B9B7DB1A-1165-4D7C-95DC-D710F20E9D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949352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Rectangle 59">
              <a:extLst>
                <a:ext uri="{FF2B5EF4-FFF2-40B4-BE49-F238E27FC236}">
                  <a16:creationId xmlns:a16="http://schemas.microsoft.com/office/drawing/2014/main" xmlns="" id="{737B22B9-9D11-4F36-9B12-FB41FBA4E1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900671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Rectangle 62">
              <a:extLst>
                <a:ext uri="{FF2B5EF4-FFF2-40B4-BE49-F238E27FC236}">
                  <a16:creationId xmlns:a16="http://schemas.microsoft.com/office/drawing/2014/main" xmlns="" id="{FBCEABA9-0D42-4E75-BBFB-8374262E88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722376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Rectangle 2">
              <a:extLst>
                <a:ext uri="{FF2B5EF4-FFF2-40B4-BE49-F238E27FC236}">
                  <a16:creationId xmlns:a16="http://schemas.microsoft.com/office/drawing/2014/main" xmlns="" id="{66428691-A429-4D5E-AE96-E43B6F0E2D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460352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Rectangle 59">
              <a:extLst>
                <a:ext uri="{FF2B5EF4-FFF2-40B4-BE49-F238E27FC236}">
                  <a16:creationId xmlns:a16="http://schemas.microsoft.com/office/drawing/2014/main" xmlns="" id="{5BCC330F-9915-4B86-97E9-BA49CBFEC0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283847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xmlns="" id="{9A1A7FCA-8137-4FF0-9940-FB481BFD27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798754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xmlns="" id="{3A9167A0-5576-4F2F-B5FE-4311865978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622248" y="607161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FC261D-3692-4CAF-86DD-AAF88A0A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74" y="1848557"/>
            <a:ext cx="2840612" cy="3208418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Treatment Options for Outpatients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283F107F-9294-4679-B247-91D8556A6E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905064" y="890863"/>
            <a:ext cx="174977" cy="579303"/>
            <a:chOff x="11873418" y="44817"/>
            <a:chExt cx="233303" cy="772404"/>
          </a:xfrm>
        </p:grpSpPr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xmlns="" id="{20F93971-D547-4C36-A076-D572499944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xmlns="" id="{012A36A9-DFAE-4F57-9711-172E65EDA3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xmlns="" id="{8B6B96C8-D832-4071-A5D2-1F11CBF9F0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xmlns="" id="{0FF1DEB5-31F1-464D-BDB3-EFE620642A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xmlns="" id="{96B80410-DC2C-4DFC-B52E-CC5E6788BF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xmlns="" id="{9CE51CA3-95B8-44B4-B784-CE35A844D7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xmlns="" id="{FA1EB8B0-6221-4A35-A5F2-46E9A78CBD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xmlns="" id="{FDA530E1-5E88-4861-8642-F5B6A715BF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xmlns="" id="{854D2927-5C3A-424C-B30D-6048719C88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9B9A782D-CE07-499E-81BB-3F6D2E7EF0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xmlns="" id="{BDEBE12E-1915-4596-A0A7-9C61CAF828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xmlns="" id="{4FBDEF84-1447-47C6-998D-A35B78E0C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AB2C62-BEF1-48C4-9EEF-F525979DC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4520" y="1104034"/>
            <a:ext cx="4170990" cy="4896716"/>
          </a:xfrm>
        </p:spPr>
        <p:txBody>
          <a:bodyPr anchor="ctr">
            <a:normAutofit/>
          </a:bodyPr>
          <a:lstStyle/>
          <a:p>
            <a:r>
              <a:rPr lang="en-US" sz="1800" dirty="0"/>
              <a:t>Monoclonal antibodies:</a:t>
            </a:r>
          </a:p>
          <a:p>
            <a:pPr lvl="1"/>
            <a:r>
              <a:rPr lang="en-US" dirty="0" err="1"/>
              <a:t>Bamlanivimab</a:t>
            </a:r>
            <a:r>
              <a:rPr lang="en-US" dirty="0"/>
              <a:t> (Eli Lilly)</a:t>
            </a:r>
          </a:p>
          <a:p>
            <a:pPr lvl="1"/>
            <a:r>
              <a:rPr lang="en-US" dirty="0" err="1"/>
              <a:t>Casirivimab</a:t>
            </a:r>
            <a:r>
              <a:rPr lang="en-US" dirty="0"/>
              <a:t>/</a:t>
            </a:r>
            <a:r>
              <a:rPr lang="en-US" dirty="0" err="1"/>
              <a:t>imdevimab</a:t>
            </a:r>
            <a:r>
              <a:rPr lang="en-US" dirty="0"/>
              <a:t> (Regeneron)</a:t>
            </a:r>
          </a:p>
          <a:p>
            <a:pPr lvl="1"/>
            <a:endParaRPr lang="en-US" dirty="0"/>
          </a:p>
          <a:p>
            <a:r>
              <a:rPr lang="en-US" sz="1800" dirty="0"/>
              <a:t>Both have EUA approvals for outpatient use in high-risk patients</a:t>
            </a:r>
          </a:p>
          <a:p>
            <a:endParaRPr lang="en-US" sz="1800" dirty="0"/>
          </a:p>
          <a:p>
            <a:r>
              <a:rPr lang="en-US" sz="1800" dirty="0"/>
              <a:t>Decreased risk of needing an ED visit or inpatient admission in small studies:</a:t>
            </a:r>
          </a:p>
          <a:p>
            <a:pPr lvl="1"/>
            <a:r>
              <a:rPr lang="en-US" dirty="0"/>
              <a:t>1.6% - 3% of patients receiving </a:t>
            </a:r>
            <a:r>
              <a:rPr lang="en-US" dirty="0" err="1"/>
              <a:t>mAb</a:t>
            </a:r>
            <a:endParaRPr lang="en-US" dirty="0"/>
          </a:p>
          <a:p>
            <a:pPr lvl="1"/>
            <a:r>
              <a:rPr lang="en-US" dirty="0"/>
              <a:t>6.3% - 9% of patients receiving placebo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04BD0A-72E1-43C8-8601-12A4791DA110}"/>
              </a:ext>
            </a:extLst>
          </p:cNvPr>
          <p:cNvSpPr txBox="1"/>
          <p:nvPr/>
        </p:nvSpPr>
        <p:spPr>
          <a:xfrm>
            <a:off x="4764577" y="5609929"/>
            <a:ext cx="43771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Lilly: https://www.fda.gov/media/143603/download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Regeneron: https://www.fda.gov/media/143892/download</a:t>
            </a:r>
          </a:p>
        </p:txBody>
      </p:sp>
    </p:spTree>
    <p:extLst>
      <p:ext uri="{BB962C8B-B14F-4D97-AF65-F5344CB8AC3E}">
        <p14:creationId xmlns:p14="http://schemas.microsoft.com/office/powerpoint/2010/main" val="302835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6F5A5072-7B47-4D32-B52A-4EBBF590B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715DAF0-AE1B-46C9-8A6B-DB2AA05AB9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840231"/>
            <a:ext cx="9143999" cy="3280597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016219D-510E-4184-9090-6D5578A87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931540" y="-2091631"/>
            <a:ext cx="3280918" cy="9144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FF4A713-7B75-4B21-90D7-5AB19547C7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102522" y="-1920651"/>
            <a:ext cx="3280596" cy="880235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C631C0B-6DA6-4E57-8231-CE32B3434A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4" y="840232"/>
            <a:ext cx="6406864" cy="328059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C29501E6-A978-4A61-9689-9085AF97A5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2508972">
            <a:off x="4459074" y="83211"/>
            <a:ext cx="3742610" cy="3329348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85B55-9A6B-411E-97F5-0F4DB14FA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119" y="1408579"/>
            <a:ext cx="7540322" cy="2196353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Protecting Yourself Against COVID-19</a:t>
            </a:r>
          </a:p>
        </p:txBody>
      </p:sp>
    </p:spTree>
    <p:extLst>
      <p:ext uri="{BB962C8B-B14F-4D97-AF65-F5344CB8AC3E}">
        <p14:creationId xmlns:p14="http://schemas.microsoft.com/office/powerpoint/2010/main" val="332555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54A3646-77FE-4862-96CE-45260829B1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F6FA249-9C10-48B9-9F72-1F333D8A9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3135" y="857250"/>
            <a:ext cx="9438086" cy="5139929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036894FA-6F9A-4863-AEC5-B734F4226C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6B103C0B-E1BF-4BF0-9605-7426160F9E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B796B9AB-146B-42B0-B1F4-7EF69C521A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0B8CEE20-F67A-4CFC-88F1-4C942EB624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6B823E68-E880-4A79-82AD-6088E1DEAD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C90FFE78-151B-4C6F-893F-6832706022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3A2B9B53-0432-42A0-ACC1-23CCDB1183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xmlns="" id="{142954D5-E17A-4C4B-B575-9D2BE72C64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xmlns="" id="{2317E4B1-5573-4066-895C-2FB759804A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xmlns="" id="{EBA723B4-613D-41FA-93E8-94173C930F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xmlns="" id="{D2693AEC-A60D-40B1-87B3-1EF30A56D4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xmlns="" id="{0EFB57B1-129C-4CA5-9513-29226043BF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AC89A1FD-35E1-4574-A439-61C20F457D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4D55D1DF-59D8-4B47-87C4-FB3A82689A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F99FF32E-3548-4B4D-894E-B3A06C12A7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xmlns="" id="{5005D0D4-EFA9-4355-BA9B-A7B46F9412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xmlns="" id="{6350B02F-5937-44B9-83F4-9C970BE963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xmlns="" id="{F21A245F-C10F-495E-BD0E-CE576C7F0D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xmlns="" id="{6F524856-7B56-403B-B504-044710FD54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xmlns="" id="{4E6D29BC-894B-4228-9F3F-92037EA39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xmlns="" id="{E03B2DC6-DF02-45CB-AC7C-6EBBD359C3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700D0C16-8549-4373-8B7C-3555082CEA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2748" y="857250"/>
            <a:ext cx="7701252" cy="51519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206C30-4529-4049-B04F-0F45387CD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173" y="945213"/>
            <a:ext cx="4670298" cy="925830"/>
          </a:xfrm>
        </p:spPr>
        <p:txBody>
          <a:bodyPr vert="horz" lIns="68580" tIns="34290" rIns="68580" bIns="34290" rtlCol="0" anchor="t">
            <a:norm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</a:rPr>
              <a:t>COVID Transmission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DB3DFB-EEA3-4794-B47C-DDB52ACC11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410" y="1097280"/>
            <a:ext cx="685800" cy="240030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marL="0">
              <a:spcAft>
                <a:spcPts val="450"/>
              </a:spcAft>
            </a:pPr>
            <a:fld id="{13C2C435-FC9B-1749-8573-C8F6A9AC0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0">
                <a:spcAft>
                  <a:spcPts val="450"/>
                </a:spcAft>
              </a:pPr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xmlns="" id="{C7341777-0F86-4E1E-A07F-2076F00D04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348427" y="1573360"/>
            <a:ext cx="225581" cy="19446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7A0393-3459-4652-9C7A-C49CDE9D19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63873" y="1469470"/>
            <a:ext cx="7425929" cy="4430554"/>
          </a:xfrm>
        </p:spPr>
        <p:txBody>
          <a:bodyPr vert="horz" lIns="68580" tIns="34290" rIns="68580" bIns="34290" rtlCol="0">
            <a:noAutofit/>
          </a:bodyPr>
          <a:lstStyle/>
          <a:p>
            <a:r>
              <a:rPr lang="en-US" sz="1350" dirty="0"/>
              <a:t>Recent headlines about “airborne transmission” don’t change much about how to protect ourselves</a:t>
            </a:r>
          </a:p>
          <a:p>
            <a:endParaRPr lang="en-US" sz="1350" dirty="0"/>
          </a:p>
          <a:p>
            <a:r>
              <a:rPr lang="en-US" sz="1350" dirty="0"/>
              <a:t>Key definitions:</a:t>
            </a:r>
          </a:p>
          <a:p>
            <a:pPr lvl="1"/>
            <a:r>
              <a:rPr lang="en-US" sz="1350" b="1" dirty="0"/>
              <a:t>Aerosols </a:t>
            </a:r>
            <a:r>
              <a:rPr lang="en-US" sz="1350" dirty="0"/>
              <a:t>– small particles that can travel some distance and remain suspended in the air</a:t>
            </a:r>
          </a:p>
          <a:p>
            <a:pPr lvl="1"/>
            <a:r>
              <a:rPr lang="en-US" sz="1350" b="1" dirty="0"/>
              <a:t>Droplets </a:t>
            </a:r>
            <a:r>
              <a:rPr lang="en-US" sz="1350" dirty="0"/>
              <a:t>– larger particles that usually fall to the ground quickly within 6 feet </a:t>
            </a:r>
          </a:p>
          <a:p>
            <a:pPr lvl="1"/>
            <a:r>
              <a:rPr lang="en-US" sz="1350" b="1" dirty="0"/>
              <a:t>People usually produce BOTH when they breathe, speak, cough, sing, etc.</a:t>
            </a:r>
          </a:p>
          <a:p>
            <a:pPr lvl="2"/>
            <a:r>
              <a:rPr lang="en-US" sz="1350" dirty="0"/>
              <a:t>The question with respiratory illnesses is which type contributes most to spread</a:t>
            </a:r>
          </a:p>
          <a:p>
            <a:pPr marL="342900" lvl="1"/>
            <a:endParaRPr lang="en-US" sz="1350" b="1" dirty="0"/>
          </a:p>
          <a:p>
            <a:pPr marL="342900" lvl="1"/>
            <a:r>
              <a:rPr lang="en-US" sz="1350" dirty="0"/>
              <a:t>Droplet versus aerosol/airborne spread in COVID:</a:t>
            </a:r>
          </a:p>
          <a:p>
            <a:pPr lvl="1"/>
            <a:r>
              <a:rPr lang="en-US" sz="1350" dirty="0"/>
              <a:t>Both are possible, depending on the circumstances</a:t>
            </a:r>
          </a:p>
          <a:p>
            <a:pPr lvl="1"/>
            <a:r>
              <a:rPr lang="en-US" sz="1350" dirty="0"/>
              <a:t>In general, COVID appears less infectious than other viruses we know are mainly “airborne:” </a:t>
            </a:r>
          </a:p>
          <a:p>
            <a:pPr lvl="2"/>
            <a:r>
              <a:rPr lang="en-US" sz="1350" dirty="0"/>
              <a:t>One person with measles will infect 12-18 other people, and &gt;90% of people in the same house</a:t>
            </a:r>
          </a:p>
          <a:p>
            <a:pPr lvl="2"/>
            <a:r>
              <a:rPr lang="en-US" sz="1350" dirty="0"/>
              <a:t>One person with COVID will infect 2-3 other people, and 20-50% of people in the same house</a:t>
            </a:r>
          </a:p>
          <a:p>
            <a:pPr lvl="1"/>
            <a:r>
              <a:rPr lang="en-US" sz="1350" dirty="0"/>
              <a:t>COVID may briefly behave as airborne in the right situation:</a:t>
            </a:r>
          </a:p>
          <a:p>
            <a:pPr lvl="2"/>
            <a:r>
              <a:rPr lang="en-US" sz="1350" dirty="0"/>
              <a:t>Certain hospital procedures (why we wear different protective equipment)</a:t>
            </a:r>
          </a:p>
          <a:p>
            <a:pPr lvl="2"/>
            <a:r>
              <a:rPr lang="en-US" sz="1350" dirty="0"/>
              <a:t>OR if you get someone highly contagious in a crowded indoor space with poor ventilation, no masks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5715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7D67C2EE-AFA7-458A-8695-51B546F47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857251"/>
            <a:ext cx="455229" cy="24254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D800584-727A-48CF-8223-244AD9717C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5226" y="857250"/>
            <a:ext cx="8688775" cy="2425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F414A-A811-4132-B3EF-963E2EAFE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87" y="1398604"/>
            <a:ext cx="7694049" cy="161064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500"/>
              <a:t>What Does This Mean?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221A507-76C4-489F-9F32-ECC44C5D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91540" y="912115"/>
            <a:ext cx="884225" cy="174722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xmlns="" id="{7DC847D7-5EB9-4FE0-B168-3DE1EB4EF3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xmlns="" id="{F6F873C5-6B08-4AFE-A352-0A7CBBF46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xmlns="" id="{B0DB0814-1ED8-487C-B9C3-0A3D8FCF93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xmlns="" id="{F5F3852A-F720-4D40-A134-9973D3E1F0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xmlns="" id="{1B5D5737-4218-40BA-8AF2-1AE5DECD3E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xmlns="" id="{B935F463-D65C-49FE-A92B-41F5ECDA68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xmlns="" id="{F6CA73CF-0DFE-4798-BC6E-C387843B4D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xmlns="" id="{98C7D6EA-A5D9-4522-AE62-F469FE68FF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xmlns="" id="{B04050F1-B046-473B-B19A-E9E56235EB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xmlns="" id="{975EDD96-1800-4F89-BFE1-9B91350FB6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xmlns="" id="{20884670-A662-4E05-AAE8-45BD005263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xmlns="" id="{3FF1EA1E-0B30-4AB3-9D10-CAFB149C88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xmlns="" id="{45623CE9-FC05-43E5-A0BF-7BD5F22B85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xmlns="" id="{E5FDD108-3711-4CC4-AA3A-62731494DE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xmlns="" id="{A17CDDB6-3812-4D05-B01E-102B32F6BF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xmlns="" id="{D6726100-858D-44CA-B0A8-DC13EA7BFE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xmlns="" id="{C299ED46-3E2E-408F-82A1-FB2A0A2B9C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xmlns="" id="{772859DA-EE4D-4BF7-B000-0718B4A0F3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xmlns="" id="{666A5CAC-B220-49E0-A1BC-AD5F168279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xmlns="" id="{6690C2E3-0443-48E4-8F94-E3D9113FFE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282738"/>
            <a:ext cx="455229" cy="2718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7011D22-E065-4A0C-A318-C3F56F4FF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" y="3392235"/>
            <a:ext cx="3429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marL="0" algn="ctr">
              <a:spcAft>
                <a:spcPts val="450"/>
              </a:spcAft>
            </a:pPr>
            <a:fld id="{13C2C435-FC9B-1749-8573-C8F6A9AC0EA5}" type="slidenum">
              <a:rPr lang="en-US" smtClean="0"/>
              <a:pPr marL="0" algn="ctr">
                <a:spcAft>
                  <a:spcPts val="450"/>
                </a:spcAft>
              </a:pPr>
              <a:t>49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4C1ED2-6F96-4D31-BE08-733E524B6C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3951" y="3762618"/>
            <a:ext cx="8630049" cy="2292996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1650" dirty="0"/>
              <a:t>We all should avoid the types of settings and situations where airborne spread is possible:</a:t>
            </a:r>
          </a:p>
          <a:p>
            <a:pPr lvl="1"/>
            <a:r>
              <a:rPr lang="en-US" sz="1650" dirty="0"/>
              <a:t>Outside &gt; inside</a:t>
            </a:r>
          </a:p>
          <a:p>
            <a:pPr lvl="1"/>
            <a:r>
              <a:rPr lang="en-US" sz="1650" dirty="0"/>
              <a:t>Fewer people &gt; large crowds</a:t>
            </a:r>
          </a:p>
          <a:p>
            <a:pPr lvl="1"/>
            <a:r>
              <a:rPr lang="en-US" sz="1650" dirty="0"/>
              <a:t>Good air flow (open windows, larger rooms, </a:t>
            </a:r>
            <a:r>
              <a:rPr lang="en-US" sz="1650" dirty="0" err="1"/>
              <a:t>etc</a:t>
            </a:r>
            <a:r>
              <a:rPr lang="en-US" sz="1650" dirty="0"/>
              <a:t>) &gt; poor ventilation</a:t>
            </a:r>
          </a:p>
          <a:p>
            <a:pPr lvl="1"/>
            <a:r>
              <a:rPr lang="en-US" sz="1650" dirty="0"/>
              <a:t>Distancing &gt; face-to-face contact</a:t>
            </a:r>
          </a:p>
          <a:p>
            <a:pPr lvl="1"/>
            <a:r>
              <a:rPr lang="en-US" sz="1650" dirty="0"/>
              <a:t>Masks on &gt; masks off</a:t>
            </a:r>
          </a:p>
          <a:p>
            <a:endParaRPr lang="en-US" sz="1650" dirty="0"/>
          </a:p>
          <a:p>
            <a:r>
              <a:rPr lang="en-US" sz="1650" dirty="0"/>
              <a:t>BUT – the same procedures of following the “3 W’s” protect you from both aerosols and droplets</a:t>
            </a:r>
          </a:p>
          <a:p>
            <a:endParaRPr lang="en-US" sz="1650" dirty="0"/>
          </a:p>
          <a:p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14988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/>
              <a:t>	              	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550" y="1219200"/>
            <a:ext cx="7639050" cy="5030788"/>
          </a:xfrm>
        </p:spPr>
        <p:txBody>
          <a:bodyPr rtlCol="0">
            <a:normAutofit/>
          </a:bodyPr>
          <a:lstStyle/>
          <a:p>
            <a:pPr marL="11430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>
                <a:latin typeface="+mj-lt"/>
              </a:rPr>
              <a:t>							</a:t>
            </a:r>
          </a:p>
          <a:p>
            <a:pPr marL="11430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dirty="0">
              <a:latin typeface="+mj-lt"/>
            </a:endParaRPr>
          </a:p>
          <a:p>
            <a:pPr marL="11430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>
                <a:latin typeface="+mj-lt"/>
              </a:rPr>
              <a:t>	   	    </a:t>
            </a:r>
            <a:r>
              <a:rPr lang="en-US" sz="3600" dirty="0">
                <a:latin typeface="+mj-lt"/>
              </a:rPr>
              <a:t>General Announcements</a:t>
            </a:r>
          </a:p>
        </p:txBody>
      </p:sp>
      <p:pic>
        <p:nvPicPr>
          <p:cNvPr id="124931" name="Picture 7"/>
          <p:cNvPicPr>
            <a:picLocks noChangeAspect="1"/>
          </p:cNvPicPr>
          <p:nvPr/>
        </p:nvPicPr>
        <p:blipFill>
          <a:blip r:embed="rId2"/>
          <a:srcRect l="17223" t="5328" r="17522" b="4068"/>
          <a:stretch>
            <a:fillRect/>
          </a:stretch>
        </p:blipFill>
        <p:spPr bwMode="auto">
          <a:xfrm rot="2096152">
            <a:off x="1136650" y="1768475"/>
            <a:ext cx="1465263" cy="2033588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685800" y="914400"/>
            <a:ext cx="731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DE960F-F02B-4D1C-A2B8-0ADEC0051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85" y="4065267"/>
            <a:ext cx="7475220" cy="117024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3675" dirty="0">
                <a:solidFill>
                  <a:srgbClr val="657D97"/>
                </a:solidFill>
              </a:rPr>
              <a:t>COVID Transmission at Work: </a:t>
            </a:r>
            <a:br>
              <a:rPr lang="en-US" sz="3675" dirty="0">
                <a:solidFill>
                  <a:srgbClr val="657D97"/>
                </a:solidFill>
              </a:rPr>
            </a:br>
            <a:r>
              <a:rPr lang="en-US" sz="3675" dirty="0">
                <a:solidFill>
                  <a:srgbClr val="657D97"/>
                </a:solidFill>
              </a:rPr>
              <a:t>Where is The Risk?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1290717-477B-4633-BE5E-A86EDE98E9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039"/>
          <a:stretch/>
        </p:blipFill>
        <p:spPr bwMode="auto">
          <a:xfrm>
            <a:off x="182880" y="1049655"/>
            <a:ext cx="8778240" cy="282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C22D1B-CD40-4A12-99A9-3104597DA64E}"/>
              </a:ext>
            </a:extLst>
          </p:cNvPr>
          <p:cNvSpPr txBox="1"/>
          <p:nvPr/>
        </p:nvSpPr>
        <p:spPr>
          <a:xfrm>
            <a:off x="1929289" y="5808345"/>
            <a:ext cx="46786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50" dirty="0">
                <a:solidFill>
                  <a:prstClr val="white"/>
                </a:solidFill>
                <a:latin typeface="Calibri" panose="020F0502020204030204"/>
                <a:cs typeface="+mn-cs"/>
              </a:rPr>
              <a:t>Image courtesy of https://businessmirror.com.ph/2018/03/19/risk-assessment-penetration-tests-ethical-hacking/</a:t>
            </a:r>
          </a:p>
        </p:txBody>
      </p:sp>
    </p:spTree>
    <p:extLst>
      <p:ext uri="{BB962C8B-B14F-4D97-AF65-F5344CB8AC3E}">
        <p14:creationId xmlns:p14="http://schemas.microsoft.com/office/powerpoint/2010/main" val="182678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2679492-7988-4050-9056-54244445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091B163-7D61-4891-ABCF-5C13D9C41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857250"/>
            <a:ext cx="4334933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66A11B-2E79-45A1-B579-DB43F369F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052" y="1143701"/>
            <a:ext cx="3006437" cy="4480811"/>
          </a:xfrm>
        </p:spPr>
        <p:txBody>
          <a:bodyPr anchor="ctr">
            <a:normAutofit/>
          </a:bodyPr>
          <a:lstStyle/>
          <a:p>
            <a:r>
              <a:rPr lang="en-US" sz="5100">
                <a:solidFill>
                  <a:srgbClr val="FFFFFF"/>
                </a:solidFill>
              </a:rPr>
              <a:t>What We’ve Learned in Healthcare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474DF76-993E-44DE-AFB0-C416182ACE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60419" y="1272864"/>
            <a:ext cx="430633" cy="806900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4" name="Graphic 11">
              <a:extLst>
                <a:ext uri="{FF2B5EF4-FFF2-40B4-BE49-F238E27FC236}">
                  <a16:creationId xmlns:a16="http://schemas.microsoft.com/office/drawing/2014/main" xmlns="" id="{6CB927A4-E432-4310-9CD5-E89FF50631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5" name="Graphic 10">
              <a:extLst>
                <a:ext uri="{FF2B5EF4-FFF2-40B4-BE49-F238E27FC236}">
                  <a16:creationId xmlns:a16="http://schemas.microsoft.com/office/drawing/2014/main" xmlns="" id="{E3020543-B24B-4EC4-8FFC-8DD88EEA91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6" name="Graphic 12">
              <a:extLst>
                <a:ext uri="{FF2B5EF4-FFF2-40B4-BE49-F238E27FC236}">
                  <a16:creationId xmlns:a16="http://schemas.microsoft.com/office/drawing/2014/main" xmlns="" id="{1453BF6C-B012-48B7-B4E8-6D7AC7C27D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27FE8B-859E-412D-BA84-75D9EF288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934" y="857250"/>
            <a:ext cx="4354688" cy="4767262"/>
          </a:xfrm>
        </p:spPr>
        <p:txBody>
          <a:bodyPr anchor="ctr">
            <a:normAutofit/>
          </a:bodyPr>
          <a:lstStyle/>
          <a:p>
            <a:r>
              <a:rPr lang="en-US" sz="1500" dirty="0">
                <a:solidFill>
                  <a:schemeClr val="tx1">
                    <a:alpha val="80000"/>
                  </a:schemeClr>
                </a:solidFill>
              </a:rPr>
              <a:t>We all initially worried about our risk from patients</a:t>
            </a:r>
          </a:p>
          <a:p>
            <a:pPr lvl="1"/>
            <a:r>
              <a:rPr lang="en-US" sz="1500" dirty="0">
                <a:solidFill>
                  <a:schemeClr val="tx1">
                    <a:alpha val="80000"/>
                  </a:schemeClr>
                </a:solidFill>
              </a:rPr>
              <a:t>However, we’ve seen only a very small number cases that appear to be patient to healthcare worker (HCW) transmission</a:t>
            </a:r>
          </a:p>
          <a:p>
            <a:pPr lvl="1"/>
            <a:endParaRPr lang="en-US" sz="15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1500" b="1" dirty="0">
                <a:solidFill>
                  <a:schemeClr val="tx1">
                    <a:alpha val="80000"/>
                  </a:schemeClr>
                </a:solidFill>
              </a:rPr>
              <a:t>The overwhelming majority of infections we think happened at work are HCW to HCW transmission</a:t>
            </a:r>
          </a:p>
          <a:p>
            <a:pPr lvl="1"/>
            <a:r>
              <a:rPr lang="en-US" sz="1500" dirty="0">
                <a:solidFill>
                  <a:schemeClr val="tx1">
                    <a:alpha val="80000"/>
                  </a:schemeClr>
                </a:solidFill>
              </a:rPr>
              <a:t>Carpooling without masks</a:t>
            </a:r>
          </a:p>
          <a:p>
            <a:pPr lvl="1"/>
            <a:r>
              <a:rPr lang="en-US" sz="1500" dirty="0">
                <a:solidFill>
                  <a:schemeClr val="tx1">
                    <a:alpha val="80000"/>
                  </a:schemeClr>
                </a:solidFill>
              </a:rPr>
              <a:t>Masks off in break rooms, work spaces, and nurses stations</a:t>
            </a:r>
          </a:p>
          <a:p>
            <a:pPr lvl="1"/>
            <a:r>
              <a:rPr lang="en-US" sz="1500" dirty="0">
                <a:solidFill>
                  <a:schemeClr val="tx1">
                    <a:alpha val="80000"/>
                  </a:schemeClr>
                </a:solidFill>
              </a:rPr>
              <a:t>Large groups gathering to eat together</a:t>
            </a:r>
          </a:p>
          <a:p>
            <a:endParaRPr lang="en-US" sz="15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1500" b="1" dirty="0">
                <a:solidFill>
                  <a:schemeClr val="tx1">
                    <a:alpha val="80000"/>
                  </a:schemeClr>
                </a:solidFill>
              </a:rPr>
              <a:t>Behavior outside of work appears to be the biggest risk of all:</a:t>
            </a:r>
          </a:p>
          <a:p>
            <a:pPr lvl="1"/>
            <a:r>
              <a:rPr lang="en-US" sz="1500" dirty="0">
                <a:solidFill>
                  <a:schemeClr val="tx1">
                    <a:alpha val="80000"/>
                  </a:schemeClr>
                </a:solidFill>
              </a:rPr>
              <a:t>Infections from family members</a:t>
            </a:r>
          </a:p>
          <a:p>
            <a:pPr lvl="1"/>
            <a:r>
              <a:rPr lang="en-US" sz="1500" dirty="0">
                <a:solidFill>
                  <a:schemeClr val="tx1">
                    <a:alpha val="80000"/>
                  </a:schemeClr>
                </a:solidFill>
              </a:rPr>
              <a:t>Visiting restaurants, bars, parties or other large gatherings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AB1881-FCA8-492B-BB4D-B7486827E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624513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2AF2AE0B-7920-49F9-8FDE-775FB512BF1B}" type="slidenum">
              <a:rPr lang="en-US">
                <a:solidFill>
                  <a:prstClr val="black">
                    <a:alpha val="60000"/>
                  </a:prstClr>
                </a:solidFill>
              </a:rPr>
              <a:pPr>
                <a:spcAft>
                  <a:spcPts val="450"/>
                </a:spcAft>
              </a:pPr>
              <a:t>51</a:t>
            </a:fld>
            <a:endParaRPr lang="en-US">
              <a:solidFill>
                <a:prstClr val="black">
                  <a:alpha val="60000"/>
                </a:prst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689622" y="3565046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24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69AAE0-FAEB-4015-AE76-1D8FE5E04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17" y="2083700"/>
            <a:ext cx="2327856" cy="3316407"/>
          </a:xfrm>
        </p:spPr>
        <p:txBody>
          <a:bodyPr anchor="t">
            <a:normAutofit/>
          </a:bodyPr>
          <a:lstStyle/>
          <a:p>
            <a:pPr algn="r"/>
            <a:r>
              <a:rPr lang="en-US" sz="3000" dirty="0"/>
              <a:t>So, What Else Can You Do To Protect Yourself?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E0513F-3662-45E7-A658-B557C45F3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697" y="1038225"/>
            <a:ext cx="5711543" cy="4619304"/>
          </a:xfrm>
        </p:spPr>
        <p:txBody>
          <a:bodyPr anchor="t">
            <a:normAutofit lnSpcReduction="10000"/>
          </a:bodyPr>
          <a:lstStyle/>
          <a:p>
            <a:r>
              <a:rPr lang="en-US" sz="1500" dirty="0"/>
              <a:t>If you share an office space:</a:t>
            </a:r>
          </a:p>
          <a:p>
            <a:pPr lvl="1"/>
            <a:r>
              <a:rPr lang="en-US" sz="1500" dirty="0"/>
              <a:t>Try to space out desks and improve ventilation (e.g. open doors and windows) as much as possible</a:t>
            </a:r>
          </a:p>
          <a:p>
            <a:pPr lvl="1"/>
            <a:r>
              <a:rPr lang="en-US" sz="1500" dirty="0"/>
              <a:t>Keep your mask on even at your desk if another person is present</a:t>
            </a:r>
          </a:p>
          <a:p>
            <a:endParaRPr lang="en-US" sz="1500" dirty="0"/>
          </a:p>
          <a:p>
            <a:r>
              <a:rPr lang="en-US" sz="1500" dirty="0"/>
              <a:t>When you take breaks:</a:t>
            </a:r>
          </a:p>
          <a:p>
            <a:pPr lvl="1"/>
            <a:r>
              <a:rPr lang="en-US" sz="1500" dirty="0"/>
              <a:t>Do not take your mask off to have coffee, a snack, </a:t>
            </a:r>
            <a:r>
              <a:rPr lang="en-US" sz="1500" dirty="0" err="1"/>
              <a:t>etc</a:t>
            </a:r>
            <a:r>
              <a:rPr lang="en-US" sz="1500" dirty="0"/>
              <a:t> in a group</a:t>
            </a:r>
          </a:p>
          <a:p>
            <a:endParaRPr lang="en-US" sz="1500" dirty="0"/>
          </a:p>
          <a:p>
            <a:r>
              <a:rPr lang="en-US" sz="1500" dirty="0"/>
              <a:t>When you eat lunch or other meals at work:</a:t>
            </a:r>
          </a:p>
          <a:p>
            <a:pPr lvl="1"/>
            <a:r>
              <a:rPr lang="en-US" sz="1500" dirty="0"/>
              <a:t>Similarly, try to avoid eating and drinking around other people who may also have their masks off</a:t>
            </a:r>
          </a:p>
          <a:p>
            <a:pPr lvl="1"/>
            <a:r>
              <a:rPr lang="en-US" sz="1500" dirty="0"/>
              <a:t>Look for a place to eat alone or space out as much as possible</a:t>
            </a:r>
          </a:p>
          <a:p>
            <a:endParaRPr lang="en-US" sz="1500" dirty="0"/>
          </a:p>
          <a:p>
            <a:r>
              <a:rPr lang="en-US" sz="1500" dirty="0"/>
              <a:t>When you’re outside of work:</a:t>
            </a:r>
          </a:p>
          <a:p>
            <a:pPr lvl="1"/>
            <a:r>
              <a:rPr lang="en-US" sz="1500" dirty="0"/>
              <a:t>Don’t let your guard down</a:t>
            </a:r>
          </a:p>
          <a:p>
            <a:pPr lvl="1"/>
            <a:r>
              <a:rPr lang="en-US" sz="1500" dirty="0"/>
              <a:t>Continue masking in public</a:t>
            </a:r>
          </a:p>
          <a:p>
            <a:pPr lvl="1"/>
            <a:r>
              <a:rPr lang="en-US" sz="1500" dirty="0"/>
              <a:t>Avoid large gatherings especially if indoors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5657850"/>
            <a:ext cx="9144000" cy="34258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3028950" y="5657849"/>
            <a:ext cx="6115049" cy="342579"/>
          </a:xfrm>
          <a:prstGeom prst="rect">
            <a:avLst/>
          </a:prstGeom>
          <a:gradFill>
            <a:gsLst>
              <a:gs pos="0">
                <a:srgbClr val="000000">
                  <a:alpha val="76000"/>
                </a:srgbClr>
              </a:gs>
              <a:gs pos="100000">
                <a:schemeClr val="accent1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F5FA891-DF03-476F-966A-EEF3D3F6B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5698998"/>
            <a:ext cx="336042" cy="27384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2AF2AE0B-7920-49F9-8FDE-775FB512BF1B}" type="slidenum">
              <a:rPr lang="en-US" sz="825">
                <a:solidFill>
                  <a:srgbClr val="FFFFFF"/>
                </a:solidFill>
              </a:rPr>
              <a:pPr>
                <a:spcAft>
                  <a:spcPts val="450"/>
                </a:spcAft>
              </a:pPr>
              <a:t>52</a:t>
            </a:fld>
            <a:endParaRPr lang="en-US" sz="82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0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293847-29AB-4B6F-B99F-D85C6AD4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229"/>
            <a:ext cx="8229600" cy="85725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The “3 </a:t>
            </a:r>
            <a:r>
              <a:rPr lang="en-US" dirty="0" err="1"/>
              <a:t>Ws</a:t>
            </a:r>
            <a:r>
              <a:rPr lang="en-US" dirty="0"/>
              <a:t>” Guidance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17DBE13-360D-4BF9-86AD-11FF35CE1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6400" y="5630865"/>
            <a:ext cx="2133600" cy="273844"/>
          </a:xfrm>
        </p:spPr>
        <p:txBody>
          <a:bodyPr anchor="ctr">
            <a:normAutofit/>
          </a:bodyPr>
          <a:lstStyle/>
          <a:p>
            <a:pPr algn="l">
              <a:spcAft>
                <a:spcPts val="450"/>
              </a:spcAft>
            </a:pPr>
            <a:fld id="{2AF2AE0B-7920-49F9-8FDE-775FB512BF1B}" type="slidenum">
              <a:rPr lang="en-US" smtClean="0"/>
              <a:pPr algn="l">
                <a:spcAft>
                  <a:spcPts val="450"/>
                </a:spcAft>
              </a:pPr>
              <a:t>53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xmlns="" id="{CF8CB64E-3DA1-4469-AD76-B9F787AD34F1}"/>
              </a:ext>
            </a:extLst>
          </p:cNvPr>
          <p:cNvGraphicFramePr>
            <a:graphicFrameLocks noGrp="1"/>
          </p:cNvGraphicFramePr>
          <p:nvPr>
            <p:ph sz="quarter" idx="10"/>
            <p:extLst/>
          </p:nvPr>
        </p:nvGraphicFramePr>
        <p:xfrm>
          <a:off x="457200" y="2057400"/>
          <a:ext cx="8439150" cy="3573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805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CE4650-96ED-4288-8029-DC770058C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" y="2682240"/>
            <a:ext cx="2805287" cy="1524000"/>
          </a:xfrm>
        </p:spPr>
        <p:txBody>
          <a:bodyPr anchor="t">
            <a:noAutofit/>
          </a:bodyPr>
          <a:lstStyle/>
          <a:p>
            <a:r>
              <a:rPr lang="en-US" sz="2700" b="1" dirty="0"/>
              <a:t>Why Have Mask Recommendations Changed Over the Last Year?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xmlns="" id="{F61012A3-B6EF-4A86-80CC-9D01E47E67E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86652" y="1093470"/>
          <a:ext cx="5139188" cy="4701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154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8">
            <a:extLst>
              <a:ext uri="{FF2B5EF4-FFF2-40B4-BE49-F238E27FC236}">
                <a16:creationId xmlns:a16="http://schemas.microsoft.com/office/drawing/2014/main" xmlns="" id="{C54A3646-77FE-4862-96CE-45260829B1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5" name="Group 10">
            <a:extLst>
              <a:ext uri="{FF2B5EF4-FFF2-40B4-BE49-F238E27FC236}">
                <a16:creationId xmlns:a16="http://schemas.microsoft.com/office/drawing/2014/main" xmlns="" id="{3F6FA249-9C10-48B9-9F72-1F333D8A9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3135" y="857250"/>
            <a:ext cx="9438086" cy="5139929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036894FA-6F9A-4863-AEC5-B734F4226C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6B103C0B-E1BF-4BF0-9605-7426160F9E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B796B9AB-146B-42B0-B1F4-7EF69C521A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xmlns="" id="{0B8CEE20-F67A-4CFC-88F1-4C942EB624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6B823E68-E880-4A79-82AD-6088E1DEAD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C90FFE78-151B-4C6F-893F-6832706022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3A2B9B53-0432-42A0-ACC1-23CCDB1183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xmlns="" id="{142954D5-E17A-4C4B-B575-9D2BE72C64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xmlns="" id="{2317E4B1-5573-4066-895C-2FB759804A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xmlns="" id="{EBA723B4-613D-41FA-93E8-94173C930F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xmlns="" id="{D2693AEC-A60D-40B1-87B3-1EF30A56D4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xmlns="" id="{0EFB57B1-129C-4CA5-9513-29226043BF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AC89A1FD-35E1-4574-A439-61C20F457D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4D55D1DF-59D8-4B47-87C4-FB3A82689A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F99FF32E-3548-4B4D-894E-B3A06C12A7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xmlns="" id="{5005D0D4-EFA9-4355-BA9B-A7B46F9412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xmlns="" id="{6350B02F-5937-44B9-83F4-9C970BE963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xmlns="" id="{F21A245F-C10F-495E-BD0E-CE576C7F0D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xmlns="" id="{6F524856-7B56-403B-B504-044710FD54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xmlns="" id="{4E6D29BC-894B-4228-9F3F-92037EA39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xmlns="" id="{E03B2DC6-DF02-45CB-AC7C-6EBBD359C3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700D0C16-8549-4373-8B7C-3555082CEA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2748" y="857250"/>
            <a:ext cx="7701252" cy="51519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AD5CC5-4143-49F8-A04A-62CA6EBC2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166" y="894398"/>
            <a:ext cx="6869430" cy="925830"/>
          </a:xfrm>
        </p:spPr>
        <p:txBody>
          <a:bodyPr anchor="t">
            <a:norm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</a:rPr>
              <a:t>Mask Wearing: Does it Really 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F3FD66-5111-4A2F-91EA-4D2CB1D8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2410" y="1097280"/>
            <a:ext cx="685800" cy="240030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2AF2AE0B-7920-49F9-8FDE-775FB512BF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450"/>
                </a:spcAft>
              </a:pPr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xmlns="" id="{C7341777-0F86-4E1E-A07F-2076F00D04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348427" y="1573360"/>
            <a:ext cx="225581" cy="19446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EA798A-B7D5-4D53-9495-93058D318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612" y="1413272"/>
            <a:ext cx="7510463" cy="4233624"/>
          </a:xfrm>
        </p:spPr>
        <p:txBody>
          <a:bodyPr>
            <a:noAutofit/>
          </a:bodyPr>
          <a:lstStyle/>
          <a:p>
            <a:r>
              <a:rPr lang="en-US" sz="1500" dirty="0"/>
              <a:t>Short answer = absolutely</a:t>
            </a:r>
          </a:p>
          <a:p>
            <a:pPr lvl="1"/>
            <a:r>
              <a:rPr lang="en-US" sz="1500" dirty="0"/>
              <a:t>Protects other people – you won’t put either droplets or aerosols out into the environment if they are blocked by a mask</a:t>
            </a:r>
          </a:p>
          <a:p>
            <a:pPr lvl="1"/>
            <a:r>
              <a:rPr lang="en-US" sz="1500" dirty="0"/>
              <a:t>Protects you, too – increasing evidence for this, especially with a well-fitting mask</a:t>
            </a:r>
          </a:p>
          <a:p>
            <a:endParaRPr lang="en-US" sz="1500" dirty="0"/>
          </a:p>
          <a:p>
            <a:r>
              <a:rPr lang="en-US" sz="1500" dirty="0"/>
              <a:t>Studies and cases:</a:t>
            </a:r>
          </a:p>
          <a:p>
            <a:pPr lvl="1"/>
            <a:r>
              <a:rPr lang="en-US" sz="1500" dirty="0"/>
              <a:t>Amount of coronavirus detected in the surrounding air dropped from ~100,000 viruses to ~0 when infected people put on masks</a:t>
            </a:r>
          </a:p>
          <a:p>
            <a:pPr lvl="1"/>
            <a:r>
              <a:rPr lang="en-US" sz="1500" dirty="0"/>
              <a:t>Study from SARS in 2003 – “frequent mask wearers” were significantly less likely to have gotten infected</a:t>
            </a:r>
          </a:p>
          <a:p>
            <a:pPr lvl="1"/>
            <a:r>
              <a:rPr lang="en-US" sz="1500" dirty="0"/>
              <a:t>Recent review of multiple studies </a:t>
            </a:r>
            <a:r>
              <a:rPr lang="en-US" sz="1500" dirty="0">
                <a:sym typeface="Wingdings" panose="05000000000000000000" pitchFamily="2" charset="2"/>
              </a:rPr>
              <a:t> wearing any mask significantly decreased the risk of getting COVID</a:t>
            </a:r>
          </a:p>
          <a:p>
            <a:pPr lvl="1"/>
            <a:r>
              <a:rPr lang="en-US" sz="1500" dirty="0">
                <a:sym typeface="Wingdings" panose="05000000000000000000" pitchFamily="2" charset="2"/>
              </a:rPr>
              <a:t>Case rates found to be lower in locations with mask requirements  estimate of &gt;200,000 infections prevented through May 2020</a:t>
            </a:r>
          </a:p>
          <a:p>
            <a:pPr lvl="1"/>
            <a:r>
              <a:rPr lang="en-US" sz="1500" dirty="0">
                <a:sym typeface="Wingdings" panose="05000000000000000000" pitchFamily="2" charset="2"/>
              </a:rPr>
              <a:t>Missouri hair salon example: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2 hair stylists worked while contagious but wore masks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Cut 139 people’s hair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No one became symptomatic; the 67 people who got tested were all negative</a:t>
            </a:r>
          </a:p>
          <a:p>
            <a:pPr lvl="1"/>
            <a:endParaRPr lang="en-US" sz="1500" dirty="0"/>
          </a:p>
          <a:p>
            <a:pPr lvl="1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89719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063155" y="1920404"/>
            <a:ext cx="5156864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118872" y="2852605"/>
            <a:ext cx="3266696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-885662" y="2085814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-560517" y="1758234"/>
            <a:ext cx="3606227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752DED-69B6-4A7E-AC68-EABF568D7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2932579"/>
            <a:ext cx="2160621" cy="230393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Experimental Evidence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173A6E-0CF5-477B-9DC3-CC5717115D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66" t="38923" r="42583" b="10074"/>
          <a:stretch/>
        </p:blipFill>
        <p:spPr>
          <a:xfrm>
            <a:off x="3376821" y="1783790"/>
            <a:ext cx="5419311" cy="3290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060CA1-6EB7-4218-8645-C63035A185A4}"/>
              </a:ext>
            </a:extLst>
          </p:cNvPr>
          <p:cNvSpPr txBox="1"/>
          <p:nvPr/>
        </p:nvSpPr>
        <p:spPr>
          <a:xfrm>
            <a:off x="5029198" y="5220376"/>
            <a:ext cx="3981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https://www.nature.com/articles/s41591-020-0843-2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0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857249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" y="857250"/>
            <a:ext cx="6086480" cy="1193057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086474" y="857249"/>
            <a:ext cx="3057524" cy="1193057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4512" y="857250"/>
            <a:ext cx="8799485" cy="1198075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3A381D-8378-4B9E-912B-08A3C7BC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78154"/>
            <a:ext cx="7421963" cy="775252"/>
          </a:xfrm>
        </p:spPr>
        <p:txBody>
          <a:bodyPr>
            <a:normAutofit fontScale="90000"/>
          </a:bodyPr>
          <a:lstStyle/>
          <a:p>
            <a:r>
              <a:rPr lang="en-US" sz="2550" dirty="0">
                <a:solidFill>
                  <a:srgbClr val="FFFFFF"/>
                </a:solidFill>
              </a:rPr>
              <a:t>The Starbucks Case: </a:t>
            </a:r>
            <a:br>
              <a:rPr lang="en-US" sz="2550" dirty="0">
                <a:solidFill>
                  <a:srgbClr val="FFFFFF"/>
                </a:solidFill>
              </a:rPr>
            </a:br>
            <a:r>
              <a:rPr lang="en-US" sz="2550" dirty="0">
                <a:solidFill>
                  <a:srgbClr val="FFFFFF"/>
                </a:solidFill>
              </a:rPr>
              <a:t>An Illustrative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DE1C1F-F188-413A-A587-EDBF00074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4" y="2734386"/>
            <a:ext cx="8705849" cy="2762519"/>
          </a:xfrm>
        </p:spPr>
        <p:txBody>
          <a:bodyPr anchor="ctr">
            <a:noAutofit/>
          </a:bodyPr>
          <a:lstStyle/>
          <a:p>
            <a:r>
              <a:rPr lang="en-US" dirty="0"/>
              <a:t>A woman with asymptomatic COVID infection went to a Starbucks in South Korea on August 8</a:t>
            </a:r>
            <a:r>
              <a:rPr lang="en-US" baseline="30000" dirty="0"/>
              <a:t>th</a:t>
            </a:r>
            <a:r>
              <a:rPr lang="en-US" dirty="0"/>
              <a:t> and had her mask off while eating and drinking</a:t>
            </a:r>
          </a:p>
          <a:p>
            <a:endParaRPr lang="en-US" dirty="0"/>
          </a:p>
          <a:p>
            <a:r>
              <a:rPr lang="en-US" dirty="0"/>
              <a:t>She was sitting right underneath a blowing air conditioner vent that circulated air throughout the small café</a:t>
            </a:r>
          </a:p>
          <a:p>
            <a:endParaRPr lang="en-US" dirty="0"/>
          </a:p>
          <a:p>
            <a:r>
              <a:rPr lang="en-US" dirty="0"/>
              <a:t>There were 27 other customers infected (ultimately led to 56 total infections)</a:t>
            </a:r>
          </a:p>
          <a:p>
            <a:endParaRPr lang="en-US" dirty="0"/>
          </a:p>
          <a:p>
            <a:r>
              <a:rPr lang="en-US" dirty="0"/>
              <a:t>None of the 4 employees were infected; they all wore face masks at all times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3F0B21C-FC58-42D8-A758-072B3D0AD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5698824"/>
            <a:ext cx="334435" cy="27384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2AF2AE0B-7920-49F9-8FDE-775FB512BF1B}" type="slidenum">
              <a:rPr lang="en-US" sz="825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spcAft>
                  <a:spcPts val="450"/>
                </a:spcAft>
              </a:pPr>
              <a:t>57</a:t>
            </a:fld>
            <a:endParaRPr lang="en-US" sz="825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9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057563" y="1914812"/>
            <a:ext cx="51435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057563" y="1922415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575943" y="3548314"/>
            <a:ext cx="1876484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376303" y="1584538"/>
            <a:ext cx="2925268" cy="3134219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057569" y="1907208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5CAE90-1BC0-42A8-A241-35D30AC7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1297392"/>
            <a:ext cx="2401025" cy="2540623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2775" dirty="0">
                <a:solidFill>
                  <a:srgbClr val="FFFFFF"/>
                </a:solidFill>
              </a:rPr>
              <a:t>Mask Demonstration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55BD37E-8283-439F-808C-C1E055B2A20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7386" t="9124" r="44267" b="6074"/>
          <a:stretch/>
        </p:blipFill>
        <p:spPr bwMode="auto">
          <a:xfrm>
            <a:off x="3857625" y="962025"/>
            <a:ext cx="4707734" cy="471552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ADFA064-85F8-48E2-B123-FEF631E97A91}"/>
              </a:ext>
            </a:extLst>
          </p:cNvPr>
          <p:cNvSpPr txBox="1"/>
          <p:nvPr/>
        </p:nvSpPr>
        <p:spPr>
          <a:xfrm>
            <a:off x="6015452" y="5714973"/>
            <a:ext cx="2711832" cy="29338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450"/>
              </a:spcAft>
            </a:pPr>
            <a:r>
              <a:rPr lang="en-US" sz="900">
                <a:solidFill>
                  <a:srgbClr val="FFFFFF"/>
                </a:solidFill>
                <a:latin typeface="Calibri" panose="020F0502020204030204"/>
                <a:cs typeface="+mn-cs"/>
              </a:rPr>
              <a:t>https://www.instagram.com/doctordconline/?hl=en</a:t>
            </a:r>
          </a:p>
        </p:txBody>
      </p:sp>
    </p:spTree>
    <p:extLst>
      <p:ext uri="{BB962C8B-B14F-4D97-AF65-F5344CB8AC3E}">
        <p14:creationId xmlns:p14="http://schemas.microsoft.com/office/powerpoint/2010/main" val="270916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3B4AA7-AB79-4A51-B694-B559E61E5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34" y="1097757"/>
            <a:ext cx="8555615" cy="994172"/>
          </a:xfrm>
        </p:spPr>
        <p:txBody>
          <a:bodyPr>
            <a:normAutofit/>
          </a:bodyPr>
          <a:lstStyle/>
          <a:p>
            <a:pPr algn="ctr"/>
            <a:r>
              <a:rPr lang="en-US" sz="4050" dirty="0"/>
              <a:t>Do Masks Have Health Risks?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0288CCD6-9347-454C-8237-25538B6B858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93535" y="2226469"/>
          <a:ext cx="8555615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094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 anchor="ctr">
            <a:normAutofit/>
          </a:bodyPr>
          <a:lstStyle/>
          <a:p>
            <a:r>
              <a:rPr lang="en-US"/>
              <a:t>February 2021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xmlns="" id="{3D374D2E-5D61-44E5-BC30-B8EFC581F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8500"/>
          <a:stretch/>
        </p:blipFill>
        <p:spPr>
          <a:xfrm>
            <a:off x="457200" y="1600200"/>
            <a:ext cx="7620000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891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D7F9A2-A4A6-4E1A-B0C9-6058E5FD0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025" y="1617928"/>
            <a:ext cx="2266728" cy="3595925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COVID Masking:</a:t>
            </a:r>
            <a:br>
              <a:rPr lang="en-US" sz="3000" dirty="0">
                <a:solidFill>
                  <a:srgbClr val="FFFFFF"/>
                </a:solidFill>
              </a:rPr>
            </a:br>
            <a:r>
              <a:rPr lang="en-US" sz="3000" dirty="0">
                <a:solidFill>
                  <a:srgbClr val="FFFFFF"/>
                </a:solidFill>
              </a:rPr>
              <a:t> The Ongoing Debate</a:t>
            </a:r>
          </a:p>
        </p:txBody>
      </p:sp>
      <p:pic>
        <p:nvPicPr>
          <p:cNvPr id="1026" name="Picture 2" descr="My Little Pony Friendship is Magic">
            <a:extLst>
              <a:ext uri="{FF2B5EF4-FFF2-40B4-BE49-F238E27FC236}">
                <a16:creationId xmlns:a16="http://schemas.microsoft.com/office/drawing/2014/main" xmlns="" id="{ECC7BB67-E5AB-4B41-BC40-7EF13CD108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0"/>
          <a:stretch/>
        </p:blipFill>
        <p:spPr bwMode="auto">
          <a:xfrm>
            <a:off x="220564" y="1085850"/>
            <a:ext cx="6596594" cy="44279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7BB91491-0EB2-48C2-B20E-8BCB79715870}"/>
              </a:ext>
            </a:extLst>
          </p:cNvPr>
          <p:cNvSpPr/>
          <p:nvPr/>
        </p:nvSpPr>
        <p:spPr>
          <a:xfrm>
            <a:off x="285750" y="1163343"/>
            <a:ext cx="995365" cy="1350169"/>
          </a:xfrm>
          <a:custGeom>
            <a:avLst/>
            <a:gdLst>
              <a:gd name="connsiteX0" fmla="*/ 0 w 1924050"/>
              <a:gd name="connsiteY0" fmla="*/ 215904 h 1295400"/>
              <a:gd name="connsiteX1" fmla="*/ 215904 w 1924050"/>
              <a:gd name="connsiteY1" fmla="*/ 0 h 1295400"/>
              <a:gd name="connsiteX2" fmla="*/ 320675 w 1924050"/>
              <a:gd name="connsiteY2" fmla="*/ 0 h 1295400"/>
              <a:gd name="connsiteX3" fmla="*/ 320675 w 1924050"/>
              <a:gd name="connsiteY3" fmla="*/ 0 h 1295400"/>
              <a:gd name="connsiteX4" fmla="*/ 801688 w 1924050"/>
              <a:gd name="connsiteY4" fmla="*/ 0 h 1295400"/>
              <a:gd name="connsiteX5" fmla="*/ 1708146 w 1924050"/>
              <a:gd name="connsiteY5" fmla="*/ 0 h 1295400"/>
              <a:gd name="connsiteX6" fmla="*/ 1924050 w 1924050"/>
              <a:gd name="connsiteY6" fmla="*/ 215904 h 1295400"/>
              <a:gd name="connsiteX7" fmla="*/ 1924050 w 1924050"/>
              <a:gd name="connsiteY7" fmla="*/ 755650 h 1295400"/>
              <a:gd name="connsiteX8" fmla="*/ 1924050 w 1924050"/>
              <a:gd name="connsiteY8" fmla="*/ 755650 h 1295400"/>
              <a:gd name="connsiteX9" fmla="*/ 1924050 w 1924050"/>
              <a:gd name="connsiteY9" fmla="*/ 1079500 h 1295400"/>
              <a:gd name="connsiteX10" fmla="*/ 1924050 w 1924050"/>
              <a:gd name="connsiteY10" fmla="*/ 1079496 h 1295400"/>
              <a:gd name="connsiteX11" fmla="*/ 1708146 w 1924050"/>
              <a:gd name="connsiteY11" fmla="*/ 1295400 h 1295400"/>
              <a:gd name="connsiteX12" fmla="*/ 801688 w 1924050"/>
              <a:gd name="connsiteY12" fmla="*/ 1295400 h 1295400"/>
              <a:gd name="connsiteX13" fmla="*/ 561188 w 1924050"/>
              <a:gd name="connsiteY13" fmla="*/ 1457325 h 1295400"/>
              <a:gd name="connsiteX14" fmla="*/ 320675 w 1924050"/>
              <a:gd name="connsiteY14" fmla="*/ 1295400 h 1295400"/>
              <a:gd name="connsiteX15" fmla="*/ 215904 w 1924050"/>
              <a:gd name="connsiteY15" fmla="*/ 1295400 h 1295400"/>
              <a:gd name="connsiteX16" fmla="*/ 0 w 1924050"/>
              <a:gd name="connsiteY16" fmla="*/ 1079496 h 1295400"/>
              <a:gd name="connsiteX17" fmla="*/ 0 w 1924050"/>
              <a:gd name="connsiteY17" fmla="*/ 1079500 h 1295400"/>
              <a:gd name="connsiteX18" fmla="*/ 0 w 1924050"/>
              <a:gd name="connsiteY18" fmla="*/ 755650 h 1295400"/>
              <a:gd name="connsiteX19" fmla="*/ 0 w 1924050"/>
              <a:gd name="connsiteY19" fmla="*/ 755650 h 1295400"/>
              <a:gd name="connsiteX20" fmla="*/ 0 w 1924050"/>
              <a:gd name="connsiteY20" fmla="*/ 215904 h 1295400"/>
              <a:gd name="connsiteX0" fmla="*/ 0 w 1924050"/>
              <a:gd name="connsiteY0" fmla="*/ 215904 h 1800225"/>
              <a:gd name="connsiteX1" fmla="*/ 215904 w 1924050"/>
              <a:gd name="connsiteY1" fmla="*/ 0 h 1800225"/>
              <a:gd name="connsiteX2" fmla="*/ 320675 w 1924050"/>
              <a:gd name="connsiteY2" fmla="*/ 0 h 1800225"/>
              <a:gd name="connsiteX3" fmla="*/ 320675 w 1924050"/>
              <a:gd name="connsiteY3" fmla="*/ 0 h 1800225"/>
              <a:gd name="connsiteX4" fmla="*/ 801688 w 1924050"/>
              <a:gd name="connsiteY4" fmla="*/ 0 h 1800225"/>
              <a:gd name="connsiteX5" fmla="*/ 1708146 w 1924050"/>
              <a:gd name="connsiteY5" fmla="*/ 0 h 1800225"/>
              <a:gd name="connsiteX6" fmla="*/ 1924050 w 1924050"/>
              <a:gd name="connsiteY6" fmla="*/ 215904 h 1800225"/>
              <a:gd name="connsiteX7" fmla="*/ 1924050 w 1924050"/>
              <a:gd name="connsiteY7" fmla="*/ 755650 h 1800225"/>
              <a:gd name="connsiteX8" fmla="*/ 1924050 w 1924050"/>
              <a:gd name="connsiteY8" fmla="*/ 755650 h 1800225"/>
              <a:gd name="connsiteX9" fmla="*/ 1924050 w 1924050"/>
              <a:gd name="connsiteY9" fmla="*/ 1079500 h 1800225"/>
              <a:gd name="connsiteX10" fmla="*/ 1924050 w 1924050"/>
              <a:gd name="connsiteY10" fmla="*/ 1079496 h 1800225"/>
              <a:gd name="connsiteX11" fmla="*/ 1708146 w 1924050"/>
              <a:gd name="connsiteY11" fmla="*/ 1295400 h 1800225"/>
              <a:gd name="connsiteX12" fmla="*/ 801688 w 1924050"/>
              <a:gd name="connsiteY12" fmla="*/ 1295400 h 1800225"/>
              <a:gd name="connsiteX13" fmla="*/ 1685138 w 1924050"/>
              <a:gd name="connsiteY13" fmla="*/ 1800225 h 1800225"/>
              <a:gd name="connsiteX14" fmla="*/ 320675 w 1924050"/>
              <a:gd name="connsiteY14" fmla="*/ 1295400 h 1800225"/>
              <a:gd name="connsiteX15" fmla="*/ 215904 w 1924050"/>
              <a:gd name="connsiteY15" fmla="*/ 1295400 h 1800225"/>
              <a:gd name="connsiteX16" fmla="*/ 0 w 1924050"/>
              <a:gd name="connsiteY16" fmla="*/ 1079496 h 1800225"/>
              <a:gd name="connsiteX17" fmla="*/ 0 w 1924050"/>
              <a:gd name="connsiteY17" fmla="*/ 1079500 h 1800225"/>
              <a:gd name="connsiteX18" fmla="*/ 0 w 1924050"/>
              <a:gd name="connsiteY18" fmla="*/ 755650 h 1800225"/>
              <a:gd name="connsiteX19" fmla="*/ 0 w 1924050"/>
              <a:gd name="connsiteY19" fmla="*/ 755650 h 1800225"/>
              <a:gd name="connsiteX20" fmla="*/ 0 w 1924050"/>
              <a:gd name="connsiteY20" fmla="*/ 215904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24050" h="1800225">
                <a:moveTo>
                  <a:pt x="0" y="215904"/>
                </a:moveTo>
                <a:cubicBezTo>
                  <a:pt x="0" y="96664"/>
                  <a:pt x="96664" y="0"/>
                  <a:pt x="215904" y="0"/>
                </a:cubicBezTo>
                <a:lnTo>
                  <a:pt x="320675" y="0"/>
                </a:lnTo>
                <a:lnTo>
                  <a:pt x="320675" y="0"/>
                </a:lnTo>
                <a:lnTo>
                  <a:pt x="801688" y="0"/>
                </a:lnTo>
                <a:lnTo>
                  <a:pt x="1708146" y="0"/>
                </a:lnTo>
                <a:cubicBezTo>
                  <a:pt x="1827386" y="0"/>
                  <a:pt x="1924050" y="96664"/>
                  <a:pt x="1924050" y="215904"/>
                </a:cubicBezTo>
                <a:lnTo>
                  <a:pt x="1924050" y="755650"/>
                </a:lnTo>
                <a:lnTo>
                  <a:pt x="1924050" y="755650"/>
                </a:lnTo>
                <a:lnTo>
                  <a:pt x="1924050" y="1079500"/>
                </a:lnTo>
                <a:lnTo>
                  <a:pt x="1924050" y="1079496"/>
                </a:lnTo>
                <a:cubicBezTo>
                  <a:pt x="1924050" y="1198736"/>
                  <a:pt x="1827386" y="1295400"/>
                  <a:pt x="1708146" y="1295400"/>
                </a:cubicBezTo>
                <a:lnTo>
                  <a:pt x="801688" y="1295400"/>
                </a:lnTo>
                <a:lnTo>
                  <a:pt x="1685138" y="1800225"/>
                </a:lnTo>
                <a:lnTo>
                  <a:pt x="320675" y="1295400"/>
                </a:lnTo>
                <a:lnTo>
                  <a:pt x="215904" y="1295400"/>
                </a:lnTo>
                <a:cubicBezTo>
                  <a:pt x="96664" y="1295400"/>
                  <a:pt x="0" y="1198736"/>
                  <a:pt x="0" y="1079496"/>
                </a:cubicBezTo>
                <a:lnTo>
                  <a:pt x="0" y="1079500"/>
                </a:lnTo>
                <a:lnTo>
                  <a:pt x="0" y="755650"/>
                </a:lnTo>
                <a:lnTo>
                  <a:pt x="0" y="755650"/>
                </a:lnTo>
                <a:lnTo>
                  <a:pt x="0" y="215904"/>
                </a:lnTo>
                <a:close/>
              </a:path>
            </a:pathLst>
          </a:cu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C75D6B-D9CF-4490-A24E-8140A8C4B71E}"/>
              </a:ext>
            </a:extLst>
          </p:cNvPr>
          <p:cNvSpPr txBox="1"/>
          <p:nvPr/>
        </p:nvSpPr>
        <p:spPr>
          <a:xfrm>
            <a:off x="285749" y="1404291"/>
            <a:ext cx="91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Wear one!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F9DB52EE-CA84-4F19-A661-95470451A46A}"/>
              </a:ext>
            </a:extLst>
          </p:cNvPr>
          <p:cNvSpPr/>
          <p:nvPr/>
        </p:nvSpPr>
        <p:spPr>
          <a:xfrm>
            <a:off x="5550875" y="1415808"/>
            <a:ext cx="1121150" cy="1038796"/>
          </a:xfrm>
          <a:custGeom>
            <a:avLst/>
            <a:gdLst>
              <a:gd name="connsiteX0" fmla="*/ 0 w 1635782"/>
              <a:gd name="connsiteY0" fmla="*/ 147342 h 884032"/>
              <a:gd name="connsiteX1" fmla="*/ 147342 w 1635782"/>
              <a:gd name="connsiteY1" fmla="*/ 0 h 884032"/>
              <a:gd name="connsiteX2" fmla="*/ 272630 w 1635782"/>
              <a:gd name="connsiteY2" fmla="*/ 0 h 884032"/>
              <a:gd name="connsiteX3" fmla="*/ 272630 w 1635782"/>
              <a:gd name="connsiteY3" fmla="*/ 0 h 884032"/>
              <a:gd name="connsiteX4" fmla="*/ 681576 w 1635782"/>
              <a:gd name="connsiteY4" fmla="*/ 0 h 884032"/>
              <a:gd name="connsiteX5" fmla="*/ 1488440 w 1635782"/>
              <a:gd name="connsiteY5" fmla="*/ 0 h 884032"/>
              <a:gd name="connsiteX6" fmla="*/ 1635782 w 1635782"/>
              <a:gd name="connsiteY6" fmla="*/ 147342 h 884032"/>
              <a:gd name="connsiteX7" fmla="*/ 1635782 w 1635782"/>
              <a:gd name="connsiteY7" fmla="*/ 515685 h 884032"/>
              <a:gd name="connsiteX8" fmla="*/ 1635782 w 1635782"/>
              <a:gd name="connsiteY8" fmla="*/ 515685 h 884032"/>
              <a:gd name="connsiteX9" fmla="*/ 1635782 w 1635782"/>
              <a:gd name="connsiteY9" fmla="*/ 736693 h 884032"/>
              <a:gd name="connsiteX10" fmla="*/ 1635782 w 1635782"/>
              <a:gd name="connsiteY10" fmla="*/ 736690 h 884032"/>
              <a:gd name="connsiteX11" fmla="*/ 1488440 w 1635782"/>
              <a:gd name="connsiteY11" fmla="*/ 884032 h 884032"/>
              <a:gd name="connsiteX12" fmla="*/ 681576 w 1635782"/>
              <a:gd name="connsiteY12" fmla="*/ 884032 h 884032"/>
              <a:gd name="connsiteX13" fmla="*/ 477109 w 1635782"/>
              <a:gd name="connsiteY13" fmla="*/ 994536 h 884032"/>
              <a:gd name="connsiteX14" fmla="*/ 272630 w 1635782"/>
              <a:gd name="connsiteY14" fmla="*/ 884032 h 884032"/>
              <a:gd name="connsiteX15" fmla="*/ 147342 w 1635782"/>
              <a:gd name="connsiteY15" fmla="*/ 884032 h 884032"/>
              <a:gd name="connsiteX16" fmla="*/ 0 w 1635782"/>
              <a:gd name="connsiteY16" fmla="*/ 736690 h 884032"/>
              <a:gd name="connsiteX17" fmla="*/ 0 w 1635782"/>
              <a:gd name="connsiteY17" fmla="*/ 736693 h 884032"/>
              <a:gd name="connsiteX18" fmla="*/ 0 w 1635782"/>
              <a:gd name="connsiteY18" fmla="*/ 515685 h 884032"/>
              <a:gd name="connsiteX19" fmla="*/ 0 w 1635782"/>
              <a:gd name="connsiteY19" fmla="*/ 515685 h 884032"/>
              <a:gd name="connsiteX20" fmla="*/ 0 w 1635782"/>
              <a:gd name="connsiteY20" fmla="*/ 147342 h 884032"/>
              <a:gd name="connsiteX0" fmla="*/ 56291 w 1692073"/>
              <a:gd name="connsiteY0" fmla="*/ 147342 h 1385061"/>
              <a:gd name="connsiteX1" fmla="*/ 203633 w 1692073"/>
              <a:gd name="connsiteY1" fmla="*/ 0 h 1385061"/>
              <a:gd name="connsiteX2" fmla="*/ 328921 w 1692073"/>
              <a:gd name="connsiteY2" fmla="*/ 0 h 1385061"/>
              <a:gd name="connsiteX3" fmla="*/ 328921 w 1692073"/>
              <a:gd name="connsiteY3" fmla="*/ 0 h 1385061"/>
              <a:gd name="connsiteX4" fmla="*/ 737867 w 1692073"/>
              <a:gd name="connsiteY4" fmla="*/ 0 h 1385061"/>
              <a:gd name="connsiteX5" fmla="*/ 1544731 w 1692073"/>
              <a:gd name="connsiteY5" fmla="*/ 0 h 1385061"/>
              <a:gd name="connsiteX6" fmla="*/ 1692073 w 1692073"/>
              <a:gd name="connsiteY6" fmla="*/ 147342 h 1385061"/>
              <a:gd name="connsiteX7" fmla="*/ 1692073 w 1692073"/>
              <a:gd name="connsiteY7" fmla="*/ 515685 h 1385061"/>
              <a:gd name="connsiteX8" fmla="*/ 1692073 w 1692073"/>
              <a:gd name="connsiteY8" fmla="*/ 515685 h 1385061"/>
              <a:gd name="connsiteX9" fmla="*/ 1692073 w 1692073"/>
              <a:gd name="connsiteY9" fmla="*/ 736693 h 1385061"/>
              <a:gd name="connsiteX10" fmla="*/ 1692073 w 1692073"/>
              <a:gd name="connsiteY10" fmla="*/ 736690 h 1385061"/>
              <a:gd name="connsiteX11" fmla="*/ 1544731 w 1692073"/>
              <a:gd name="connsiteY11" fmla="*/ 884032 h 1385061"/>
              <a:gd name="connsiteX12" fmla="*/ 737867 w 1692073"/>
              <a:gd name="connsiteY12" fmla="*/ 884032 h 1385061"/>
              <a:gd name="connsiteX13" fmla="*/ 0 w 1692073"/>
              <a:gd name="connsiteY13" fmla="*/ 1385061 h 1385061"/>
              <a:gd name="connsiteX14" fmla="*/ 328921 w 1692073"/>
              <a:gd name="connsiteY14" fmla="*/ 884032 h 1385061"/>
              <a:gd name="connsiteX15" fmla="*/ 203633 w 1692073"/>
              <a:gd name="connsiteY15" fmla="*/ 884032 h 1385061"/>
              <a:gd name="connsiteX16" fmla="*/ 56291 w 1692073"/>
              <a:gd name="connsiteY16" fmla="*/ 736690 h 1385061"/>
              <a:gd name="connsiteX17" fmla="*/ 56291 w 1692073"/>
              <a:gd name="connsiteY17" fmla="*/ 736693 h 1385061"/>
              <a:gd name="connsiteX18" fmla="*/ 56291 w 1692073"/>
              <a:gd name="connsiteY18" fmla="*/ 515685 h 1385061"/>
              <a:gd name="connsiteX19" fmla="*/ 56291 w 1692073"/>
              <a:gd name="connsiteY19" fmla="*/ 515685 h 1385061"/>
              <a:gd name="connsiteX20" fmla="*/ 56291 w 1692073"/>
              <a:gd name="connsiteY20" fmla="*/ 147342 h 138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073" h="1385061">
                <a:moveTo>
                  <a:pt x="56291" y="147342"/>
                </a:moveTo>
                <a:cubicBezTo>
                  <a:pt x="56291" y="65967"/>
                  <a:pt x="122258" y="0"/>
                  <a:pt x="203633" y="0"/>
                </a:cubicBezTo>
                <a:lnTo>
                  <a:pt x="328921" y="0"/>
                </a:lnTo>
                <a:lnTo>
                  <a:pt x="328921" y="0"/>
                </a:lnTo>
                <a:lnTo>
                  <a:pt x="737867" y="0"/>
                </a:lnTo>
                <a:lnTo>
                  <a:pt x="1544731" y="0"/>
                </a:lnTo>
                <a:cubicBezTo>
                  <a:pt x="1626106" y="0"/>
                  <a:pt x="1692073" y="65967"/>
                  <a:pt x="1692073" y="147342"/>
                </a:cubicBezTo>
                <a:lnTo>
                  <a:pt x="1692073" y="515685"/>
                </a:lnTo>
                <a:lnTo>
                  <a:pt x="1692073" y="515685"/>
                </a:lnTo>
                <a:lnTo>
                  <a:pt x="1692073" y="736693"/>
                </a:lnTo>
                <a:lnTo>
                  <a:pt x="1692073" y="736690"/>
                </a:lnTo>
                <a:cubicBezTo>
                  <a:pt x="1692073" y="818065"/>
                  <a:pt x="1626106" y="884032"/>
                  <a:pt x="1544731" y="884032"/>
                </a:cubicBezTo>
                <a:lnTo>
                  <a:pt x="737867" y="884032"/>
                </a:lnTo>
                <a:lnTo>
                  <a:pt x="0" y="1385061"/>
                </a:lnTo>
                <a:lnTo>
                  <a:pt x="328921" y="884032"/>
                </a:lnTo>
                <a:lnTo>
                  <a:pt x="203633" y="884032"/>
                </a:lnTo>
                <a:cubicBezTo>
                  <a:pt x="122258" y="884032"/>
                  <a:pt x="56291" y="818065"/>
                  <a:pt x="56291" y="736690"/>
                </a:cubicBezTo>
                <a:lnTo>
                  <a:pt x="56291" y="736693"/>
                </a:lnTo>
                <a:lnTo>
                  <a:pt x="56291" y="515685"/>
                </a:lnTo>
                <a:lnTo>
                  <a:pt x="56291" y="515685"/>
                </a:lnTo>
                <a:lnTo>
                  <a:pt x="56291" y="147342"/>
                </a:lnTo>
                <a:close/>
              </a:path>
            </a:pathLst>
          </a:cu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C6C3F3-4D4D-4F31-8BB0-2344441D39EE}"/>
              </a:ext>
            </a:extLst>
          </p:cNvPr>
          <p:cNvSpPr txBox="1"/>
          <p:nvPr/>
        </p:nvSpPr>
        <p:spPr>
          <a:xfrm>
            <a:off x="5645319" y="1488338"/>
            <a:ext cx="932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Wear two!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8EF5625-7442-454F-BC1D-18CCB9675652}"/>
              </a:ext>
            </a:extLst>
          </p:cNvPr>
          <p:cNvSpPr txBox="1"/>
          <p:nvPr/>
        </p:nvSpPr>
        <p:spPr>
          <a:xfrm>
            <a:off x="1" y="5794086"/>
            <a:ext cx="27874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prstClr val="white"/>
                </a:solidFill>
                <a:latin typeface="Calibri" panose="020F0502020204030204"/>
                <a:cs typeface="+mn-cs"/>
              </a:rPr>
              <a:t>Image courtesy of http://clipart-library.com/clipart/pi7rLKAAT.htm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5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12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857249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" y="857250"/>
            <a:ext cx="6086480" cy="1193057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086474" y="857249"/>
            <a:ext cx="3057524" cy="1193057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4512" y="857250"/>
            <a:ext cx="8799485" cy="1198075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247-8150-4431-BE13-9C69BB0D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78154"/>
            <a:ext cx="7421963" cy="775252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Main Take-Home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E903A2-5D9B-405E-B3CA-6D0C769A9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939" y="1901031"/>
            <a:ext cx="8799484" cy="3821666"/>
          </a:xfrm>
        </p:spPr>
        <p:txBody>
          <a:bodyPr anchor="ctr">
            <a:normAutofit/>
          </a:bodyPr>
          <a:lstStyle/>
          <a:p>
            <a:r>
              <a:rPr lang="en-US" sz="1350" dirty="0"/>
              <a:t>Masks work to prevent COVID transmission</a:t>
            </a:r>
          </a:p>
          <a:p>
            <a:pPr marL="0" indent="0">
              <a:buNone/>
            </a:pPr>
            <a:endParaRPr lang="en-US" sz="1350" dirty="0"/>
          </a:p>
          <a:p>
            <a:r>
              <a:rPr lang="en-US" sz="1350" dirty="0"/>
              <a:t>Masks should be high-quality and well-fitting</a:t>
            </a:r>
          </a:p>
          <a:p>
            <a:endParaRPr lang="en-US" sz="1350" dirty="0"/>
          </a:p>
          <a:p>
            <a:r>
              <a:rPr lang="en-US" sz="1350" dirty="0"/>
              <a:t>You should take any steps you need to for improved mask fit:</a:t>
            </a:r>
          </a:p>
          <a:p>
            <a:pPr lvl="1"/>
            <a:r>
              <a:rPr lang="en-US" sz="1350" dirty="0"/>
              <a:t>Could include adjustments to a surgical/procedure mask:</a:t>
            </a:r>
          </a:p>
          <a:p>
            <a:pPr lvl="2"/>
            <a:r>
              <a:rPr lang="en-US" sz="1350" dirty="0"/>
              <a:t>Ear savers</a:t>
            </a:r>
          </a:p>
          <a:p>
            <a:pPr lvl="2"/>
            <a:r>
              <a:rPr lang="en-US" sz="1350" dirty="0"/>
              <a:t>Ear loop knotting</a:t>
            </a:r>
          </a:p>
          <a:p>
            <a:pPr lvl="2"/>
            <a:r>
              <a:rPr lang="en-US" sz="1350" dirty="0"/>
              <a:t>Folding/tucking fabric at the edges</a:t>
            </a:r>
          </a:p>
          <a:p>
            <a:pPr lvl="1"/>
            <a:r>
              <a:rPr lang="en-US" sz="1350" dirty="0"/>
              <a:t>Could include wearing a cloth mask over a procedure mask</a:t>
            </a:r>
          </a:p>
          <a:p>
            <a:endParaRPr lang="en-US" sz="1350" dirty="0"/>
          </a:p>
          <a:p>
            <a:r>
              <a:rPr lang="en-US" sz="1350" dirty="0"/>
              <a:t>Do what works best for you:</a:t>
            </a:r>
          </a:p>
          <a:p>
            <a:pPr lvl="1"/>
            <a:r>
              <a:rPr lang="en-US" sz="1350" dirty="0"/>
              <a:t>If these modifications worsen fit or make you touch your face/mask frequently, focus on one high-quality mask</a:t>
            </a:r>
          </a:p>
          <a:p>
            <a:pPr lvl="1"/>
            <a:r>
              <a:rPr lang="en-US" sz="1350" dirty="0"/>
              <a:t>Don’t wear a cloth mask alone for a patient/research subject encounters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F5687F-1A57-4E9D-A262-ECF2EEA38C18}"/>
              </a:ext>
            </a:extLst>
          </p:cNvPr>
          <p:cNvSpPr txBox="1"/>
          <p:nvPr/>
        </p:nvSpPr>
        <p:spPr>
          <a:xfrm>
            <a:off x="4476750" y="5786423"/>
            <a:ext cx="54016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https://www.cdc.gov/coronavirus/2019-ncov/prevent-getting-sick/cloth-face-cover-guidance.html</a:t>
            </a:r>
          </a:p>
        </p:txBody>
      </p:sp>
    </p:spTree>
    <p:extLst>
      <p:ext uri="{BB962C8B-B14F-4D97-AF65-F5344CB8AC3E}">
        <p14:creationId xmlns:p14="http://schemas.microsoft.com/office/powerpoint/2010/main" val="206596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79E27D9-03C7-44E2-9FF8-15D0C8506A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57EBA4-CD9B-4C4B-B133-0C1BE1E60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21" y="2150375"/>
            <a:ext cx="2327856" cy="3316407"/>
          </a:xfrm>
        </p:spPr>
        <p:txBody>
          <a:bodyPr anchor="t">
            <a:normAutofit/>
          </a:bodyPr>
          <a:lstStyle/>
          <a:p>
            <a:pPr algn="r"/>
            <a:r>
              <a:rPr lang="en-US" sz="3000" dirty="0"/>
              <a:t>Why is Distancing Important if You’re Masked?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A6853D-EAB6-47CF-BA21-DD5F737F6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697" y="1578875"/>
            <a:ext cx="5143585" cy="3557381"/>
          </a:xfrm>
        </p:spPr>
        <p:txBody>
          <a:bodyPr anchor="t">
            <a:normAutofit/>
          </a:bodyPr>
          <a:lstStyle/>
          <a:p>
            <a:r>
              <a:rPr lang="en-US" sz="1800" dirty="0"/>
              <a:t>None of these interventions works perfectly 100% of the time</a:t>
            </a:r>
          </a:p>
          <a:p>
            <a:pPr lvl="1"/>
            <a:r>
              <a:rPr lang="en-US" dirty="0"/>
              <a:t>The more of them you combine, the closer to 100% you get</a:t>
            </a:r>
          </a:p>
          <a:p>
            <a:endParaRPr lang="en-US" sz="1800" dirty="0"/>
          </a:p>
          <a:p>
            <a:r>
              <a:rPr lang="en-US" sz="1800" dirty="0"/>
              <a:t>Distancing helps in several ways:</a:t>
            </a:r>
          </a:p>
          <a:p>
            <a:pPr lvl="1"/>
            <a:r>
              <a:rPr lang="en-US" dirty="0"/>
              <a:t>If any particles escape someone else’s mask, they may not make it to you</a:t>
            </a:r>
          </a:p>
          <a:p>
            <a:pPr lvl="1"/>
            <a:r>
              <a:rPr lang="en-US" dirty="0"/>
              <a:t>If someone unexpectedly takes off their mask, isn’t wearing their mask properly, or doesn’t have on an appropriate mask, being farther away decreases your risk of infection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EBF1590-3B36-48EE-A89D-3B6F3CB256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5657850"/>
            <a:ext cx="9144000" cy="34258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C8F6C8C-AB5A-4548-942D-E3FD40ACBC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3028950" y="5657849"/>
            <a:ext cx="6115049" cy="342579"/>
          </a:xfrm>
          <a:prstGeom prst="rect">
            <a:avLst/>
          </a:prstGeom>
          <a:gradFill>
            <a:gsLst>
              <a:gs pos="0">
                <a:srgbClr val="000000">
                  <a:alpha val="76000"/>
                </a:srgbClr>
              </a:gs>
              <a:gs pos="100000">
                <a:schemeClr val="accent1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ADDAD0-1ADB-49E0-856A-C25E52A6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5698998"/>
            <a:ext cx="336042" cy="27384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2AF2AE0B-7920-49F9-8FDE-775FB512BF1B}" type="slidenum">
              <a:rPr lang="en-US" sz="825">
                <a:solidFill>
                  <a:srgbClr val="FFFFFF"/>
                </a:solidFill>
              </a:rPr>
              <a:pPr>
                <a:spcAft>
                  <a:spcPts val="450"/>
                </a:spcAft>
              </a:pPr>
              <a:t>62</a:t>
            </a:fld>
            <a:endParaRPr lang="en-US" sz="82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8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857249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" y="857250"/>
            <a:ext cx="6086480" cy="1193057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086474" y="857249"/>
            <a:ext cx="3057524" cy="1193057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4512" y="857250"/>
            <a:ext cx="8799485" cy="1198075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99AD46-C282-4B65-B58D-B16C37AD1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78154"/>
            <a:ext cx="7421963" cy="775252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Hand Washing Importance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3DD738-F472-4129-A171-C3B15C6A7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1" y="2074309"/>
            <a:ext cx="8705849" cy="3898358"/>
          </a:xfrm>
        </p:spPr>
        <p:txBody>
          <a:bodyPr anchor="ctr">
            <a:normAutofit/>
          </a:bodyPr>
          <a:lstStyle/>
          <a:p>
            <a:r>
              <a:rPr lang="en-US" sz="1650" dirty="0"/>
              <a:t>The more we learn about COVID, the more it appears to be almost entirely a respiratory infection</a:t>
            </a:r>
          </a:p>
          <a:p>
            <a:endParaRPr lang="en-US" sz="1650" dirty="0"/>
          </a:p>
          <a:p>
            <a:r>
              <a:rPr lang="en-US" sz="1650" dirty="0"/>
              <a:t>However, it’s still possible that you could touch a surface that droplets or aerosols containing COVID have landed on, and then infect yourself by touching your face</a:t>
            </a:r>
          </a:p>
          <a:p>
            <a:r>
              <a:rPr lang="en-US" sz="1650" dirty="0"/>
              <a:t>There are also other viruses (flu, RSV, common cold) that have more of a surface transmission possibility, and you don’t want to get those either!</a:t>
            </a:r>
          </a:p>
          <a:p>
            <a:endParaRPr lang="en-US" sz="1650" dirty="0"/>
          </a:p>
          <a:p>
            <a:r>
              <a:rPr lang="en-US" sz="1650" dirty="0"/>
              <a:t>Therefore, you should always wash your hands:</a:t>
            </a:r>
          </a:p>
          <a:p>
            <a:pPr lvl="1"/>
            <a:r>
              <a:rPr lang="en-US" sz="1650" dirty="0"/>
              <a:t>Before eating or drinking</a:t>
            </a:r>
          </a:p>
          <a:p>
            <a:pPr lvl="1"/>
            <a:r>
              <a:rPr lang="en-US" sz="1650" dirty="0"/>
              <a:t>Before touching your face</a:t>
            </a:r>
          </a:p>
          <a:p>
            <a:pPr lvl="1"/>
            <a:r>
              <a:rPr lang="en-US" sz="1650" dirty="0"/>
              <a:t>Before you put on your mask and after you take it 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187CA-57F5-4C9A-852A-CD881A282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5698824"/>
            <a:ext cx="334435" cy="27384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2AF2AE0B-7920-49F9-8FDE-775FB512BF1B}" type="slidenum">
              <a:rPr lang="en-US" sz="825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spcAft>
                  <a:spcPts val="450"/>
                </a:spcAft>
              </a:pPr>
              <a:t>63</a:t>
            </a:fld>
            <a:endParaRPr lang="en-US" sz="825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8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6F5A5072-7B47-4D32-B52A-4EBBF590B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715DAF0-AE1B-46C9-8A6B-DB2AA05AB9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840231"/>
            <a:ext cx="9143999" cy="3280597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016219D-510E-4184-9090-6D5578A87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931540" y="-2091631"/>
            <a:ext cx="3280918" cy="9144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FF4A713-7B75-4B21-90D7-5AB19547C7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102522" y="-1920651"/>
            <a:ext cx="3280596" cy="880235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C631C0B-6DA6-4E57-8231-CE32B3434A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4" y="840232"/>
            <a:ext cx="6406864" cy="328059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C29501E6-A978-4A61-9689-9085AF97A5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2508972">
            <a:off x="4459074" y="83211"/>
            <a:ext cx="3742610" cy="3329348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E20C33-B0CA-400C-A402-3489BDFC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119" y="1408579"/>
            <a:ext cx="7540322" cy="2196353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The Latest COVID-19 News</a:t>
            </a:r>
          </a:p>
        </p:txBody>
      </p:sp>
    </p:spTree>
    <p:extLst>
      <p:ext uri="{BB962C8B-B14F-4D97-AF65-F5344CB8AC3E}">
        <p14:creationId xmlns:p14="http://schemas.microsoft.com/office/powerpoint/2010/main" val="37886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6A73A1-BE41-428C-8797-28A367387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58654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Two Vaccines with EUAs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781A72-FE19-43DF-AAA0-E6087902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8889"/>
            <a:ext cx="7886700" cy="326350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mRNA vaccines – Pfizer/</a:t>
            </a:r>
            <a:r>
              <a:rPr lang="en-US" b="1" dirty="0" err="1"/>
              <a:t>BioNTech</a:t>
            </a:r>
            <a:r>
              <a:rPr lang="en-US" b="1" dirty="0"/>
              <a:t> and </a:t>
            </a:r>
            <a:r>
              <a:rPr lang="en-US" b="1" dirty="0" err="1"/>
              <a:t>Moderna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7F1487-F67C-4005-AFA7-E7C8B9F34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84" t="18815" r="10167" b="31111"/>
          <a:stretch/>
        </p:blipFill>
        <p:spPr>
          <a:xfrm>
            <a:off x="698143" y="2005607"/>
            <a:ext cx="7914362" cy="3893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A71AA0-D3F3-4040-99E3-B1794F605E00}"/>
              </a:ext>
            </a:extLst>
          </p:cNvPr>
          <p:cNvSpPr txBox="1"/>
          <p:nvPr/>
        </p:nvSpPr>
        <p:spPr>
          <a:xfrm>
            <a:off x="3390900" y="5838825"/>
            <a:ext cx="56102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Image courtesy of Michael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Konomos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, medical illustration</a:t>
            </a:r>
          </a:p>
        </p:txBody>
      </p:sp>
    </p:spTree>
    <p:extLst>
      <p:ext uri="{BB962C8B-B14F-4D97-AF65-F5344CB8AC3E}">
        <p14:creationId xmlns:p14="http://schemas.microsoft.com/office/powerpoint/2010/main" val="321897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64F519EA-836C-4E21-87EE-CE7AB01863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51960"/>
            <a:ext cx="3337098" cy="17487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10685A-6235-45A7-850D-A6F555466E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2531" y="1384458"/>
            <a:ext cx="4026994" cy="4190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E8190-5F13-401D-B24A-27916250C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04" y="1866719"/>
            <a:ext cx="3144897" cy="3124564"/>
          </a:xfrm>
        </p:spPr>
        <p:txBody>
          <a:bodyPr>
            <a:normAutofit/>
          </a:bodyPr>
          <a:lstStyle/>
          <a:p>
            <a:r>
              <a:rPr lang="en-US" sz="3450"/>
              <a:t>Vaccine Development:</a:t>
            </a:r>
            <a:br>
              <a:rPr lang="en-US" sz="3450"/>
            </a:br>
            <a:r>
              <a:rPr lang="en-US" sz="3450"/>
              <a:t>How was this so fast?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833A70A-9722-46F0-A5EB-C72F787470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1148" y="3143629"/>
            <a:ext cx="472717" cy="573932"/>
            <a:chOff x="45711" y="3048506"/>
            <a:chExt cx="630289" cy="765242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xmlns="" id="{0E424FCE-3213-4BEE-A1E8-B7E8AEA5A2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xmlns="" id="{5EE95433-383A-45BD-BFCA-833B8F0AE4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62">
              <a:extLst>
                <a:ext uri="{FF2B5EF4-FFF2-40B4-BE49-F238E27FC236}">
                  <a16:creationId xmlns:a16="http://schemas.microsoft.com/office/drawing/2014/main" xmlns="" id="{2EEA944D-C4D5-48D7-804D-86BE8AFC86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xmlns="" id="{F3FCE305-3F55-48BF-8549-01E0364C86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xmlns="" id="{23D7F518-6C41-4C3F-9060-C9FE0B1D4C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xmlns="" id="{3B93E94B-19C7-49C9-A135-582F72B1A2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xmlns="" id="{FEF28287-3D78-44FC-8C53-70755EAF6F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62">
              <a:extLst>
                <a:ext uri="{FF2B5EF4-FFF2-40B4-BE49-F238E27FC236}">
                  <a16:creationId xmlns:a16="http://schemas.microsoft.com/office/drawing/2014/main" xmlns="" id="{2E8ECBA7-D5B5-48AD-9108-4EB4FB5AAF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xmlns="" id="{69CDB17F-9370-4BDB-AF7D-0C10664AF3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xmlns="" id="{65D03FDE-4254-4CCB-ACA1-CCF9ED99A1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xmlns="" id="{406E5C16-E87A-48D6-808A-4E99A9FA2A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xmlns="" id="{DD6696B0-7715-471B-835A-DA4F6E0B54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62">
              <a:extLst>
                <a:ext uri="{FF2B5EF4-FFF2-40B4-BE49-F238E27FC236}">
                  <a16:creationId xmlns:a16="http://schemas.microsoft.com/office/drawing/2014/main" xmlns="" id="{7B7BE224-1A69-42AA-9C1C-29ADE08B27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xmlns="" id="{F4CBB296-B6FF-43BA-A2F1-471A7D6A32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xmlns="" id="{7B9B8F5E-97B1-4CC6-A25F-0406AF9F80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xmlns="" id="{9EB4DAA2-343C-4239-A2B2-D2412770B5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xmlns="" id="{8D6B2AAD-8F5E-4D57-B2E6-7DBB7953C6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62">
              <a:extLst>
                <a:ext uri="{FF2B5EF4-FFF2-40B4-BE49-F238E27FC236}">
                  <a16:creationId xmlns:a16="http://schemas.microsoft.com/office/drawing/2014/main" xmlns="" id="{9CE95F93-6BC5-4616-9F8D-B941B4B8F1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xmlns="" id="{A8C3D8DE-DC76-487C-8C2A-7684D5C9ED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xmlns="" id="{56088CB5-E2A8-49A4-8AB5-6D5463E037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xmlns="" id="{372F50F8-8B88-48EF-B21C-B5B2642621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xmlns="" id="{37008499-DF9A-4230-BE00-35B862316E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xmlns="" id="{BCEE48F0-E436-451D-A5FE-0D818D19E8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xmlns="" id="{6852656E-1E8F-41F9-900D-8E8CC1B2B9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xmlns="" id="{489DA605-39DD-45FD-9796-12A36B23B1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0BCD98-2065-417C-8CE7-29E213047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9734" y="847726"/>
            <a:ext cx="4696533" cy="5057774"/>
          </a:xfrm>
        </p:spPr>
        <p:txBody>
          <a:bodyPr anchor="ctr">
            <a:normAutofit/>
          </a:bodyPr>
          <a:lstStyle/>
          <a:p>
            <a:r>
              <a:rPr lang="en-US" sz="1500" dirty="0"/>
              <a:t>Built on decades of mRNA vaccine research for vaccines targeted against both infectious pathogens and malignant cells</a:t>
            </a:r>
          </a:p>
          <a:p>
            <a:r>
              <a:rPr lang="en-US" sz="1500" dirty="0"/>
              <a:t>COVID genome was publicly-available in January 2020</a:t>
            </a:r>
          </a:p>
          <a:p>
            <a:pPr lvl="1"/>
            <a:r>
              <a:rPr lang="en-US" sz="1500" dirty="0"/>
              <a:t>Researchers started work before we’d ever seen a case in the U.S.</a:t>
            </a:r>
          </a:p>
          <a:p>
            <a:r>
              <a:rPr lang="en-US" sz="1500" dirty="0"/>
              <a:t>No need to grow the virus in a lab</a:t>
            </a:r>
          </a:p>
          <a:p>
            <a:r>
              <a:rPr lang="en-US" sz="1500" dirty="0"/>
              <a:t>International collaborative effort with many volunteers for clinical trials</a:t>
            </a:r>
          </a:p>
          <a:p>
            <a:pPr lvl="1"/>
            <a:r>
              <a:rPr lang="en-US" sz="1500" dirty="0"/>
              <a:t>For Pfizer: 42% of global/30% of U.S. participants from racially and ethnically diverse backgrounds</a:t>
            </a:r>
          </a:p>
          <a:p>
            <a:pPr lvl="1"/>
            <a:r>
              <a:rPr lang="en-US" sz="1500" dirty="0"/>
              <a:t>For </a:t>
            </a:r>
            <a:r>
              <a:rPr lang="en-US" sz="1500" dirty="0" err="1"/>
              <a:t>Moderna</a:t>
            </a:r>
            <a:r>
              <a:rPr lang="en-US" sz="1500" dirty="0"/>
              <a:t>: 37% of study participants from communities of color</a:t>
            </a:r>
          </a:p>
          <a:p>
            <a:r>
              <a:rPr lang="en-US" sz="1500" dirty="0"/>
              <a:t>Aggressive spread of COVID allowed trials to reach case numbers needed to detect a difference quickly</a:t>
            </a:r>
          </a:p>
          <a:p>
            <a:r>
              <a:rPr lang="en-US" sz="1500" dirty="0"/>
              <a:t>U.S. government funded manufacturing prior to EUA approval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C3421F-6D83-48DA-BB1D-C4E372D12ABF}"/>
              </a:ext>
            </a:extLst>
          </p:cNvPr>
          <p:cNvSpPr txBox="1"/>
          <p:nvPr/>
        </p:nvSpPr>
        <p:spPr>
          <a:xfrm>
            <a:off x="3681508" y="5666597"/>
            <a:ext cx="546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https://www.modernatx.com/covid19vaccine-eua/eua-fact-sheet-providers.pdf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https://www.fda.gov/media/144413/download</a:t>
            </a:r>
          </a:p>
        </p:txBody>
      </p:sp>
    </p:spTree>
    <p:extLst>
      <p:ext uri="{BB962C8B-B14F-4D97-AF65-F5344CB8AC3E}">
        <p14:creationId xmlns:p14="http://schemas.microsoft.com/office/powerpoint/2010/main" val="270435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64F519EA-836C-4E21-87EE-CE7AB01863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51960"/>
            <a:ext cx="3337098" cy="17487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10685A-6235-45A7-850D-A6F555466E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2531" y="1384458"/>
            <a:ext cx="4026994" cy="4190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C6CB8B-9A21-442D-B201-D5B4132A2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04" y="1866719"/>
            <a:ext cx="3144897" cy="3124564"/>
          </a:xfrm>
        </p:spPr>
        <p:txBody>
          <a:bodyPr>
            <a:normAutofit/>
          </a:bodyPr>
          <a:lstStyle/>
          <a:p>
            <a:r>
              <a:rPr lang="en-US" sz="3450"/>
              <a:t>Safety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833A70A-9722-46F0-A5EB-C72F787470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1148" y="3143629"/>
            <a:ext cx="472717" cy="573932"/>
            <a:chOff x="45711" y="3048506"/>
            <a:chExt cx="630289" cy="765242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xmlns="" id="{0E424FCE-3213-4BEE-A1E8-B7E8AEA5A2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xmlns="" id="{5EE95433-383A-45BD-BFCA-833B8F0AE4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62">
              <a:extLst>
                <a:ext uri="{FF2B5EF4-FFF2-40B4-BE49-F238E27FC236}">
                  <a16:creationId xmlns:a16="http://schemas.microsoft.com/office/drawing/2014/main" xmlns="" id="{2EEA944D-C4D5-48D7-804D-86BE8AFC86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xmlns="" id="{F3FCE305-3F55-48BF-8549-01E0364C86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xmlns="" id="{23D7F518-6C41-4C3F-9060-C9FE0B1D4C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xmlns="" id="{3B93E94B-19C7-49C9-A135-582F72B1A2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xmlns="" id="{FEF28287-3D78-44FC-8C53-70755EAF6F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62">
              <a:extLst>
                <a:ext uri="{FF2B5EF4-FFF2-40B4-BE49-F238E27FC236}">
                  <a16:creationId xmlns:a16="http://schemas.microsoft.com/office/drawing/2014/main" xmlns="" id="{2E8ECBA7-D5B5-48AD-9108-4EB4FB5AAF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xmlns="" id="{69CDB17F-9370-4BDB-AF7D-0C10664AF3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xmlns="" id="{65D03FDE-4254-4CCB-ACA1-CCF9ED99A1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xmlns="" id="{406E5C16-E87A-48D6-808A-4E99A9FA2A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xmlns="" id="{DD6696B0-7715-471B-835A-DA4F6E0B54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62">
              <a:extLst>
                <a:ext uri="{FF2B5EF4-FFF2-40B4-BE49-F238E27FC236}">
                  <a16:creationId xmlns:a16="http://schemas.microsoft.com/office/drawing/2014/main" xmlns="" id="{7B7BE224-1A69-42AA-9C1C-29ADE08B27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xmlns="" id="{F4CBB296-B6FF-43BA-A2F1-471A7D6A32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xmlns="" id="{7B9B8F5E-97B1-4CC6-A25F-0406AF9F80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xmlns="" id="{9EB4DAA2-343C-4239-A2B2-D2412770B5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xmlns="" id="{8D6B2AAD-8F5E-4D57-B2E6-7DBB7953C6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62">
              <a:extLst>
                <a:ext uri="{FF2B5EF4-FFF2-40B4-BE49-F238E27FC236}">
                  <a16:creationId xmlns:a16="http://schemas.microsoft.com/office/drawing/2014/main" xmlns="" id="{9CE95F93-6BC5-4616-9F8D-B941B4B8F1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xmlns="" id="{A8C3D8DE-DC76-487C-8C2A-7684D5C9ED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xmlns="" id="{56088CB5-E2A8-49A4-8AB5-6D5463E037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xmlns="" id="{372F50F8-8B88-48EF-B21C-B5B2642621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xmlns="" id="{37008499-DF9A-4230-BE00-35B862316E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xmlns="" id="{BCEE48F0-E436-451D-A5FE-0D818D19E8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xmlns="" id="{6852656E-1E8F-41F9-900D-8E8CC1B2B9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xmlns="" id="{489DA605-39DD-45FD-9796-12A36B23B1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F8202E-CD44-4D8A-96D1-0DCCF1978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300" y="1247784"/>
            <a:ext cx="4026995" cy="4190237"/>
          </a:xfrm>
        </p:spPr>
        <p:txBody>
          <a:bodyPr anchor="ctr">
            <a:normAutofit/>
          </a:bodyPr>
          <a:lstStyle/>
          <a:p>
            <a:r>
              <a:rPr lang="en-US" sz="1500" dirty="0"/>
              <a:t>Almost 40,000 people received the vaccines in clinical trials</a:t>
            </a:r>
          </a:p>
          <a:p>
            <a:endParaRPr lang="en-US" sz="1500" dirty="0"/>
          </a:p>
          <a:p>
            <a:r>
              <a:rPr lang="en-US" sz="1500" dirty="0"/>
              <a:t>Currently vaccinating &gt;1 million people/day in the United States</a:t>
            </a:r>
          </a:p>
          <a:p>
            <a:endParaRPr lang="en-US" sz="1500" dirty="0"/>
          </a:p>
          <a:p>
            <a:r>
              <a:rPr lang="en-US" sz="1500" dirty="0"/>
              <a:t>No serious safety concerns reported in the trials</a:t>
            </a:r>
          </a:p>
          <a:p>
            <a:pPr lvl="1"/>
            <a:r>
              <a:rPr lang="en-US" sz="1500" dirty="0"/>
              <a:t>Patients had 2 month follow-up post-dose #2 for inclusion in data reporting</a:t>
            </a:r>
          </a:p>
          <a:p>
            <a:endParaRPr lang="en-US" sz="1500" dirty="0"/>
          </a:p>
          <a:p>
            <a:r>
              <a:rPr lang="en-US" sz="1500" dirty="0"/>
              <a:t>Ongoing safety monitoring continues:</a:t>
            </a:r>
          </a:p>
          <a:p>
            <a:pPr lvl="1"/>
            <a:r>
              <a:rPr lang="en-US" sz="1500" dirty="0"/>
              <a:t>Emory monitoring internally </a:t>
            </a:r>
          </a:p>
          <a:p>
            <a:pPr lvl="1"/>
            <a:r>
              <a:rPr lang="en-US" sz="1500" dirty="0"/>
              <a:t>VAERS reporting</a:t>
            </a:r>
          </a:p>
          <a:p>
            <a:pPr lvl="1"/>
            <a:r>
              <a:rPr lang="en-US" sz="1500" dirty="0"/>
              <a:t>V-safe reporting</a:t>
            </a:r>
          </a:p>
        </p:txBody>
      </p:sp>
    </p:spTree>
    <p:extLst>
      <p:ext uri="{BB962C8B-B14F-4D97-AF65-F5344CB8AC3E}">
        <p14:creationId xmlns:p14="http://schemas.microsoft.com/office/powerpoint/2010/main" val="24393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64F519EA-836C-4E21-87EE-CE7AB01863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51960"/>
            <a:ext cx="3337098" cy="17487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10685A-6235-45A7-850D-A6F555466E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2531" y="1384458"/>
            <a:ext cx="4026994" cy="4190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695C35-75E0-4C97-98E2-F9594230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04" y="1866719"/>
            <a:ext cx="3220095" cy="3124564"/>
          </a:xfrm>
        </p:spPr>
        <p:txBody>
          <a:bodyPr>
            <a:normAutofit/>
          </a:bodyPr>
          <a:lstStyle/>
          <a:p>
            <a:r>
              <a:rPr lang="en-US" sz="2700" dirty="0"/>
              <a:t>Immunocompromised Patients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833A70A-9722-46F0-A5EB-C72F787470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1148" y="3143629"/>
            <a:ext cx="472717" cy="573932"/>
            <a:chOff x="45711" y="3048506"/>
            <a:chExt cx="630289" cy="765242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xmlns="" id="{0E424FCE-3213-4BEE-A1E8-B7E8AEA5A2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xmlns="" id="{5EE95433-383A-45BD-BFCA-833B8F0AE4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62">
              <a:extLst>
                <a:ext uri="{FF2B5EF4-FFF2-40B4-BE49-F238E27FC236}">
                  <a16:creationId xmlns:a16="http://schemas.microsoft.com/office/drawing/2014/main" xmlns="" id="{2EEA944D-C4D5-48D7-804D-86BE8AFC86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xmlns="" id="{F3FCE305-3F55-48BF-8549-01E0364C86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xmlns="" id="{23D7F518-6C41-4C3F-9060-C9FE0B1D4C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xmlns="" id="{3B93E94B-19C7-49C9-A135-582F72B1A2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xmlns="" id="{FEF28287-3D78-44FC-8C53-70755EAF6F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62">
              <a:extLst>
                <a:ext uri="{FF2B5EF4-FFF2-40B4-BE49-F238E27FC236}">
                  <a16:creationId xmlns:a16="http://schemas.microsoft.com/office/drawing/2014/main" xmlns="" id="{2E8ECBA7-D5B5-48AD-9108-4EB4FB5AAF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xmlns="" id="{69CDB17F-9370-4BDB-AF7D-0C10664AF3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xmlns="" id="{65D03FDE-4254-4CCB-ACA1-CCF9ED99A1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xmlns="" id="{406E5C16-E87A-48D6-808A-4E99A9FA2A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xmlns="" id="{DD6696B0-7715-471B-835A-DA4F6E0B54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62">
              <a:extLst>
                <a:ext uri="{FF2B5EF4-FFF2-40B4-BE49-F238E27FC236}">
                  <a16:creationId xmlns:a16="http://schemas.microsoft.com/office/drawing/2014/main" xmlns="" id="{7B7BE224-1A69-42AA-9C1C-29ADE08B27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xmlns="" id="{F4CBB296-B6FF-43BA-A2F1-471A7D6A32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xmlns="" id="{7B9B8F5E-97B1-4CC6-A25F-0406AF9F80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xmlns="" id="{9EB4DAA2-343C-4239-A2B2-D2412770B5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xmlns="" id="{8D6B2AAD-8F5E-4D57-B2E6-7DBB7953C6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62">
              <a:extLst>
                <a:ext uri="{FF2B5EF4-FFF2-40B4-BE49-F238E27FC236}">
                  <a16:creationId xmlns:a16="http://schemas.microsoft.com/office/drawing/2014/main" xmlns="" id="{9CE95F93-6BC5-4616-9F8D-B941B4B8F1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xmlns="" id="{A8C3D8DE-DC76-487C-8C2A-7684D5C9ED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xmlns="" id="{56088CB5-E2A8-49A4-8AB5-6D5463E037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xmlns="" id="{372F50F8-8B88-48EF-B21C-B5B2642621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xmlns="" id="{37008499-DF9A-4230-BE00-35B862316E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xmlns="" id="{BCEE48F0-E436-451D-A5FE-0D818D19E8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xmlns="" id="{6852656E-1E8F-41F9-900D-8E8CC1B2B9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xmlns="" id="{489DA605-39DD-45FD-9796-12A36B23B1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505C4F-A2DB-4A89-9254-38864146A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301" y="1419981"/>
            <a:ext cx="4110795" cy="4018040"/>
          </a:xfrm>
        </p:spPr>
        <p:txBody>
          <a:bodyPr anchor="ctr">
            <a:normAutofit/>
          </a:bodyPr>
          <a:lstStyle/>
          <a:p>
            <a:r>
              <a:rPr lang="en-US" sz="1500" dirty="0"/>
              <a:t>Other than HIV patients, have not been well-represented in clinical trials</a:t>
            </a:r>
          </a:p>
          <a:p>
            <a:endParaRPr lang="en-US" sz="1500" dirty="0"/>
          </a:p>
          <a:p>
            <a:r>
              <a:rPr lang="en-US" sz="1500" dirty="0"/>
              <a:t>However, main concern is about efficacy, NOT safety</a:t>
            </a:r>
          </a:p>
          <a:p>
            <a:pPr lvl="1"/>
            <a:r>
              <a:rPr lang="en-US" sz="1500" dirty="0"/>
              <a:t>Possible that immune response to vaccine may not be as strong</a:t>
            </a:r>
          </a:p>
          <a:p>
            <a:endParaRPr lang="en-US" sz="1500" dirty="0"/>
          </a:p>
          <a:p>
            <a:r>
              <a:rPr lang="en-US" sz="1500" dirty="0"/>
              <a:t>Nothing about mRNA technology or current experience to suggest this should be dangerous in someone immunocompromised</a:t>
            </a:r>
          </a:p>
          <a:p>
            <a:endParaRPr lang="en-US" sz="1500" dirty="0"/>
          </a:p>
          <a:p>
            <a:r>
              <a:rPr lang="en-US" sz="1500" dirty="0"/>
              <a:t>COVID is dangerous in this patient population </a:t>
            </a:r>
            <a:r>
              <a:rPr lang="en-US" sz="1500" dirty="0">
                <a:sym typeface="Wingdings" panose="05000000000000000000" pitchFamily="2" charset="2"/>
              </a:rPr>
              <a:t> vaccination strongly recommended</a:t>
            </a:r>
            <a:endParaRPr lang="en-US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FB406A7-B266-498D-99DC-A837949E71D3}"/>
              </a:ext>
            </a:extLst>
          </p:cNvPr>
          <p:cNvSpPr txBox="1"/>
          <p:nvPr/>
        </p:nvSpPr>
        <p:spPr>
          <a:xfrm>
            <a:off x="4284536" y="5769917"/>
            <a:ext cx="48863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https://www.cdc.gov/vaccines/covid-19/info-by-product/clinical-considerations.html</a:t>
            </a:r>
          </a:p>
        </p:txBody>
      </p:sp>
    </p:spTree>
    <p:extLst>
      <p:ext uri="{BB962C8B-B14F-4D97-AF65-F5344CB8AC3E}">
        <p14:creationId xmlns:p14="http://schemas.microsoft.com/office/powerpoint/2010/main" val="320245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64F519EA-836C-4E21-87EE-CE7AB01863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51960"/>
            <a:ext cx="3337098" cy="17487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10685A-6235-45A7-850D-A6F555466E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2531" y="1384458"/>
            <a:ext cx="4026994" cy="41902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96C0A-3090-4B1B-9E23-9AC18226B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04" y="1866719"/>
            <a:ext cx="3144897" cy="3124564"/>
          </a:xfrm>
        </p:spPr>
        <p:txBody>
          <a:bodyPr>
            <a:normAutofit/>
          </a:bodyPr>
          <a:lstStyle/>
          <a:p>
            <a:r>
              <a:rPr lang="en-US" sz="3450"/>
              <a:t>Pregnant and Breastfeeding Women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833A70A-9722-46F0-A5EB-C72F787470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1148" y="3143629"/>
            <a:ext cx="472717" cy="573932"/>
            <a:chOff x="45711" y="3048506"/>
            <a:chExt cx="630289" cy="765242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xmlns="" id="{0E424FCE-3213-4BEE-A1E8-B7E8AEA5A2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xmlns="" id="{5EE95433-383A-45BD-BFCA-833B8F0AE4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62">
              <a:extLst>
                <a:ext uri="{FF2B5EF4-FFF2-40B4-BE49-F238E27FC236}">
                  <a16:creationId xmlns:a16="http://schemas.microsoft.com/office/drawing/2014/main" xmlns="" id="{2EEA944D-C4D5-48D7-804D-86BE8AFC86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xmlns="" id="{F3FCE305-3F55-48BF-8549-01E0364C86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xmlns="" id="{23D7F518-6C41-4C3F-9060-C9FE0B1D4C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xmlns="" id="{3B93E94B-19C7-49C9-A135-582F72B1A2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xmlns="" id="{FEF28287-3D78-44FC-8C53-70755EAF6F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62">
              <a:extLst>
                <a:ext uri="{FF2B5EF4-FFF2-40B4-BE49-F238E27FC236}">
                  <a16:creationId xmlns:a16="http://schemas.microsoft.com/office/drawing/2014/main" xmlns="" id="{2E8ECBA7-D5B5-48AD-9108-4EB4FB5AAF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xmlns="" id="{69CDB17F-9370-4BDB-AF7D-0C10664AF3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xmlns="" id="{65D03FDE-4254-4CCB-ACA1-CCF9ED99A1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xmlns="" id="{406E5C16-E87A-48D6-808A-4E99A9FA2A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xmlns="" id="{DD6696B0-7715-471B-835A-DA4F6E0B54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62">
              <a:extLst>
                <a:ext uri="{FF2B5EF4-FFF2-40B4-BE49-F238E27FC236}">
                  <a16:creationId xmlns:a16="http://schemas.microsoft.com/office/drawing/2014/main" xmlns="" id="{7B7BE224-1A69-42AA-9C1C-29ADE08B27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xmlns="" id="{F4CBB296-B6FF-43BA-A2F1-471A7D6A32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xmlns="" id="{7B9B8F5E-97B1-4CC6-A25F-0406AF9F80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xmlns="" id="{9EB4DAA2-343C-4239-A2B2-D2412770B5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xmlns="" id="{8D6B2AAD-8F5E-4D57-B2E6-7DBB7953C6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62">
              <a:extLst>
                <a:ext uri="{FF2B5EF4-FFF2-40B4-BE49-F238E27FC236}">
                  <a16:creationId xmlns:a16="http://schemas.microsoft.com/office/drawing/2014/main" xmlns="" id="{9CE95F93-6BC5-4616-9F8D-B941B4B8F1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xmlns="" id="{A8C3D8DE-DC76-487C-8C2A-7684D5C9ED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xmlns="" id="{56088CB5-E2A8-49A4-8AB5-6D5463E037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xmlns="" id="{372F50F8-8B88-48EF-B21C-B5B2642621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xmlns="" id="{37008499-DF9A-4230-BE00-35B862316E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xmlns="" id="{BCEE48F0-E436-451D-A5FE-0D818D19E8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xmlns="" id="{6852656E-1E8F-41F9-900D-8E8CC1B2B9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xmlns="" id="{489DA605-39DD-45FD-9796-12A36B23B1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E83C23-A24E-4AA6-BE38-8CFBA21A0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2055" y="1009651"/>
            <a:ext cx="4479415" cy="4905374"/>
          </a:xfrm>
        </p:spPr>
        <p:txBody>
          <a:bodyPr anchor="ctr">
            <a:normAutofit/>
          </a:bodyPr>
          <a:lstStyle/>
          <a:p>
            <a:r>
              <a:rPr lang="en-US" sz="1500" dirty="0"/>
              <a:t>Not included in initial clinical trials</a:t>
            </a:r>
          </a:p>
          <a:p>
            <a:endParaRPr lang="en-US" sz="1500" dirty="0"/>
          </a:p>
          <a:p>
            <a:r>
              <a:rPr lang="en-US" sz="1500" dirty="0"/>
              <a:t>However, new studies are ongoing and 15,000+ pregnant women have registered with CDC’s V-safe database</a:t>
            </a:r>
          </a:p>
          <a:p>
            <a:endParaRPr lang="en-US" sz="1500" dirty="0"/>
          </a:p>
          <a:p>
            <a:r>
              <a:rPr lang="en-US" sz="1500" dirty="0"/>
              <a:t>Similarly, no reason to expect there to be a safety issue, and we know COVID is dangerous in pregnancy</a:t>
            </a:r>
          </a:p>
          <a:p>
            <a:pPr lvl="1"/>
            <a:r>
              <a:rPr lang="en-US" sz="1500" dirty="0"/>
              <a:t>If pregnant women develop a fever post-vaccination, they should immediately take Tylenol</a:t>
            </a:r>
          </a:p>
          <a:p>
            <a:endParaRPr lang="en-US" sz="1500" dirty="0"/>
          </a:p>
          <a:p>
            <a:r>
              <a:rPr lang="en-US" sz="1500" dirty="0"/>
              <a:t>Benefits likely &gt; theoretical risk, especially in those at high exposure risk </a:t>
            </a:r>
          </a:p>
          <a:p>
            <a:pPr lvl="1"/>
            <a:r>
              <a:rPr lang="en-US" sz="1500" dirty="0"/>
              <a:t>Women should talk to their doctor with questions, but not required to in order to proceed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92A6189-C443-4C83-A18D-818F5348FC9C}"/>
              </a:ext>
            </a:extLst>
          </p:cNvPr>
          <p:cNvSpPr txBox="1"/>
          <p:nvPr/>
        </p:nvSpPr>
        <p:spPr>
          <a:xfrm>
            <a:off x="4284536" y="5769917"/>
            <a:ext cx="48863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https://www.cdc.gov/vaccines/covid-19/info-by-product/clinical-considerations.html</a:t>
            </a:r>
          </a:p>
        </p:txBody>
      </p:sp>
    </p:spTree>
    <p:extLst>
      <p:ext uri="{BB962C8B-B14F-4D97-AF65-F5344CB8AC3E}">
        <p14:creationId xmlns:p14="http://schemas.microsoft.com/office/powerpoint/2010/main" val="79447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OCR News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73235B9F-47D2-4143-9B79-5820130D0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600200"/>
            <a:ext cx="4419600" cy="441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115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D3A9E89-033E-4C4A-8C41-416DABFFD3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3FA3A01-98C5-487F-892D-265B5AF63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87382"/>
            <a:ext cx="4711919" cy="43136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84E532-2E2E-4C4C-88F1-59E449034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1" y="1526359"/>
            <a:ext cx="3991355" cy="1027655"/>
          </a:xfrm>
        </p:spPr>
        <p:txBody>
          <a:bodyPr>
            <a:normAutofit/>
          </a:bodyPr>
          <a:lstStyle/>
          <a:p>
            <a:r>
              <a:rPr lang="en-US" sz="3000"/>
              <a:t>How well do the vaccines work?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BE6DE9A-8306-4193-893B-AE9B5EBF24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2126" y="1532220"/>
            <a:ext cx="181580" cy="1005645"/>
            <a:chOff x="56167" y="899960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xmlns="" id="{E5FA5A49-3BE9-4E7B-8FF7-44F3DE979C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xmlns="" id="{134E9F22-C524-419E-A8CB-062E88823F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xmlns="" id="{A38CECAB-191F-41F4-A919-72FE7752C3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xmlns="" id="{B8900C09-40C4-4F6C-B873-A8756A5CD7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xmlns="" id="{6A31DCD3-617B-434F-AF65-E72A93326E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xmlns="" id="{AA7807F6-147A-428A-9F1F-7C8EABCD37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xmlns="" id="{18AB430C-3C5C-4618-AB7B-4724E01EA6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xmlns="" id="{86A4780E-33EF-4507-A7BF-FBE3F3C6C7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xmlns="" id="{0A4FDBFA-FF76-46BC-88FA-B1C31B094C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xmlns="" id="{33B7BF73-1D31-4741-B960-77A8BC0460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xmlns="" id="{77CF111F-A184-41B4-B87F-7D52A5BD34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xmlns="" id="{74C2BF57-775C-46B3-B265-970E9B5847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xmlns="" id="{E213D1E8-AFA8-4322-BF69-5CC2B1718D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xmlns="" id="{B24BE080-8569-4E0D-B587-2E9055D704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xmlns="" id="{638683EF-4E62-45B4-9FB2-1937912299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xmlns="" id="{390F8CEB-806C-432E-A2CD-ECEDD542A1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xmlns="" id="{E6A5C475-0AB4-478C-8C11-FFBA2596DF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xmlns="" id="{B4415D2F-4724-4991-83D9-407A198F2E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xmlns="" id="{571EB6BC-B99D-4404-B07B-D45C54F952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xmlns="" id="{D58C9B28-F27B-4C0C-AB41-83BF722013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2F667-0A3E-44F2-B976-27CBC66CC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1" y="2537865"/>
            <a:ext cx="3991355" cy="2862810"/>
          </a:xfrm>
        </p:spPr>
        <p:txBody>
          <a:bodyPr anchor="ctr">
            <a:normAutofit/>
          </a:bodyPr>
          <a:lstStyle/>
          <a:p>
            <a:r>
              <a:rPr lang="en-US" sz="1500" dirty="0"/>
              <a:t>Both had ~95% efficacy in preventing symptomatic COVID infections, and almost 100% efficacy in preventing severe disease</a:t>
            </a:r>
          </a:p>
          <a:p>
            <a:endParaRPr lang="en-US" sz="1500" dirty="0"/>
          </a:p>
          <a:p>
            <a:r>
              <a:rPr lang="en-US" sz="1500" dirty="0"/>
              <a:t>Pfizer data:</a:t>
            </a:r>
          </a:p>
          <a:p>
            <a:pPr lvl="1"/>
            <a:r>
              <a:rPr lang="en-US" sz="1500" dirty="0"/>
              <a:t>Curves diverged 12 days after dose #1 (52% efficacy)</a:t>
            </a:r>
          </a:p>
          <a:p>
            <a:pPr lvl="1"/>
            <a:r>
              <a:rPr lang="en-US" sz="1500" dirty="0"/>
              <a:t>Efficacy over 90% by 7 days after dose #2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48E335-B4F9-4DB4-BC51-083CDECC2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006" y="1467283"/>
            <a:ext cx="3837792" cy="376103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8907291-9D6D-4740-81DB-441477BCA2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733288"/>
            <a:ext cx="9144000" cy="2674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F969DA-5F20-410A-BA0D-13B0742F5241}"/>
              </a:ext>
            </a:extLst>
          </p:cNvPr>
          <p:cNvSpPr txBox="1"/>
          <p:nvPr/>
        </p:nvSpPr>
        <p:spPr>
          <a:xfrm>
            <a:off x="4870441" y="5323267"/>
            <a:ext cx="4164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+mn-cs"/>
              </a:rPr>
              <a:t>https://www.nejm.org/doi/full/10.1056/NEJMoa2034577</a:t>
            </a:r>
          </a:p>
        </p:txBody>
      </p:sp>
    </p:spTree>
    <p:extLst>
      <p:ext uri="{BB962C8B-B14F-4D97-AF65-F5344CB8AC3E}">
        <p14:creationId xmlns:p14="http://schemas.microsoft.com/office/powerpoint/2010/main" val="190239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857249"/>
            <a:ext cx="9143999" cy="1193057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" y="857250"/>
            <a:ext cx="6086480" cy="1193057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086474" y="857249"/>
            <a:ext cx="3057524" cy="1193057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4512" y="857250"/>
            <a:ext cx="8799485" cy="1198075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7D2AEF-741B-41B7-92B2-472FD2A74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78154"/>
            <a:ext cx="7421963" cy="775252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Side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987FC3-E5D9-4D07-ABB0-2F44E7E5E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1" y="2074309"/>
            <a:ext cx="8915399" cy="3926441"/>
          </a:xfrm>
        </p:spPr>
        <p:txBody>
          <a:bodyPr anchor="ctr">
            <a:normAutofit/>
          </a:bodyPr>
          <a:lstStyle/>
          <a:p>
            <a:r>
              <a:rPr lang="en-US" sz="1500" dirty="0"/>
              <a:t>Can see a range from no symptoms to complaints like arm pain at the injection site, fatigue, body aches, headache, fever/chills</a:t>
            </a:r>
          </a:p>
          <a:p>
            <a:pPr lvl="1"/>
            <a:r>
              <a:rPr lang="en-US" sz="1500" dirty="0"/>
              <a:t>When people do have symptoms, they indicate an immune response to the vaccine</a:t>
            </a:r>
          </a:p>
          <a:p>
            <a:pPr lvl="1"/>
            <a:r>
              <a:rPr lang="en-US" sz="1500" dirty="0"/>
              <a:t>A lack of symptoms does not mean the vaccine did not work</a:t>
            </a:r>
          </a:p>
          <a:p>
            <a:pPr lvl="1"/>
            <a:r>
              <a:rPr lang="en-US" sz="1500" dirty="0"/>
              <a:t>None of these symptoms are dangerous, just uncomfortable</a:t>
            </a:r>
          </a:p>
          <a:p>
            <a:endParaRPr lang="en-US" sz="1500" dirty="0"/>
          </a:p>
          <a:p>
            <a:r>
              <a:rPr lang="en-US" sz="1500" dirty="0"/>
              <a:t>85-90% either have no symptoms, or have mild-moderate symptoms that don’t interfere with daily activities</a:t>
            </a:r>
          </a:p>
          <a:p>
            <a:endParaRPr lang="en-US" sz="1500" dirty="0"/>
          </a:p>
          <a:p>
            <a:r>
              <a:rPr lang="en-US" sz="1500" dirty="0"/>
              <a:t>Still need dose #2 even with side effects to dose #1</a:t>
            </a:r>
          </a:p>
          <a:p>
            <a:endParaRPr lang="en-US" sz="1500" dirty="0"/>
          </a:p>
          <a:p>
            <a:r>
              <a:rPr lang="en-US" sz="1500" dirty="0"/>
              <a:t>Side effects are more common with dose #2 because your immune system is “primed”</a:t>
            </a:r>
          </a:p>
          <a:p>
            <a:endParaRPr lang="en-US" sz="1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20911B5-220C-4C10-9015-4AA65DE1F0D4}"/>
              </a:ext>
            </a:extLst>
          </p:cNvPr>
          <p:cNvSpPr txBox="1"/>
          <p:nvPr/>
        </p:nvSpPr>
        <p:spPr>
          <a:xfrm>
            <a:off x="4284536" y="5769917"/>
            <a:ext cx="48863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https://www.cdc.gov/vaccines/covid-19/info-by-product/clinical-considerations.html</a:t>
            </a:r>
          </a:p>
        </p:txBody>
      </p:sp>
    </p:spTree>
    <p:extLst>
      <p:ext uri="{BB962C8B-B14F-4D97-AF65-F5344CB8AC3E}">
        <p14:creationId xmlns:p14="http://schemas.microsoft.com/office/powerpoint/2010/main" val="157968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ACC62F-FFCE-4D8E-85D5-61B5C4FDE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061" y="724515"/>
            <a:ext cx="3708114" cy="121674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Allergic 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1FF339-8E7B-4C29-900A-7213B18BC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1695451"/>
            <a:ext cx="4190595" cy="3829664"/>
          </a:xfrm>
        </p:spPr>
        <p:txBody>
          <a:bodyPr>
            <a:noAutofit/>
          </a:bodyPr>
          <a:lstStyle/>
          <a:p>
            <a:r>
              <a:rPr lang="en-US" sz="1800" dirty="0"/>
              <a:t>Very rare</a:t>
            </a:r>
          </a:p>
          <a:p>
            <a:endParaRPr lang="en-US" sz="1800" dirty="0"/>
          </a:p>
          <a:p>
            <a:r>
              <a:rPr lang="en-US" sz="1800" dirty="0"/>
              <a:t>People recommended to avoid mRNA vaccines with any history of allergy to the ingredients, or polysorbate</a:t>
            </a:r>
          </a:p>
          <a:p>
            <a:pPr lvl="1"/>
            <a:r>
              <a:rPr lang="en-US" dirty="0"/>
              <a:t>Suspicion re: PEG component as the trigger</a:t>
            </a:r>
          </a:p>
          <a:p>
            <a:endParaRPr lang="en-US" sz="1800" dirty="0"/>
          </a:p>
          <a:p>
            <a:r>
              <a:rPr lang="en-US" sz="1800" dirty="0"/>
              <a:t>Monitoring for 30 minutes post-vaccine with h/o anaphylaxis to something else </a:t>
            </a:r>
          </a:p>
          <a:p>
            <a:pPr lvl="1"/>
            <a:r>
              <a:rPr lang="en-US" dirty="0"/>
              <a:t>Discussion with MD recommended pre-vaccine if prior reaction was to a vaccine or injectable medication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E2B756-C3E9-4302-BF0B-452A9C27D0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7" t="26621" r="10666" b="41185"/>
          <a:stretch/>
        </p:blipFill>
        <p:spPr>
          <a:xfrm>
            <a:off x="4262304" y="2481199"/>
            <a:ext cx="4881696" cy="1895603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AF6FF1-5C93-4B51-8C53-B858ABA11445}"/>
              </a:ext>
            </a:extLst>
          </p:cNvPr>
          <p:cNvSpPr txBox="1"/>
          <p:nvPr/>
        </p:nvSpPr>
        <p:spPr>
          <a:xfrm>
            <a:off x="4831487" y="4376801"/>
            <a:ext cx="4307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Image courtesy of Michael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Konomos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, medical illustration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845C7E4-9B35-46CB-ADA0-544837544E4C}"/>
              </a:ext>
            </a:extLst>
          </p:cNvPr>
          <p:cNvSpPr txBox="1"/>
          <p:nvPr/>
        </p:nvSpPr>
        <p:spPr>
          <a:xfrm>
            <a:off x="4284536" y="5769917"/>
            <a:ext cx="48863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https://www.cdc.gov/vaccines/covid-19/info-by-product/clinical-considerations.html</a:t>
            </a:r>
          </a:p>
        </p:txBody>
      </p:sp>
    </p:spTree>
    <p:extLst>
      <p:ext uri="{BB962C8B-B14F-4D97-AF65-F5344CB8AC3E}">
        <p14:creationId xmlns:p14="http://schemas.microsoft.com/office/powerpoint/2010/main" val="123701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1E23A1-3263-4F6E-8A0E-64541CF2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92" y="857250"/>
            <a:ext cx="2992595" cy="1216741"/>
          </a:xfrm>
        </p:spPr>
        <p:txBody>
          <a:bodyPr>
            <a:normAutofit/>
          </a:bodyPr>
          <a:lstStyle/>
          <a:p>
            <a:r>
              <a:rPr lang="en-US" dirty="0"/>
              <a:t>COVID Variants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3BB451-14E5-4BC7-9A72-4CD0538C1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23" y="1925940"/>
            <a:ext cx="3267677" cy="3893835"/>
          </a:xfrm>
        </p:spPr>
        <p:txBody>
          <a:bodyPr>
            <a:normAutofit/>
          </a:bodyPr>
          <a:lstStyle/>
          <a:p>
            <a:r>
              <a:rPr lang="en-US" sz="1500" dirty="0"/>
              <a:t>All viruses mutate</a:t>
            </a:r>
          </a:p>
          <a:p>
            <a:r>
              <a:rPr lang="en-US" sz="1500" dirty="0"/>
              <a:t>We worry about new variants/strains that spread more easily and/or are more lethal</a:t>
            </a:r>
          </a:p>
          <a:p>
            <a:r>
              <a:rPr lang="en-US" sz="1500" dirty="0"/>
              <a:t>3 current variants of concern:</a:t>
            </a:r>
          </a:p>
          <a:p>
            <a:pPr lvl="1"/>
            <a:r>
              <a:rPr lang="en-US" sz="1500" dirty="0"/>
              <a:t>UK variant: more contagious, appears more lethal</a:t>
            </a:r>
          </a:p>
          <a:p>
            <a:pPr lvl="1"/>
            <a:r>
              <a:rPr lang="en-US" sz="1500" dirty="0"/>
              <a:t>South African variant: more contagious, potential cause of reinfections</a:t>
            </a:r>
          </a:p>
          <a:p>
            <a:pPr lvl="1"/>
            <a:r>
              <a:rPr lang="en-US" sz="1500" dirty="0"/>
              <a:t>Brazilian variant: more contagious, also may be able to </a:t>
            </a:r>
            <a:r>
              <a:rPr lang="en-US" sz="1500" dirty="0" err="1"/>
              <a:t>reinfect</a:t>
            </a:r>
            <a:r>
              <a:rPr lang="en-US" sz="1500" dirty="0"/>
              <a:t> patients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79292" y="857250"/>
            <a:ext cx="5664708" cy="5143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42766" y="1275589"/>
            <a:ext cx="4938074" cy="430439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426950-BAFA-4180-9448-24DAD91F0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58" t="15185" r="10729" b="32963"/>
          <a:stretch/>
        </p:blipFill>
        <p:spPr>
          <a:xfrm>
            <a:off x="3943143" y="1976282"/>
            <a:ext cx="4837697" cy="2721204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2D5BEB-4DFE-48D3-8148-55CF27AC6EB3}"/>
              </a:ext>
            </a:extLst>
          </p:cNvPr>
          <p:cNvSpPr txBox="1"/>
          <p:nvPr/>
        </p:nvSpPr>
        <p:spPr>
          <a:xfrm>
            <a:off x="5114925" y="1533525"/>
            <a:ext cx="20955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>UK Variant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A79DC6-A3F4-4247-ABCF-1056BDCB7A1C}"/>
              </a:ext>
            </a:extLst>
          </p:cNvPr>
          <p:cNvSpPr txBox="1"/>
          <p:nvPr/>
        </p:nvSpPr>
        <p:spPr>
          <a:xfrm>
            <a:off x="4572000" y="5275374"/>
            <a:ext cx="3942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+mn-cs"/>
              </a:rPr>
              <a:t>https://www.cdc.gov/coronavirus/2019-ncov/transmission/variant-cases.html</a:t>
            </a:r>
          </a:p>
        </p:txBody>
      </p:sp>
    </p:spTree>
    <p:extLst>
      <p:ext uri="{BB962C8B-B14F-4D97-AF65-F5344CB8AC3E}">
        <p14:creationId xmlns:p14="http://schemas.microsoft.com/office/powerpoint/2010/main" val="15758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7D67C2EE-AFA7-458A-8695-51B546F47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857251"/>
            <a:ext cx="455229" cy="24254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D800584-727A-48CF-8223-244AD9717C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5226" y="857250"/>
            <a:ext cx="8688775" cy="2425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F8A5E5-73CF-4038-9B4A-4EF280B3A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87" y="1398604"/>
            <a:ext cx="7694049" cy="1610640"/>
          </a:xfrm>
        </p:spPr>
        <p:txBody>
          <a:bodyPr anchor="b">
            <a:normAutofit/>
          </a:bodyPr>
          <a:lstStyle/>
          <a:p>
            <a:r>
              <a:rPr lang="en-US" sz="4500"/>
              <a:t>Variants and Vaccine Efficacy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221A507-76C4-489F-9F32-ECC44C5DC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91540" y="912115"/>
            <a:ext cx="884225" cy="174722"/>
            <a:chOff x="1188720" y="73152"/>
            <a:chExt cx="1178966" cy="232963"/>
          </a:xfrm>
        </p:grpSpPr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xmlns="" id="{7DC847D7-5EB9-4FE0-B168-3DE1EB4EF3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xmlns="" id="{F6F873C5-6B08-4AFE-A352-0A7CBBF46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xmlns="" id="{B0DB0814-1ED8-487C-B9C3-0A3D8FCF93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xmlns="" id="{F5F3852A-F720-4D40-A134-9973D3E1F0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xmlns="" id="{1B5D5737-4218-40BA-8AF2-1AE5DECD3E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xmlns="" id="{B935F463-D65C-49FE-A92B-41F5ECDA68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xmlns="" id="{F6CA73CF-0DFE-4798-BC6E-C387843B4D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xmlns="" id="{98C7D6EA-A5D9-4522-AE62-F469FE68FF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xmlns="" id="{B04050F1-B046-473B-B19A-E9E56235EB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xmlns="" id="{975EDD96-1800-4F89-BFE1-9B91350FB6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xmlns="" id="{20884670-A662-4E05-AAE8-45BD005263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xmlns="" id="{3FF1EA1E-0B30-4AB3-9D10-CAFB149C88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xmlns="" id="{45623CE9-FC05-43E5-A0BF-7BD5F22B85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xmlns="" id="{E5FDD108-3711-4CC4-AA3A-62731494DE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xmlns="" id="{A17CDDB6-3812-4D05-B01E-102B32F6BF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xmlns="" id="{D6726100-858D-44CA-B0A8-DC13EA7BFE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xmlns="" id="{C299ED46-3E2E-408F-82A1-FB2A0A2B9C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xmlns="" id="{772859DA-EE4D-4BF7-B000-0718B4A0F3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xmlns="" id="{666A5CAC-B220-49E0-A1BC-AD5F168279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xmlns="" id="{6690C2E3-0443-48E4-8F94-E3D9113FFE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282738"/>
            <a:ext cx="455229" cy="2718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A77D02-7D32-449A-86F3-0F3C0CBF6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226" y="3442377"/>
            <a:ext cx="8584000" cy="2608284"/>
          </a:xfrm>
        </p:spPr>
        <p:txBody>
          <a:bodyPr anchor="ctr">
            <a:normAutofit/>
          </a:bodyPr>
          <a:lstStyle/>
          <a:p>
            <a:r>
              <a:rPr lang="en-US" sz="1800" dirty="0"/>
              <a:t>Current vaccines appear to have activity against all known variants</a:t>
            </a:r>
          </a:p>
          <a:p>
            <a:pPr lvl="1"/>
            <a:r>
              <a:rPr lang="en-US" dirty="0"/>
              <a:t>Potential for decreased efficacy against the South African variant </a:t>
            </a:r>
          </a:p>
          <a:p>
            <a:endParaRPr lang="en-US" sz="1800" dirty="0"/>
          </a:p>
          <a:p>
            <a:r>
              <a:rPr lang="en-US" sz="1800" dirty="0"/>
              <a:t>Vaccination is the best defense against the variants</a:t>
            </a:r>
          </a:p>
          <a:p>
            <a:endParaRPr lang="en-US" sz="1800" dirty="0"/>
          </a:p>
          <a:p>
            <a:r>
              <a:rPr lang="en-US" sz="1800" dirty="0"/>
              <a:t>mRNA vaccine technology does allow for easy modification in the future, in the event a variant is identified where the vaccine has poor coverage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1273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2679492-7988-4050-9056-54244445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091B163-7D61-4891-ABCF-5C13D9C41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857250"/>
            <a:ext cx="4334933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755EAF-91F0-4F46-A036-4A2BF0035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052" y="1143701"/>
            <a:ext cx="3006437" cy="4480811"/>
          </a:xfrm>
        </p:spPr>
        <p:txBody>
          <a:bodyPr anchor="ctr">
            <a:normAutofit/>
          </a:bodyPr>
          <a:lstStyle/>
          <a:p>
            <a:pPr algn="ctr"/>
            <a:r>
              <a:rPr lang="en-US" sz="4650" dirty="0">
                <a:solidFill>
                  <a:srgbClr val="FFFFFF"/>
                </a:solidFill>
              </a:rPr>
              <a:t>What to do after vaccination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474DF76-993E-44DE-AFB0-C416182ACE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60419" y="1272864"/>
            <a:ext cx="430633" cy="806900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xmlns="" id="{6CB927A4-E432-4310-9CD5-E89FF50631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xmlns="" id="{E3020543-B24B-4EC4-8FFC-8DD88EEA91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xmlns="" id="{1453BF6C-B012-48B7-B4E8-6D7AC7C27D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F947A7-3879-4B25-BC7E-8D2878E1A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253" y="990600"/>
            <a:ext cx="4270368" cy="5010150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Continue to wear a mask in public at all times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Unknowns = potential for asymptomatic infection and/or oropharyngeal shedding</a:t>
            </a:r>
          </a:p>
          <a:p>
            <a:pPr lvl="1"/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Continue to stay home from work and get tested if you develop COVID-19 symptoms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Vaccine is not 100% effective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There is also some minimal circulation of other viruses</a:t>
            </a:r>
          </a:p>
          <a:p>
            <a:endParaRPr lang="en-US" sz="18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alpha val="80000"/>
                  </a:schemeClr>
                </a:solidFill>
              </a:rPr>
              <a:t>New CDC guidance = if you are &gt;2 weeks but &lt;3 months from dose #2, you don’t need to quarantine following an exposure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689622" y="3565046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70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E234CF4-802C-4AA1-B540-36C3B838C4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857251"/>
            <a:ext cx="455229" cy="24254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282739"/>
            <a:ext cx="455229" cy="27180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800584-727A-48CF-8223-244AD9717C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5225" y="857250"/>
            <a:ext cx="3778758" cy="5143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B62837-E648-4EEC-9C20-A5FD7B27F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87" y="1856964"/>
            <a:ext cx="2945174" cy="2940882"/>
          </a:xfrm>
        </p:spPr>
        <p:txBody>
          <a:bodyPr anchor="ctr">
            <a:normAutofit/>
          </a:bodyPr>
          <a:lstStyle/>
          <a:p>
            <a:r>
              <a:rPr lang="en-US" sz="4050"/>
              <a:t>Possible Upcoming Vaccines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0CED441-B73B-4907-9AF2-614CEAC6A1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91540" y="912115"/>
            <a:ext cx="884225" cy="174722"/>
            <a:chOff x="5422392" y="64008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xmlns="" id="{A03170C9-14E4-4D47-827E-51518FA9CA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xmlns="" id="{757EFF12-1826-499E-94C2-AF4400A664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xmlns="" id="{20CC511B-2DB0-4523-82ED-40CCC5C7D0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xmlns="" id="{6CB93565-67D6-49DD-8D4E-4685AC81A0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xmlns="" id="{AE9D45A7-FFB3-4E69-A4EC-FAA3489B0E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xmlns="" id="{A29467A6-0F59-4991-89B5-35408BD725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xmlns="" id="{AA726CA1-9A94-4AF0-B9DD-3572C692A1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xmlns="" id="{EB03BD70-FD68-460B-A88B-005DAB5BED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xmlns="" id="{C1040543-6AB1-4FE1-8946-59D0E7BB85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xmlns="" id="{BEEF4851-38D3-48A2-B05D-2697716268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xmlns="" id="{DEC37F16-C638-42B2-AA09-CA5142D855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xmlns="" id="{0AC31779-80E9-4BF3-9703-F63FE80945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xmlns="" id="{D71CA5FF-D764-4C4E-8854-E5875684FE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xmlns="" id="{81A1FA9D-7285-4D42-ADF3-BC14114B27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xmlns="" id="{A1E40F6A-5F88-46D9-A510-00D54F0B81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xmlns="" id="{938C555D-926A-4092-966E-1BC7E455FF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xmlns="" id="{58D049FF-3E13-4E3E-A5BE-CF5253B8E1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xmlns="" id="{A16547CF-5B03-4E57-B466-A0FDCECADD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xmlns="" id="{84C012C4-5959-40D5-8A7B-8542BD4B98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xmlns="" id="{8C7DF75A-2C0D-4388-A295-397333ADBD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3C9339-03D2-43F8-A3C0-27D513AF1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3984" y="912115"/>
            <a:ext cx="4773991" cy="5143499"/>
          </a:xfrm>
        </p:spPr>
        <p:txBody>
          <a:bodyPr anchor="ctr">
            <a:noAutofit/>
          </a:bodyPr>
          <a:lstStyle/>
          <a:p>
            <a:r>
              <a:rPr lang="en-US" sz="1500" dirty="0"/>
              <a:t>Johnson and Johnson:</a:t>
            </a:r>
          </a:p>
          <a:p>
            <a:pPr lvl="1"/>
            <a:r>
              <a:rPr lang="en-US" sz="1500" dirty="0"/>
              <a:t>Single-dose vaccine under review for EUA</a:t>
            </a:r>
          </a:p>
          <a:p>
            <a:pPr lvl="1"/>
            <a:r>
              <a:rPr lang="en-US" sz="1500" dirty="0"/>
              <a:t>Efficacy up to 72% (lower in counties with high South African variant prevalence)</a:t>
            </a:r>
          </a:p>
          <a:p>
            <a:pPr lvl="1"/>
            <a:r>
              <a:rPr lang="en-US" sz="1500" dirty="0"/>
              <a:t>DNA instructions for making the spike protein enclosed in an adenovirus vector</a:t>
            </a:r>
          </a:p>
          <a:p>
            <a:pPr lvl="1"/>
            <a:r>
              <a:rPr lang="en-US" sz="1500" dirty="0"/>
              <a:t>More stable at refrigerator temperatures</a:t>
            </a:r>
          </a:p>
          <a:p>
            <a:endParaRPr lang="en-US" sz="1500" dirty="0"/>
          </a:p>
          <a:p>
            <a:r>
              <a:rPr lang="en-US" sz="1500" dirty="0"/>
              <a:t>AstraZeneca</a:t>
            </a:r>
          </a:p>
          <a:p>
            <a:pPr lvl="1"/>
            <a:r>
              <a:rPr lang="en-US" sz="1500" dirty="0"/>
              <a:t>Also an adenovirus vector vaccine containing DNA instructions for the spike protein</a:t>
            </a:r>
          </a:p>
          <a:p>
            <a:pPr lvl="1"/>
            <a:r>
              <a:rPr lang="en-US" sz="1500" dirty="0"/>
              <a:t>Two-doses; delaying the second dose up to 12 weeks may actually improve immune response</a:t>
            </a:r>
          </a:p>
          <a:p>
            <a:pPr lvl="1"/>
            <a:r>
              <a:rPr lang="en-US" sz="1500" dirty="0"/>
              <a:t>Concern re: efficacy against the South African variant</a:t>
            </a:r>
          </a:p>
          <a:p>
            <a:endParaRPr lang="en-US" sz="1500" dirty="0"/>
          </a:p>
          <a:p>
            <a:r>
              <a:rPr lang="en-US" sz="1500" dirty="0" err="1"/>
              <a:t>Novavax</a:t>
            </a:r>
            <a:endParaRPr lang="en-US" sz="1500" dirty="0"/>
          </a:p>
          <a:p>
            <a:pPr lvl="1"/>
            <a:r>
              <a:rPr lang="en-US" sz="1500" dirty="0"/>
              <a:t>Two-dose protein-based vaccine using spike proteins</a:t>
            </a:r>
          </a:p>
          <a:p>
            <a:pPr lvl="1"/>
            <a:r>
              <a:rPr lang="en-US" sz="1500" dirty="0"/>
              <a:t>Also stable at refrigerator temperatures</a:t>
            </a:r>
          </a:p>
          <a:p>
            <a:pPr lvl="1"/>
            <a:r>
              <a:rPr lang="en-US" sz="1500" dirty="0"/>
              <a:t>More complicated manufacturing process </a:t>
            </a:r>
            <a:r>
              <a:rPr lang="en-US" sz="1500" dirty="0">
                <a:sym typeface="Wingdings" panose="05000000000000000000" pitchFamily="2" charset="2"/>
              </a:rPr>
              <a:t> clinical trials taking longer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72768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999963" y="-114239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1734" y="857250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737118" y="-40713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B3FE086-1FC6-426F-AC84-F72BA8F01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19" t="9931" r="15756" b="5324"/>
          <a:stretch/>
        </p:blipFill>
        <p:spPr>
          <a:xfrm>
            <a:off x="1424102" y="1200150"/>
            <a:ext cx="6295796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5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999963" y="-114239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1734" y="857250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737118" y="-40713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D1B2590-C1D0-4FD1-AD95-2A07E519A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48" t="9931" r="17850" b="9931"/>
          <a:stretch/>
        </p:blipFill>
        <p:spPr>
          <a:xfrm>
            <a:off x="1268994" y="1200150"/>
            <a:ext cx="6606013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2E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121729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7ED84A4-AB21-4810-9EFE-EBD1A34B0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977" t="9932" r="22383" b="8216"/>
          <a:stretch/>
        </p:blipFill>
        <p:spPr>
          <a:xfrm>
            <a:off x="2047330" y="1339850"/>
            <a:ext cx="5049341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6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477962"/>
          </a:xfrm>
        </p:spPr>
        <p:txBody>
          <a:bodyPr/>
          <a:lstStyle/>
          <a:p>
            <a:r>
              <a:rPr lang="en-US" sz="4000" dirty="0"/>
              <a:t>Human Subjects Research Related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7696200" cy="4724400"/>
          </a:xfrm>
        </p:spPr>
        <p:txBody>
          <a:bodyPr/>
          <a:lstStyle/>
          <a:p>
            <a:pPr lvl="0">
              <a:buClr>
                <a:srgbClr val="FFC000"/>
              </a:buClr>
            </a:pPr>
            <a:r>
              <a:rPr lang="en-US" b="1" dirty="0">
                <a:solidFill>
                  <a:prstClr val="black"/>
                </a:solidFill>
                <a:latin typeface="+mj-lt"/>
              </a:rPr>
              <a:t>External monitors and auditors</a:t>
            </a:r>
          </a:p>
          <a:p>
            <a:pPr lvl="1">
              <a:buClr>
                <a:srgbClr val="FFC000"/>
              </a:buClr>
            </a:pPr>
            <a:r>
              <a:rPr lang="en-US" dirty="0">
                <a:latin typeface="+mj-lt"/>
                <a:hlinkClick r:id="rId2"/>
              </a:rPr>
              <a:t>Human Subjects Research Related | Emory University | Atlanta GA</a:t>
            </a:r>
            <a:endParaRPr lang="en-US" dirty="0">
              <a:latin typeface="+mj-lt"/>
            </a:endParaRPr>
          </a:p>
          <a:p>
            <a:pPr lvl="1">
              <a:buClr>
                <a:srgbClr val="FFC000"/>
              </a:buClr>
            </a:pPr>
            <a:r>
              <a:rPr lang="en-US" u="sng" dirty="0">
                <a:latin typeface="+mj-lt"/>
                <a:hlinkClick r:id="rId3" tooltip="https://www.emory.edu/forward/policies-guidelines-protocols/visitor-policy/human-subjects-research-related.html"/>
              </a:rPr>
              <a:t>https://www.emory.edu/forward/resources/policies-guidelines-protocols/visitor-policy/human-subjects-research-related.html</a:t>
            </a:r>
            <a:br>
              <a:rPr lang="en-US" u="sng" dirty="0">
                <a:latin typeface="+mj-lt"/>
                <a:hlinkClick r:id="rId3" tooltip="https://www.emory.edu/forward/policies-guidelines-protocols/visitor-policy/human-subjects-research-related.html"/>
              </a:rPr>
            </a:br>
            <a:endParaRPr lang="en-US" u="sng" dirty="0">
              <a:latin typeface="+mj-lt"/>
              <a:hlinkClick r:id="rId3" tooltip="https://www.emory.edu/forward/policies-guidelines-protocols/visitor-policy/human-subjects-research-related.html"/>
            </a:endParaRPr>
          </a:p>
          <a:p>
            <a:r>
              <a:rPr lang="en-US" dirty="0">
                <a:latin typeface="+mj-lt"/>
              </a:rPr>
              <a:t>On the </a:t>
            </a:r>
            <a:r>
              <a:rPr lang="en-US" b="1" dirty="0">
                <a:latin typeface="+mj-lt"/>
              </a:rPr>
              <a:t>Emory Forward </a:t>
            </a:r>
            <a:r>
              <a:rPr lang="en-US" dirty="0">
                <a:latin typeface="+mj-lt"/>
              </a:rPr>
              <a:t>website</a:t>
            </a:r>
          </a:p>
          <a:p>
            <a:pPr lvl="1"/>
            <a:r>
              <a:rPr lang="en-US" dirty="0">
                <a:latin typeface="+mj-lt"/>
              </a:rPr>
              <a:t>Scroll down to Research Study-Monitor and Support section</a:t>
            </a:r>
          </a:p>
          <a:p>
            <a:pPr lvl="2"/>
            <a:r>
              <a:rPr lang="en-US" dirty="0">
                <a:latin typeface="+mj-lt"/>
              </a:rPr>
              <a:t>Not the vendor section</a:t>
            </a:r>
          </a:p>
          <a:p>
            <a:pPr lvl="2"/>
            <a:r>
              <a:rPr lang="en-US" dirty="0">
                <a:latin typeface="+mj-lt"/>
              </a:rPr>
              <a:t>Link entitled “application.”</a:t>
            </a:r>
          </a:p>
        </p:txBody>
      </p:sp>
    </p:spTree>
    <p:extLst>
      <p:ext uri="{BB962C8B-B14F-4D97-AF65-F5344CB8AC3E}">
        <p14:creationId xmlns:p14="http://schemas.microsoft.com/office/powerpoint/2010/main" val="289126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58AF8F-908C-4CD5-8501-5400D5C32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COVID-19 and Racial Disparities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48C017-A898-4B0F-83E5-2DB71BF41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Significant disparities with respect to COVID-19 infection rates and associated mortality: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Unfortunately, these same disparities are being seen with initial vaccination numbers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656E0AF6-E12B-44CF-860E-47AD4CC009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38276" y="2863850"/>
          <a:ext cx="6096000" cy="1714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1025918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27753482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436162161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Hospitalization Rate</a:t>
                      </a:r>
                    </a:p>
                    <a:p>
                      <a:pPr algn="ctr"/>
                      <a:r>
                        <a:rPr lang="en-US" sz="1500" dirty="0"/>
                        <a:t> (per 10,000)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Death Rate</a:t>
                      </a:r>
                    </a:p>
                    <a:p>
                      <a:pPr algn="ctr"/>
                      <a:r>
                        <a:rPr lang="en-US" sz="1500" dirty="0"/>
                        <a:t>(per 10,000)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44297551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/>
                        <a:t>White patients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7.4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2.3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66833264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/>
                        <a:t>Asian patients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15.9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4.3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33325386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/>
                        <a:t>Black patients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24.6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5.6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13176444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/>
                        <a:t>Hispanic patients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30.4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5.6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27176888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1C0398-CC85-4983-AB62-7E98C360160C}"/>
              </a:ext>
            </a:extLst>
          </p:cNvPr>
          <p:cNvSpPr txBox="1"/>
          <p:nvPr/>
        </p:nvSpPr>
        <p:spPr>
          <a:xfrm>
            <a:off x="2943225" y="5654501"/>
            <a:ext cx="620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prstClr val="black"/>
                </a:solidFill>
                <a:latin typeface="Calibri" panose="020F0502020204030204"/>
                <a:cs typeface="+mn-cs"/>
              </a:rPr>
              <a:t>https://jamanetwork.com/journals/jama/fullarticle/2775687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prstClr val="black"/>
                </a:solidFill>
                <a:latin typeface="Calibri" panose="020F0502020204030204"/>
                <a:cs typeface="+mn-cs"/>
              </a:rPr>
              <a:t>https://www.cdc.gov/coronavirus/2019-ncov/community/health-equity/racial-ethnic-disparities/increased-risk-exposure.html</a:t>
            </a:r>
            <a:endParaRPr lang="en-US" sz="9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4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999963" y="-114239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1734" y="857250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737118" y="-40713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1219939-C698-474D-9256-B76B64B8A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16" t="17674" r="36425" b="21860"/>
          <a:stretch/>
        </p:blipFill>
        <p:spPr>
          <a:xfrm>
            <a:off x="577294" y="1200150"/>
            <a:ext cx="7989412" cy="445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23B974-836B-4B16-B4EA-B5E7D847988E}"/>
              </a:ext>
            </a:extLst>
          </p:cNvPr>
          <p:cNvSpPr txBox="1"/>
          <p:nvPr/>
        </p:nvSpPr>
        <p:spPr>
          <a:xfrm>
            <a:off x="3399834" y="5753100"/>
            <a:ext cx="5753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prstClr val="white"/>
                </a:solidFill>
                <a:latin typeface="Calibri" panose="020F0502020204030204"/>
                <a:cs typeface="+mn-cs"/>
              </a:rPr>
              <a:t>https://www.kff.org/coronavirus-covid-19/issue-brief/latest-data-covid-19-vaccinations-cases-deaths-race-ethnicity/</a:t>
            </a:r>
            <a:endParaRPr lang="en-US" sz="9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71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999963" y="-114239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1734" y="857250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737118" y="-40713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2CD5032-FC7E-4BA0-8A41-2820BACFA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42" t="18450" r="35465" b="20310"/>
          <a:stretch/>
        </p:blipFill>
        <p:spPr>
          <a:xfrm>
            <a:off x="554410" y="1200150"/>
            <a:ext cx="8035181" cy="4457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04C05F-A80B-4E25-A64C-D5A5F6109763}"/>
              </a:ext>
            </a:extLst>
          </p:cNvPr>
          <p:cNvSpPr txBox="1"/>
          <p:nvPr/>
        </p:nvSpPr>
        <p:spPr>
          <a:xfrm>
            <a:off x="3399834" y="5753100"/>
            <a:ext cx="5753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prstClr val="white"/>
                </a:solidFill>
                <a:latin typeface="Calibri" panose="020F0502020204030204"/>
                <a:cs typeface="+mn-cs"/>
              </a:rPr>
              <a:t>https://www.kff.org/coronavirus-covid-19/issue-brief/latest-data-covid-19-vaccinations-cases-deaths-race-ethnicity/</a:t>
            </a:r>
            <a:endParaRPr lang="en-US" sz="90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67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316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121729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6837A36-142B-47DF-A66D-2970864E9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72" t="9932" r="1105" b="11162"/>
          <a:stretch/>
        </p:blipFill>
        <p:spPr>
          <a:xfrm>
            <a:off x="482600" y="1577327"/>
            <a:ext cx="8178800" cy="3703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3C2604-92C7-4361-A97E-78BC2D29F785}"/>
              </a:ext>
            </a:extLst>
          </p:cNvPr>
          <p:cNvSpPr txBox="1"/>
          <p:nvPr/>
        </p:nvSpPr>
        <p:spPr>
          <a:xfrm>
            <a:off x="3705225" y="5438775"/>
            <a:ext cx="50810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prstClr val="black"/>
                </a:solidFill>
                <a:latin typeface="Calibri" panose="020F0502020204030204"/>
                <a:cs typeface="+mn-cs"/>
              </a:rPr>
              <a:t>https://experience.arcgis.com/experience/3d8eea39f5c1443db1743a4cb8948a9c/</a:t>
            </a:r>
            <a:endParaRPr lang="en-US" sz="9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B2862D-7934-4DB8-A626-1D589995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579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700" dirty="0"/>
              <a:t>Additional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64CA80-79C8-4B70-A82A-ED535E733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8275"/>
            <a:ext cx="9039225" cy="4791075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https://www.cdc.gov/coronavirus/2019-ncov/symptoms-testing/symptoms.html</a:t>
            </a:r>
          </a:p>
          <a:p>
            <a:r>
              <a:rPr lang="en-US" dirty="0"/>
              <a:t>https://www.cdc.gov/coronavirus/2019-ncov/hcp/clinical-guidance-management-patients.html</a:t>
            </a:r>
          </a:p>
          <a:p>
            <a:r>
              <a:rPr lang="en-US" dirty="0"/>
              <a:t>https://www.cdc.gov/coronavirus/2019-ncov/hcp/clinical-tips-for-healthcare-providers.html</a:t>
            </a:r>
          </a:p>
          <a:p>
            <a:r>
              <a:rPr lang="en-US" dirty="0"/>
              <a:t>https://www.cdc.gov/coronavirus/2019-ncov/hcp/planning-scenarios.html</a:t>
            </a:r>
          </a:p>
          <a:p>
            <a:r>
              <a:rPr lang="en-US" dirty="0">
                <a:hlinkClick r:id="rId2"/>
              </a:rPr>
              <a:t>https://www.medscape.com/viewarticle/938195#</a:t>
            </a:r>
            <a:r>
              <a:rPr lang="en-US" dirty="0"/>
              <a:t>:</a:t>
            </a:r>
          </a:p>
          <a:p>
            <a:r>
              <a:rPr lang="en-US" dirty="0">
                <a:hlinkClick r:id="rId3"/>
              </a:rPr>
              <a:t>https://jamanetwork.com/journals/jama/fullarticle/2771111</a:t>
            </a:r>
            <a:endParaRPr lang="en-US" dirty="0"/>
          </a:p>
          <a:p>
            <a:r>
              <a:rPr lang="en-US" dirty="0">
                <a:hlinkClick r:id="rId4"/>
              </a:rPr>
              <a:t>http://haicontroversies.blogspot.com/2020/07/a-tiresome-spat.html</a:t>
            </a:r>
            <a:endParaRPr lang="en-US" dirty="0"/>
          </a:p>
          <a:p>
            <a:r>
              <a:rPr lang="en-US" dirty="0">
                <a:hlinkClick r:id="rId5"/>
              </a:rPr>
              <a:t>http://haicontroversies.blogspot.com/2020/04/airborne-vs-droplet-turbulent-gas.html</a:t>
            </a:r>
            <a:endParaRPr lang="en-US" dirty="0"/>
          </a:p>
          <a:p>
            <a:r>
              <a:rPr lang="en-US" dirty="0">
                <a:hlinkClick r:id="rId6"/>
              </a:rPr>
              <a:t>https://wwwnc.cdc.gov/eid/article/10/4/03-0628_article</a:t>
            </a:r>
            <a:endParaRPr lang="en-US" dirty="0"/>
          </a:p>
          <a:p>
            <a:r>
              <a:rPr lang="en-US" dirty="0">
                <a:hlinkClick r:id="rId7"/>
              </a:rPr>
              <a:t>https://www.preprints.org/manuscript/202004.0203/v1</a:t>
            </a:r>
            <a:endParaRPr lang="en-US" dirty="0"/>
          </a:p>
          <a:p>
            <a:r>
              <a:rPr lang="en-US" dirty="0">
                <a:hlinkClick r:id="rId8"/>
              </a:rPr>
              <a:t>https://www.nature.com/articles/s41591-020-0843-2</a:t>
            </a:r>
            <a:endParaRPr lang="en-US" dirty="0"/>
          </a:p>
          <a:p>
            <a:r>
              <a:rPr lang="en-US" dirty="0">
                <a:hlinkClick r:id="rId9"/>
              </a:rPr>
              <a:t>https://jamanetwork.com/journals/jama/fullarticle/2768396</a:t>
            </a:r>
            <a:endParaRPr lang="en-US" dirty="0"/>
          </a:p>
          <a:p>
            <a:r>
              <a:rPr lang="en-US" dirty="0"/>
              <a:t>Chu et al. Physical distancing, face masks, and eye protection to prevent person-to-person transmission of SARS-CoV-2 and COVID-19: a systematic review and meta-analysis.  </a:t>
            </a:r>
            <a:r>
              <a:rPr lang="en-US" i="1" dirty="0"/>
              <a:t>Lancet</a:t>
            </a:r>
            <a:r>
              <a:rPr lang="en-US" dirty="0"/>
              <a:t> 2020.</a:t>
            </a:r>
          </a:p>
          <a:p>
            <a:r>
              <a:rPr lang="en-US" dirty="0"/>
              <a:t>W </a:t>
            </a:r>
            <a:r>
              <a:rPr lang="en-US" dirty="0" err="1"/>
              <a:t>Lyu</a:t>
            </a:r>
            <a:r>
              <a:rPr lang="en-US" dirty="0"/>
              <a:t>, GL </a:t>
            </a:r>
            <a:r>
              <a:rPr lang="en-US" dirty="0" err="1"/>
              <a:t>Wehby</a:t>
            </a:r>
            <a:r>
              <a:rPr lang="en-US" dirty="0"/>
              <a:t>, Community use of face masks and covid-19: Evidence from a natural experiment of state mandates in the us: Study examines impact on covid-19 growth rates associated with state government mandates requiring face mask use in public. </a:t>
            </a:r>
            <a:r>
              <a:rPr lang="en-US" i="1" dirty="0"/>
              <a:t>Heal. Aff,</a:t>
            </a:r>
            <a:r>
              <a:rPr lang="en-US" dirty="0"/>
              <a:t>10–1377 (2020).</a:t>
            </a:r>
          </a:p>
          <a:p>
            <a:r>
              <a:rPr lang="en-US" dirty="0">
                <a:hlinkClick r:id="rId10"/>
              </a:rPr>
              <a:t>https://www.cdc.gov/mmwr/volumes/69/wr/mm6928e2.htm</a:t>
            </a:r>
            <a:endParaRPr lang="en-US" dirty="0"/>
          </a:p>
          <a:p>
            <a:r>
              <a:rPr lang="en-US" dirty="0"/>
              <a:t>https://www.bloomberg.com/news/articles/2020-08-25/this-starbucks-in-south-korea-became-a-beacon-for-mask-wearing</a:t>
            </a:r>
          </a:p>
          <a:p>
            <a:r>
              <a:rPr lang="en-US" dirty="0">
                <a:hlinkClick r:id="rId11"/>
              </a:rPr>
              <a:t>https://www.businessinsider.com/56-got-coronavirus-south-korea-starbucks-mask-wearers-did-not-2020-8</a:t>
            </a:r>
            <a:endParaRPr lang="en-US" dirty="0"/>
          </a:p>
          <a:p>
            <a:r>
              <a:rPr lang="en-US" dirty="0"/>
              <a:t>https://www.nytimes.com/interactive/2020/health/johnson-johnson-covid-19-vaccine.html</a:t>
            </a:r>
          </a:p>
          <a:p>
            <a:r>
              <a:rPr lang="en-US" dirty="0"/>
              <a:t>https://www.prevention.com/health/a35118263/astrazeneca-vs-pfizer-vs-moderna-covid-19-vaccine/</a:t>
            </a:r>
          </a:p>
          <a:p>
            <a:r>
              <a:rPr lang="en-US" dirty="0"/>
              <a:t>https://www.nytimes.com/interactive/2020/health/novavax-covid-19-vaccine.html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4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47700" y="2867025"/>
            <a:ext cx="7772400" cy="1470025"/>
          </a:xfrm>
        </p:spPr>
        <p:txBody>
          <a:bodyPr/>
          <a:lstStyle/>
          <a:p>
            <a:r>
              <a:rPr lang="en-US" sz="3600" dirty="0"/>
              <a:t/>
            </a:r>
            <a:br>
              <a:rPr lang="en-US" sz="3600" dirty="0"/>
            </a:br>
            <a:endParaRPr lang="en-US" sz="3200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99" y="-38101"/>
            <a:ext cx="2478958" cy="470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Eshield_rv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9" y="327892"/>
            <a:ext cx="1796204" cy="242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86AF39B8-E7F4-6B42-B58F-014C78FD450E}"/>
              </a:ext>
            </a:extLst>
          </p:cNvPr>
          <p:cNvSpPr txBox="1">
            <a:spLocks/>
          </p:cNvSpPr>
          <p:nvPr/>
        </p:nvSpPr>
        <p:spPr bwMode="auto">
          <a:xfrm>
            <a:off x="1623446" y="1567367"/>
            <a:ext cx="7296150" cy="151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charset="-128"/>
                <a:cs typeface="Helvetica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charset="-128"/>
                <a:cs typeface="Helvetica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charset="-128"/>
                <a:cs typeface="Helvetica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charset="-128"/>
                <a:cs typeface="Helvetica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charset="-128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u="sng" dirty="0">
                <a:solidFill>
                  <a:srgbClr val="00206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Vaccination COVID-19</a:t>
            </a:r>
          </a:p>
          <a:p>
            <a:endParaRPr lang="en-US" sz="3600" dirty="0">
              <a:solidFill>
                <a:srgbClr val="00206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Research Matters Educational Event</a:t>
            </a:r>
          </a:p>
          <a:p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February 18, 2021</a:t>
            </a:r>
          </a:p>
          <a:p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Mr. Sam Shartar, MSN, RN, CEN, FAAN, PCEM</a:t>
            </a:r>
          </a:p>
          <a:p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Office of Critical Event Preparedness and Response (CEPAR)</a:t>
            </a:r>
          </a:p>
        </p:txBody>
      </p:sp>
    </p:spTree>
    <p:extLst>
      <p:ext uri="{BB962C8B-B14F-4D97-AF65-F5344CB8AC3E}">
        <p14:creationId xmlns:p14="http://schemas.microsoft.com/office/powerpoint/2010/main" val="31145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2"/>
    </mc:Choice>
    <mc:Fallback xmlns="">
      <p:transition xmlns:p14="http://schemas.microsoft.com/office/powerpoint/2010/main" spd="slow" advTm="13542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F2423B8B-2442-B048-89DF-756DAA85977D}"/>
              </a:ext>
            </a:extLst>
          </p:cNvPr>
          <p:cNvSpPr txBox="1">
            <a:spLocks/>
          </p:cNvSpPr>
          <p:nvPr/>
        </p:nvSpPr>
        <p:spPr>
          <a:xfrm>
            <a:off x="1371600" y="428482"/>
            <a:ext cx="6438900" cy="8986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>
                <a:solidFill>
                  <a:srgbClr val="002060"/>
                </a:solidFill>
                <a:latin typeface="Garamond" panose="02020404030301010803" pitchFamily="18" charset="0"/>
              </a:rPr>
              <a:t>COVID-19 Vaccine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85BAB73-90AA-5649-8AC6-2208347CD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1173003"/>
            <a:ext cx="7067550" cy="503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>
              <a:lnSpc>
                <a:spcPct val="90000"/>
              </a:lnSpc>
              <a:spcBef>
                <a:spcPts val="1000"/>
              </a:spcBef>
            </a:pPr>
            <a:r>
              <a:rPr lang="en-US" altLang="en-US" sz="2200" dirty="0">
                <a:solidFill>
                  <a:srgbClr val="002060"/>
                </a:solidFill>
                <a:latin typeface="Garamond" panose="02020404030301010803" pitchFamily="18" charset="0"/>
              </a:rPr>
              <a:t>Emory is taking an enterprise approach to vaccine delivery which included Emory Healthcare employees, Emory Healthcare patients, and Emory University students, faculty, and staff.</a:t>
            </a:r>
          </a:p>
          <a:p>
            <a:pPr defTabSz="457200">
              <a:lnSpc>
                <a:spcPct val="90000"/>
              </a:lnSpc>
              <a:spcBef>
                <a:spcPts val="1000"/>
              </a:spcBef>
            </a:pPr>
            <a:r>
              <a:rPr lang="en-US" altLang="en-US" sz="2200" dirty="0">
                <a:solidFill>
                  <a:srgbClr val="002060"/>
                </a:solidFill>
                <a:latin typeface="Garamond" panose="02020404030301010803" pitchFamily="18" charset="0"/>
              </a:rPr>
              <a:t>Two EUA approved vaccines with a third pending approval.</a:t>
            </a:r>
          </a:p>
          <a:p>
            <a:pPr defTabSz="457200">
              <a:lnSpc>
                <a:spcPct val="90000"/>
              </a:lnSpc>
              <a:spcBef>
                <a:spcPts val="1000"/>
              </a:spcBef>
            </a:pPr>
            <a:r>
              <a:rPr lang="en-US" altLang="en-US" sz="2200" dirty="0">
                <a:solidFill>
                  <a:srgbClr val="002060"/>
                </a:solidFill>
                <a:latin typeface="Garamond" panose="02020404030301010803" pitchFamily="18" charset="0"/>
              </a:rPr>
              <a:t>Vaccine distribution must be aligned with Georgia’s phased distribution model, administered by the Department of Health.</a:t>
            </a:r>
          </a:p>
          <a:p>
            <a:pPr defTabSz="457200">
              <a:lnSpc>
                <a:spcPct val="90000"/>
              </a:lnSpc>
              <a:spcBef>
                <a:spcPts val="1000"/>
              </a:spcBef>
            </a:pPr>
            <a:r>
              <a:rPr lang="en-US" altLang="en-US" sz="2200" dirty="0">
                <a:solidFill>
                  <a:srgbClr val="002060"/>
                </a:solidFill>
                <a:latin typeface="Garamond" panose="02020404030301010803" pitchFamily="18" charset="0"/>
              </a:rPr>
              <a:t>Currently vaccinating eligible persons who are included in Tier 1A plus those who are 65 or older, and their care givers.</a:t>
            </a:r>
          </a:p>
          <a:p>
            <a:pPr defTabSz="457200">
              <a:lnSpc>
                <a:spcPct val="90000"/>
              </a:lnSpc>
              <a:spcBef>
                <a:spcPts val="1000"/>
              </a:spcBef>
            </a:pPr>
            <a:r>
              <a:rPr lang="en-US" altLang="en-US" sz="2200" dirty="0">
                <a:solidFill>
                  <a:srgbClr val="002060"/>
                </a:solidFill>
                <a:latin typeface="Garamond" panose="02020404030301010803" pitchFamily="18" charset="0"/>
              </a:rPr>
              <a:t>Vaccine supply is constrained.</a:t>
            </a:r>
          </a:p>
          <a:p>
            <a:pPr defTabSz="457200">
              <a:lnSpc>
                <a:spcPct val="90000"/>
              </a:lnSpc>
              <a:spcBef>
                <a:spcPts val="1000"/>
              </a:spcBef>
              <a:buFontTx/>
              <a:buNone/>
            </a:pPr>
            <a:endParaRPr lang="en-US" altLang="en-US" sz="22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67500" y="6359525"/>
            <a:ext cx="2133600" cy="476250"/>
          </a:xfrm>
        </p:spPr>
        <p:txBody>
          <a:bodyPr/>
          <a:lstStyle/>
          <a:p>
            <a:pPr>
              <a:defRPr/>
            </a:pPr>
            <a:fld id="{7CEF0A8A-5839-8E48-8716-8FD177103DB6}" type="slidenum">
              <a:rPr lang="en-US" smtClean="0">
                <a:solidFill>
                  <a:srgbClr val="FFFFFF"/>
                </a:solidFill>
                <a:latin typeface="Garamond" panose="02020404030301010803" pitchFamily="18" charset="0"/>
              </a:rPr>
              <a:pPr>
                <a:defRPr/>
              </a:pPr>
              <a:t>86</a:t>
            </a:fld>
            <a:endParaRPr lang="en-US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7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1">
            <a:extLst>
              <a:ext uri="{FF2B5EF4-FFF2-40B4-BE49-F238E27FC236}">
                <a16:creationId xmlns:a16="http://schemas.microsoft.com/office/drawing/2014/main" xmlns="" id="{4E1A018D-2106-7245-A60A-40B7C1C4F98C}"/>
              </a:ext>
            </a:extLst>
          </p:cNvPr>
          <p:cNvSpPr txBox="1">
            <a:spLocks/>
          </p:cNvSpPr>
          <p:nvPr/>
        </p:nvSpPr>
        <p:spPr>
          <a:xfrm>
            <a:off x="268074" y="1814298"/>
            <a:ext cx="8607852" cy="383111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graphic of phase 1a+">
            <a:extLst>
              <a:ext uri="{FF2B5EF4-FFF2-40B4-BE49-F238E27FC236}">
                <a16:creationId xmlns:a16="http://schemas.microsoft.com/office/drawing/2014/main" xmlns="" id="{C5ACE45F-1DA4-1343-8AA7-F1847008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1675"/>
            <a:ext cx="9144000" cy="475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xmlns="" id="{5A721261-CA1A-8141-95E6-E36C9A22C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713"/>
            <a:ext cx="8229600" cy="1047038"/>
          </a:xfrm>
        </p:spPr>
        <p:txBody>
          <a:bodyPr/>
          <a:lstStyle/>
          <a:p>
            <a:r>
              <a:rPr lang="en-US" sz="4000" b="1" u="sng" dirty="0">
                <a:solidFill>
                  <a:srgbClr val="002060"/>
                </a:solidFill>
                <a:latin typeface="Garamond" panose="02020404030301010803" pitchFamily="18" charset="0"/>
              </a:rPr>
              <a:t>Vaccine Administration Tiers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62750" y="6369050"/>
            <a:ext cx="2133600" cy="476250"/>
          </a:xfrm>
        </p:spPr>
        <p:txBody>
          <a:bodyPr/>
          <a:lstStyle/>
          <a:p>
            <a:pPr>
              <a:defRPr/>
            </a:pPr>
            <a:fld id="{DDB1FCF2-8D7E-144C-B7A7-D3B067738AA5}" type="slidenum">
              <a:rPr lang="en-US" smtClean="0">
                <a:solidFill>
                  <a:srgbClr val="FFFFFF"/>
                </a:solidFill>
                <a:latin typeface="Garamond" panose="02020404030301010803" pitchFamily="18" charset="0"/>
              </a:rPr>
              <a:pPr>
                <a:defRPr/>
              </a:pPr>
              <a:t>87</a:t>
            </a:fld>
            <a:endParaRPr lang="en-US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7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B836EE01-A7E5-F34F-BE63-965A07A7821D}"/>
              </a:ext>
            </a:extLst>
          </p:cNvPr>
          <p:cNvSpPr txBox="1">
            <a:spLocks/>
          </p:cNvSpPr>
          <p:nvPr/>
        </p:nvSpPr>
        <p:spPr>
          <a:xfrm>
            <a:off x="1635859" y="444520"/>
            <a:ext cx="6048847" cy="815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>
                <a:solidFill>
                  <a:srgbClr val="002060"/>
                </a:solidFill>
                <a:latin typeface="Garamond" panose="02020404030301010803" pitchFamily="18" charset="0"/>
              </a:rPr>
              <a:t>Communications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D156476A-FFAC-7F4A-B894-063B8ED8CB48}"/>
              </a:ext>
            </a:extLst>
          </p:cNvPr>
          <p:cNvSpPr txBox="1">
            <a:spLocks/>
          </p:cNvSpPr>
          <p:nvPr/>
        </p:nvSpPr>
        <p:spPr>
          <a:xfrm>
            <a:off x="1190025" y="1893817"/>
            <a:ext cx="6449098" cy="3493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0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189EA8-C59F-EB40-897C-066544661914}"/>
              </a:ext>
            </a:extLst>
          </p:cNvPr>
          <p:cNvSpPr txBox="1"/>
          <p:nvPr/>
        </p:nvSpPr>
        <p:spPr>
          <a:xfrm>
            <a:off x="838201" y="1490827"/>
            <a:ext cx="748665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Garamond" panose="02020404030301010803" pitchFamily="18" charset="0"/>
              </a:rPr>
              <a:t>Emory Forward COVID-19 Vaccine webpage</a:t>
            </a:r>
          </a:p>
          <a:p>
            <a:pPr marL="342900" indent="-34290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Garamond" panose="02020404030301010803" pitchFamily="18" charset="0"/>
              </a:rPr>
              <a:t>Bi-weekly updates</a:t>
            </a:r>
          </a:p>
          <a:p>
            <a:pPr marL="342900" indent="-34290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Garamond" panose="02020404030301010803" pitchFamily="18" charset="0"/>
              </a:rPr>
              <a:t>Vaccine FAQs</a:t>
            </a:r>
          </a:p>
          <a:p>
            <a:pPr marL="342900" indent="-34290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Garamond" panose="02020404030301010803" pitchFamily="18" charset="0"/>
              </a:rPr>
              <a:t>Town hall meetings</a:t>
            </a:r>
          </a:p>
          <a:p>
            <a:pPr marL="342900" indent="-34290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Garamond" panose="02020404030301010803" pitchFamily="18" charset="0"/>
              </a:rPr>
              <a:t>E-mails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defTabSz="457200"/>
            <a:endParaRPr lang="en-US" sz="28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19875" y="6359525"/>
            <a:ext cx="2133600" cy="476250"/>
          </a:xfrm>
        </p:spPr>
        <p:txBody>
          <a:bodyPr/>
          <a:lstStyle/>
          <a:p>
            <a:pPr>
              <a:defRPr/>
            </a:pPr>
            <a:fld id="{7CEF0A8A-5839-8E48-8716-8FD177103DB6}" type="slidenum">
              <a:rPr lang="en-US" smtClean="0">
                <a:solidFill>
                  <a:srgbClr val="FFFFFF"/>
                </a:solidFill>
                <a:latin typeface="Garamond" panose="02020404030301010803" pitchFamily="18" charset="0"/>
              </a:rPr>
              <a:pPr>
                <a:defRPr/>
              </a:pPr>
              <a:t>88</a:t>
            </a:fld>
            <a:endParaRPr lang="en-US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2FAF664-59CD-D740-AD7B-42FBB8D3C525}"/>
              </a:ext>
            </a:extLst>
          </p:cNvPr>
          <p:cNvSpPr txBox="1">
            <a:spLocks/>
          </p:cNvSpPr>
          <p:nvPr/>
        </p:nvSpPr>
        <p:spPr>
          <a:xfrm>
            <a:off x="457200" y="363292"/>
            <a:ext cx="8229600" cy="7297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>
                <a:solidFill>
                  <a:srgbClr val="002060"/>
                </a:solidFill>
                <a:latin typeface="Garamond" panose="02020404030301010803" pitchFamily="18" charset="0"/>
              </a:rPr>
              <a:t>Vaccine Planning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5C62FF-4224-1741-8A00-3D122848D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0326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</a:rPr>
              <a:t>Validating and loading lists of eligible faculty, staff, and students into the H.O.M.E system.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</a:rPr>
              <a:t>Identifying Emory University personnel who are performing essential functions as we plan for Tier 1B.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</a:rPr>
              <a:t>Vaccine site at ECCH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</a:rPr>
              <a:t>Planning for Tier 1C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</a:rPr>
              <a:t>Planning for broad distribution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00825" y="6350000"/>
            <a:ext cx="2133600" cy="476250"/>
          </a:xfrm>
        </p:spPr>
        <p:txBody>
          <a:bodyPr/>
          <a:lstStyle/>
          <a:p>
            <a:pPr>
              <a:defRPr/>
            </a:pPr>
            <a:fld id="{CA5C9ECA-E324-3745-87E5-8C155A42D4DC}" type="slidenum">
              <a:rPr lang="en-US" smtClean="0">
                <a:solidFill>
                  <a:srgbClr val="FFFFFF"/>
                </a:solidFill>
                <a:latin typeface="Garamond" panose="02020404030301010803" pitchFamily="18" charset="0"/>
              </a:rPr>
              <a:pPr>
                <a:defRPr/>
              </a:pPr>
              <a:t>89</a:t>
            </a:fld>
            <a:endParaRPr lang="en-US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46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325562"/>
          </a:xfrm>
        </p:spPr>
        <p:txBody>
          <a:bodyPr/>
          <a:lstStyle/>
          <a:p>
            <a:r>
              <a:rPr lang="en-US" sz="4200" dirty="0"/>
              <a:t>COVID-19 Vaccine Update &amp;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620000" cy="4495800"/>
          </a:xfrm>
        </p:spPr>
        <p:txBody>
          <a:bodyPr/>
          <a:lstStyle/>
          <a:p>
            <a:r>
              <a:rPr lang="en-US" sz="2800" b="1" dirty="0">
                <a:latin typeface="+mj-lt"/>
              </a:rPr>
              <a:t>Emory Forward</a:t>
            </a:r>
            <a:br>
              <a:rPr lang="en-US" sz="2800" b="1" dirty="0">
                <a:latin typeface="+mj-lt"/>
              </a:rPr>
            </a:br>
            <a:endParaRPr lang="en-US" sz="2800" b="1" dirty="0">
              <a:latin typeface="+mj-lt"/>
            </a:endParaRPr>
          </a:p>
          <a:p>
            <a:pPr lvl="1"/>
            <a:r>
              <a:rPr lang="en-US" sz="2600" dirty="0">
                <a:latin typeface="+mj-lt"/>
                <a:hlinkClick r:id="rId2"/>
              </a:rPr>
              <a:t>COVID-19 Information for the Emory Community | Emory University | Atlanta GA</a:t>
            </a:r>
            <a:r>
              <a:rPr lang="en-US" sz="2600" dirty="0">
                <a:latin typeface="+mj-lt"/>
              </a:rPr>
              <a:t/>
            </a:r>
            <a:br>
              <a:rPr lang="en-US" sz="2600" dirty="0">
                <a:latin typeface="+mj-lt"/>
              </a:rPr>
            </a:br>
            <a:endParaRPr lang="en-US" sz="2600" dirty="0">
              <a:latin typeface="+mj-lt"/>
            </a:endParaRPr>
          </a:p>
          <a:p>
            <a:pPr lvl="1"/>
            <a:r>
              <a:rPr lang="en-US" sz="2600" dirty="0">
                <a:latin typeface="+mj-lt"/>
                <a:hlinkClick r:id="rId2"/>
              </a:rPr>
              <a:t>https://www.emory.edu/forward/</a:t>
            </a:r>
            <a:r>
              <a:rPr lang="en-US" sz="26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957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BA57C1C-2D4F-074B-BC03-12ACE8345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002060"/>
                </a:solidFill>
                <a:latin typeface="Garamond" panose="02020404030301010803" pitchFamily="18" charset="0"/>
              </a:rPr>
              <a:t>Current Vaccine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8D76418-48D1-8949-A61C-58FFF0010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4326"/>
            <a:ext cx="8229600" cy="4369347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</a:rPr>
              <a:t>Global: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</a:rPr>
              <a:t>176 million doses administered worldwide.  </a:t>
            </a:r>
          </a:p>
          <a:p>
            <a:pPr marL="457200" lvl="1" indent="0">
              <a:buNone/>
            </a:pPr>
            <a:endParaRPr lang="en-US" sz="10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</a:rPr>
              <a:t>U.S. 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</a:rPr>
              <a:t>54 million doses/1.64 million doses per day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</a:rPr>
              <a:t>Georgia:  1,445,835 doses administered/9.7% first dose , 3.6 fully vaccinated</a:t>
            </a:r>
          </a:p>
          <a:p>
            <a:pPr marL="457200" lvl="1" indent="0">
              <a:buNone/>
            </a:pPr>
            <a:endParaRPr lang="en-US" sz="10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r>
              <a:rPr lang="en-US" sz="2400" i="1" u="sng" dirty="0">
                <a:solidFill>
                  <a:srgbClr val="002060"/>
                </a:solidFill>
                <a:latin typeface="Garamond" panose="02020404030301010803" pitchFamily="18" charset="0"/>
              </a:rPr>
              <a:t>Emory University </a:t>
            </a:r>
            <a:r>
              <a:rPr lang="en-US" sz="2400" i="1" dirty="0">
                <a:solidFill>
                  <a:srgbClr val="002060"/>
                </a:solidFill>
                <a:latin typeface="Garamond" panose="02020404030301010803" pitchFamily="18" charset="0"/>
              </a:rPr>
              <a:t>: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</a:rPr>
              <a:t>7,025 eligible university employees/62.5% first dose received.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</a:rPr>
              <a:t>1,866 eligible physicians(faculty)/87% first dose received.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0000"/>
            <a:ext cx="2133600" cy="476250"/>
          </a:xfrm>
        </p:spPr>
        <p:txBody>
          <a:bodyPr/>
          <a:lstStyle/>
          <a:p>
            <a:pPr>
              <a:defRPr/>
            </a:pPr>
            <a:fld id="{CA5C9ECA-E324-3745-87E5-8C155A42D4DC}" type="slidenum">
              <a:rPr lang="en-US" smtClean="0">
                <a:solidFill>
                  <a:srgbClr val="FFFFFF"/>
                </a:solidFill>
                <a:latin typeface="Garamond" panose="02020404030301010803" pitchFamily="18" charset="0"/>
              </a:rPr>
              <a:pPr>
                <a:defRPr/>
              </a:pPr>
              <a:t>90</a:t>
            </a:fld>
            <a:endParaRPr lang="en-US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9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2FAF664-59CD-D740-AD7B-42FBB8D3C525}"/>
              </a:ext>
            </a:extLst>
          </p:cNvPr>
          <p:cNvSpPr txBox="1">
            <a:spLocks/>
          </p:cNvSpPr>
          <p:nvPr/>
        </p:nvSpPr>
        <p:spPr>
          <a:xfrm>
            <a:off x="457200" y="3423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u="sng" dirty="0">
                <a:solidFill>
                  <a:srgbClr val="002060"/>
                </a:solidFill>
                <a:latin typeface="Garamond" panose="02020404030301010803" pitchFamily="18" charset="0"/>
              </a:rPr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19900" y="6373056"/>
            <a:ext cx="2133600" cy="476250"/>
          </a:xfrm>
        </p:spPr>
        <p:txBody>
          <a:bodyPr/>
          <a:lstStyle/>
          <a:p>
            <a:pPr>
              <a:defRPr/>
            </a:pPr>
            <a:fld id="{7CEF0A8A-5839-8E48-8716-8FD177103DB6}" type="slidenum">
              <a:rPr 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defRPr/>
              </a:pPr>
              <a:t>91</a:t>
            </a:fld>
            <a:endParaRPr lang="en-US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42B88F-72FE-9948-96A3-C5888D8D8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9883"/>
            <a:ext cx="9144000" cy="559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5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pPr algn="r"/>
            <a:r>
              <a:rPr lang="en-US" dirty="0"/>
              <a:t>Black History Month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7638"/>
            <a:ext cx="8229600" cy="4144962"/>
          </a:xfrm>
        </p:spPr>
        <p:txBody>
          <a:bodyPr/>
          <a:lstStyle/>
          <a:p>
            <a:r>
              <a:rPr lang="en-US" sz="2400" dirty="0">
                <a:latin typeface="+mj-lt"/>
                <a:hlinkClick r:id="rId2"/>
              </a:rPr>
              <a:t>https://news.emory.edu/stories/2021/02/er_black_history_month/campus.html</a:t>
            </a: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endParaRPr lang="en-US" sz="2400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Black Men in White Coats </a:t>
            </a:r>
            <a:r>
              <a:rPr lang="en-US" sz="2400" dirty="0">
                <a:latin typeface="+mj-lt"/>
              </a:rPr>
              <a:t>| Emory School of Medicine</a:t>
            </a:r>
          </a:p>
          <a:p>
            <a:pPr lvl="1"/>
            <a:r>
              <a:rPr lang="en-US" sz="2200" dirty="0">
                <a:latin typeface="+mj-lt"/>
              </a:rPr>
              <a:t>Panel Discussion – February 24, 2021 at 12:00-1:30 p.m.</a:t>
            </a:r>
          </a:p>
          <a:p>
            <a:pPr lvl="1"/>
            <a:r>
              <a:rPr lang="en-US" sz="2200" dirty="0">
                <a:latin typeface="+mj-lt"/>
              </a:rPr>
              <a:t>Registration is required.</a:t>
            </a:r>
          </a:p>
          <a:p>
            <a:pPr lvl="1"/>
            <a:r>
              <a:rPr lang="en-US" sz="2400" dirty="0">
                <a:latin typeface="+mj-lt"/>
                <a:hlinkClick r:id="rId3"/>
              </a:rPr>
              <a:t>https://med.emory.edu/about/diversity/bhm.html</a:t>
            </a:r>
            <a:r>
              <a:rPr lang="en-US" sz="2400" dirty="0">
                <a:latin typeface="+mj-lt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27204E-29D9-48CD-9B78-428B38B5D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560" y="44958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3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6200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			      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63320"/>
            <a:ext cx="8077200" cy="5562600"/>
          </a:xfrm>
        </p:spPr>
        <p:txBody>
          <a:bodyPr rtlCol="0">
            <a:normAutofit/>
          </a:bodyPr>
          <a:lstStyle/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dirty="0">
                <a:latin typeface="+mj-lt"/>
              </a:rPr>
              <a:t>Three winners will receive:</a:t>
            </a:r>
          </a:p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600" b="1" u="sng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600" dirty="0">
              <a:latin typeface="+mj-lt"/>
            </a:endParaRPr>
          </a:p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600" dirty="0">
              <a:latin typeface="+mj-lt"/>
            </a:endParaRPr>
          </a:p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600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990600"/>
            <a:ext cx="7543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xmlns="" id="{75A5588F-EF25-4652-83DD-D433B6653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955" y="3362959"/>
            <a:ext cx="2091689" cy="1349477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xmlns="" id="{DD3E06BA-79FB-449F-BC14-A3A12838A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327" y="2844800"/>
            <a:ext cx="1828800" cy="3206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D02099-A33B-42E6-A926-CFE539F3C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819400"/>
            <a:ext cx="2112541" cy="3165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959" y="990600"/>
            <a:ext cx="373248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0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			      Closing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21"/>
            <a:ext cx="8153400" cy="5486366"/>
          </a:xfrm>
        </p:spPr>
        <p:txBody>
          <a:bodyPr rtlCol="0">
            <a:normAutofit/>
          </a:bodyPr>
          <a:lstStyle/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>
                <a:latin typeface="+mj-lt"/>
                <a:cs typeface="Arial" pitchFamily="34" charset="0"/>
              </a:rPr>
              <a:t>PowerPoint Presentations and this event recording will be available on OCR’s website at</a:t>
            </a:r>
            <a:r>
              <a:rPr lang="en-US" sz="3200" dirty="0">
                <a:latin typeface="+mj-lt"/>
                <a:cs typeface="Arial" pitchFamily="34" charset="0"/>
              </a:rPr>
              <a:t/>
            </a:r>
            <a:br>
              <a:rPr lang="en-US" sz="3200" dirty="0">
                <a:latin typeface="+mj-lt"/>
                <a:cs typeface="Arial" pitchFamily="34" charset="0"/>
              </a:rPr>
            </a:br>
            <a:r>
              <a:rPr lang="en-US" sz="2800" dirty="0">
                <a:solidFill>
                  <a:schemeClr val="accent2"/>
                </a:solidFill>
                <a:latin typeface="+mj-lt"/>
                <a:cs typeface="Arial" pitchFamily="34" charset="0"/>
                <a:hlinkClick r:id="rId2"/>
              </a:rPr>
              <a:t>http://www.ocr.emory.edu/training/research%20matters.html</a:t>
            </a:r>
            <a:r>
              <a:rPr lang="en-US" sz="2800" dirty="0">
                <a:solidFill>
                  <a:schemeClr val="accent2"/>
                </a:solidFill>
                <a:latin typeface="+mj-lt"/>
                <a:cs typeface="Arial" pitchFamily="34" charset="0"/>
              </a:rPr>
              <a:t> </a:t>
            </a:r>
          </a:p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chemeClr val="bg2"/>
              </a:solidFill>
              <a:latin typeface="+mj-lt"/>
              <a:cs typeface="Arial" pitchFamily="34" charset="0"/>
            </a:endParaRPr>
          </a:p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>
                <a:latin typeface="+mj-lt"/>
                <a:cs typeface="Arial" pitchFamily="34" charset="0"/>
              </a:rPr>
              <a:t>Our next Research Matters educational seminar will be </a:t>
            </a:r>
            <a:r>
              <a:rPr lang="en-US" sz="3000" b="1" dirty="0">
                <a:latin typeface="+mj-lt"/>
                <a:cs typeface="Arial" pitchFamily="34" charset="0"/>
              </a:rPr>
              <a:t>June 17, 2021</a:t>
            </a:r>
            <a:r>
              <a:rPr lang="en-US" sz="3000" dirty="0">
                <a:latin typeface="+mj-lt"/>
                <a:cs typeface="Arial" pitchFamily="34" charset="0"/>
              </a:rPr>
              <a:t>.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1430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>
                <a:latin typeface="+mj-lt"/>
                <a:cs typeface="Arial" pitchFamily="34" charset="0"/>
              </a:rPr>
              <a:t>See you next time! </a:t>
            </a:r>
          </a:p>
          <a:p>
            <a:pPr marL="11430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990600"/>
            <a:ext cx="7543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8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5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FFC000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004C99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djacency">
  <a:themeElements>
    <a:clrScheme name="Custom 5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FFC000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004C99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4249</Words>
  <Application>Microsoft Office PowerPoint</Application>
  <PresentationFormat>On-screen Show (4:3)</PresentationFormat>
  <Paragraphs>753</Paragraphs>
  <Slides>95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95</vt:i4>
      </vt:variant>
    </vt:vector>
  </HeadingPairs>
  <TitlesOfParts>
    <vt:vector size="112" baseType="lpstr">
      <vt:lpstr>MS PGothic</vt:lpstr>
      <vt:lpstr>Arial</vt:lpstr>
      <vt:lpstr>Calibri</vt:lpstr>
      <vt:lpstr>Calibri Light</vt:lpstr>
      <vt:lpstr>Cambria</vt:lpstr>
      <vt:lpstr>Garamond</vt:lpstr>
      <vt:lpstr>Gill Sans MT</vt:lpstr>
      <vt:lpstr>Helvetica</vt:lpstr>
      <vt:lpstr>Wingdings</vt:lpstr>
      <vt:lpstr>Wingdings 2</vt:lpstr>
      <vt:lpstr>Adjacency</vt:lpstr>
      <vt:lpstr>1_Adjacency</vt:lpstr>
      <vt:lpstr>Office Theme</vt:lpstr>
      <vt:lpstr>Default Design</vt:lpstr>
      <vt:lpstr>Dividend</vt:lpstr>
      <vt:lpstr>1_Office Theme</vt:lpstr>
      <vt:lpstr>2_Office Theme</vt:lpstr>
      <vt:lpstr>Research Matters </vt:lpstr>
      <vt:lpstr>ZOOM Icons</vt:lpstr>
      <vt:lpstr>      Agenda</vt:lpstr>
      <vt:lpstr>       Objectives</vt:lpstr>
      <vt:lpstr>                Announcements</vt:lpstr>
      <vt:lpstr>February 2021</vt:lpstr>
      <vt:lpstr>OCR News</vt:lpstr>
      <vt:lpstr>Human Subjects Research Related</vt:lpstr>
      <vt:lpstr>COVID-19 Vaccine Update &amp; Information</vt:lpstr>
      <vt:lpstr>OCR News</vt:lpstr>
      <vt:lpstr>    Continuing Education Credits</vt:lpstr>
      <vt:lpstr>    Remember!!!</vt:lpstr>
      <vt:lpstr>Emory’s Physicians</vt:lpstr>
      <vt:lpstr>COVID-19 Vaccine and the Black Community</vt:lpstr>
      <vt:lpstr>COVID-19: The Need for Clinical Trials</vt:lpstr>
      <vt:lpstr>Disclosures</vt:lpstr>
      <vt:lpstr>Background- The obvious</vt:lpstr>
      <vt:lpstr>Background</vt:lpstr>
      <vt:lpstr>Outline- focus on ethical imperative for clinical trials</vt:lpstr>
      <vt:lpstr>The Limits of observational data…</vt:lpstr>
      <vt:lpstr>The Limits of observational data…</vt:lpstr>
      <vt:lpstr>Maybe not everything needs an RCT…</vt:lpstr>
      <vt:lpstr>Trials for Novel Agents Face Different Challenges</vt:lpstr>
      <vt:lpstr>A Different Stage</vt:lpstr>
      <vt:lpstr>What makes Clinical trials for COVID-19 ethical</vt:lpstr>
      <vt:lpstr>What makes Clinical trials for COVID-19 ethical</vt:lpstr>
      <vt:lpstr>What makes Clinical trials for COVID-19 ethical</vt:lpstr>
      <vt:lpstr>What makes Clinical trials for COVID-19 ethical</vt:lpstr>
      <vt:lpstr>Fair subject selection</vt:lpstr>
      <vt:lpstr>Fair subject selection</vt:lpstr>
      <vt:lpstr>Favorable risk-benefit ratio</vt:lpstr>
      <vt:lpstr>Conclusion</vt:lpstr>
      <vt:lpstr>Tackling COVID-19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COVID Case and Death Rate Trends Over Time</vt:lpstr>
      <vt:lpstr>What We’ve Learned</vt:lpstr>
      <vt:lpstr>Very Varied Presentations</vt:lpstr>
      <vt:lpstr>Outcomes</vt:lpstr>
      <vt:lpstr>Treatment Options for Hospitalized Patients: EHC Inpatient Guidelines</vt:lpstr>
      <vt:lpstr>Treatment Options for Outpatients</vt:lpstr>
      <vt:lpstr>Protecting Yourself Against COVID-19</vt:lpstr>
      <vt:lpstr>COVID Transmission</vt:lpstr>
      <vt:lpstr>What Does This Mean?</vt:lpstr>
      <vt:lpstr>COVID Transmission at Work:  Where is The Risk?</vt:lpstr>
      <vt:lpstr>What We’ve Learned in Healthcare</vt:lpstr>
      <vt:lpstr>So, What Else Can You Do To Protect Yourself?</vt:lpstr>
      <vt:lpstr>The “3 Ws” Guidance</vt:lpstr>
      <vt:lpstr>Why Have Mask Recommendations Changed Over the Last Year?</vt:lpstr>
      <vt:lpstr>Mask Wearing: Does it Really Work?</vt:lpstr>
      <vt:lpstr>Experimental Evidence</vt:lpstr>
      <vt:lpstr>The Starbucks Case:  An Illustrative Example</vt:lpstr>
      <vt:lpstr>Mask Demonstration</vt:lpstr>
      <vt:lpstr>Do Masks Have Health Risks?</vt:lpstr>
      <vt:lpstr>COVID Masking:  The Ongoing Debate</vt:lpstr>
      <vt:lpstr>Main Take-Home Points</vt:lpstr>
      <vt:lpstr>Why is Distancing Important if You’re Masked?</vt:lpstr>
      <vt:lpstr>Hand Washing Importance</vt:lpstr>
      <vt:lpstr>The Latest COVID-19 News</vt:lpstr>
      <vt:lpstr>Two Vaccines with EUAs</vt:lpstr>
      <vt:lpstr>Vaccine Development: How was this so fast?</vt:lpstr>
      <vt:lpstr>Safety</vt:lpstr>
      <vt:lpstr>Immunocompromised Patients</vt:lpstr>
      <vt:lpstr>Pregnant and Breastfeeding Women</vt:lpstr>
      <vt:lpstr>How well do the vaccines work?</vt:lpstr>
      <vt:lpstr>Side Effects</vt:lpstr>
      <vt:lpstr>Allergic Reactions</vt:lpstr>
      <vt:lpstr>COVID Variants</vt:lpstr>
      <vt:lpstr>Variants and Vaccine Efficacy</vt:lpstr>
      <vt:lpstr>What to do after vaccination</vt:lpstr>
      <vt:lpstr>Possible Upcoming Vaccines </vt:lpstr>
      <vt:lpstr>PowerPoint Presentation</vt:lpstr>
      <vt:lpstr>PowerPoint Presentation</vt:lpstr>
      <vt:lpstr>PowerPoint Presentation</vt:lpstr>
      <vt:lpstr>COVID-19 and Racial Disparities</vt:lpstr>
      <vt:lpstr>PowerPoint Presentation</vt:lpstr>
      <vt:lpstr>PowerPoint Presentation</vt:lpstr>
      <vt:lpstr>PowerPoint Presentation</vt:lpstr>
      <vt:lpstr>Additional References</vt:lpstr>
      <vt:lpstr> </vt:lpstr>
      <vt:lpstr>PowerPoint Presentation</vt:lpstr>
      <vt:lpstr>Vaccine Administration Tiers</vt:lpstr>
      <vt:lpstr>PowerPoint Presentation</vt:lpstr>
      <vt:lpstr>PowerPoint Presentation</vt:lpstr>
      <vt:lpstr>Current Vaccine Data</vt:lpstr>
      <vt:lpstr>PowerPoint Presentation</vt:lpstr>
      <vt:lpstr>Black History Month Events</vt:lpstr>
      <vt:lpstr>         Thank you!</vt:lpstr>
      <vt:lpstr>PowerPoint Presentation</vt:lpstr>
      <vt:lpstr>         Closing Remarks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Matters </dc:title>
  <dc:creator>Strong, Bridget</dc:creator>
  <cp:lastModifiedBy>Doan, John</cp:lastModifiedBy>
  <cp:revision>8</cp:revision>
  <dcterms:created xsi:type="dcterms:W3CDTF">2021-02-18T03:55:39Z</dcterms:created>
  <dcterms:modified xsi:type="dcterms:W3CDTF">2021-02-18T20:35:51Z</dcterms:modified>
</cp:coreProperties>
</file>