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4" r:id="rId2"/>
    <p:sldMasterId id="2147483833" r:id="rId3"/>
    <p:sldMasterId id="2147483846" r:id="rId4"/>
    <p:sldMasterId id="2147483858" r:id="rId5"/>
  </p:sldMasterIdLst>
  <p:notesMasterIdLst>
    <p:notesMasterId r:id="rId49"/>
  </p:notesMasterIdLst>
  <p:sldIdLst>
    <p:sldId id="256" r:id="rId6"/>
    <p:sldId id="260" r:id="rId7"/>
    <p:sldId id="258" r:id="rId8"/>
    <p:sldId id="259" r:id="rId9"/>
    <p:sldId id="261" r:id="rId10"/>
    <p:sldId id="392" r:id="rId11"/>
    <p:sldId id="373" r:id="rId12"/>
    <p:sldId id="264" r:id="rId13"/>
    <p:sldId id="263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21" r:id="rId43"/>
    <p:sldId id="422" r:id="rId44"/>
    <p:sldId id="423" r:id="rId45"/>
    <p:sldId id="424" r:id="rId46"/>
    <p:sldId id="425" r:id="rId47"/>
    <p:sldId id="369" r:id="rId4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ller, Kim" initials="BK" lastIdx="2" clrIdx="0">
    <p:extLst>
      <p:ext uri="{19B8F6BF-5375-455C-9EA6-DF929625EA0E}">
        <p15:presenceInfo xmlns:p15="http://schemas.microsoft.com/office/powerpoint/2012/main" userId="S-1-5-21-1010041579-812787744-1982612992-2419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5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2" autoAdjust="0"/>
    <p:restoredTop sz="94660"/>
  </p:normalViewPr>
  <p:slideViewPr>
    <p:cSldViewPr>
      <p:cViewPr varScale="1">
        <p:scale>
          <a:sx n="70" d="100"/>
          <a:sy n="70" d="100"/>
        </p:scale>
        <p:origin x="426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416292-EC5B-4A78-9061-9ACACA2EBB75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EEF68B7-2857-4B5A-B182-7DC2C673D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38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EA8A6-BA22-49CE-B694-055573D4312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2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7EFAB-9ED8-0A4F-ABAE-7A48ADFBCB54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2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7EFAB-9ED8-0A4F-ABAE-7A48ADFBCB54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32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7EFAB-9ED8-0A4F-ABAE-7A48ADFBCB54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80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7EFAB-9ED8-0A4F-ABAE-7A48ADFBCB54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6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7EFAB-9ED8-0A4F-ABAE-7A48ADFBCB54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2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7EFAB-9ED8-0A4F-ABAE-7A48ADFBCB54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05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7EFAB-9ED8-0A4F-ABAE-7A48ADFBCB54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63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7EFAB-9ED8-0A4F-ABAE-7A48ADFBCB54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4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15A82-49C7-4806-BDA9-05EB79BBE4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681CB-B50F-4C07-8DBB-724CB61DB491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33A1B-1D9E-4228-B908-7BF7C188E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94CE5-F510-4428-A6A4-F1C5342D6B2A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63543-2A2C-493D-9EF9-EA1AE46F0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842E-FAE8-4383-81E6-FD7C5A74302D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98C06-FB6B-472D-86A7-8BC0FF9E7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A956-71C4-4B72-99E8-9323BB38CD66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66840-D91F-48A1-8CD7-2992ECF066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B8ADA-8C22-412C-8B21-47BF26897B28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1312A-D3D6-4CEA-B2D1-F75B1BF73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D017-697B-46F5-84D6-B24C3B4203F8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B2394-749B-431A-87AD-572074704F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33ED-E076-4E72-B0A2-A31447B1DAFE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2A9C-2E27-4C50-940F-1A56F62E65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C3051-97C2-404D-99B6-CDD17C3FB422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18792-E8D7-4CE1-9438-740B8CBF0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E3543-0A28-47DC-9CFB-606CAA99784B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2CFF6-4C41-4849-983A-4DAA38CA19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8997-14D5-41F9-9D08-E99C4EE3EE88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9C059-CC73-468E-8D7B-CAC4900EA7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7C85-B93A-4102-9778-766A77A63683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D3BAF-720B-4CA2-A4A9-A5D2C2660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680BB-C609-4B2A-8F27-3B00572AE367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5D06F-C9F7-41AA-B6C1-2D5981457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EEFC-3245-4809-9926-A1383CC0F510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80933-182B-45DA-B241-CE2C5B3F5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A005-A311-44F5-80EC-D1D5BD7FB53D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46FD8-B2F2-4655-9766-786521D319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AA90-DCF6-410F-AB2F-EDCA675303B8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5C3DCB-8486-4AC8-B938-E865464F2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FD70EFC-7907-498C-B1C0-8AA15DDB0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AC4840-5CE6-4C39-9075-46626CD47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879-D9A5-4448-9D22-BEADFA3B12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4CDAF4-CE82-4FE0-BA6D-A5FFE10C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A99CC4-D152-4953-9337-7BAB8EB0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66A7-C999-4079-A284-7D2D023A3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76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1F52F4-FC10-401F-980A-3A274631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F66223-D88E-4EC1-BD92-F2469AB49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0B0323-52E3-4D90-8048-2025A7E8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879-D9A5-4448-9D22-BEADFA3B12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FF6ED1-0981-47E1-A4A7-C1AEDE53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44AA0E-99FA-41CB-8FC4-6813AA31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66A7-C999-4079-A284-7D2D023A3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08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B4FF8F-4B1C-4D7A-9E54-696728FF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7292C05-A976-4921-8C92-9D5001FFF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4541C-9921-487D-8CF0-82BFF519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879-D9A5-4448-9D22-BEADFA3B12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4FDCD7-8D80-4742-9C7B-13A0638FE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231A23-0DE3-48D0-B00F-E3E1502E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66A7-C999-4079-A284-7D2D023A3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09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34D556-B11F-419D-9897-B25DA491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7C850F-6043-40F6-8DD8-7687BF3D9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BEB342-D705-46F8-9D78-20998B59C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1AAA19E-456D-4936-83BD-799FEE68F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879-D9A5-4448-9D22-BEADFA3B12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8169F7-466F-45EF-BBBA-ED5DE607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F5957C-3372-4BA1-B005-B9A8B828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66A7-C999-4079-A284-7D2D023A3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38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A6276F-8C41-4152-84AC-DBDEF680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0B1703-696A-45C8-8E25-63F6283ED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CCB752-AE94-4D3E-8345-D3C4D531D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48600C-D4FF-49E7-9CBA-D52D317D9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1D47CC-8A87-4448-AB49-258A13BDA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03768CB-8954-4A38-967A-7A0CADA9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879-D9A5-4448-9D22-BEADFA3B12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E5D43EE-DEDD-497E-A02B-EFF1509B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E0CDF3-462D-4B1B-B346-BE6163B6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66A7-C999-4079-A284-7D2D023A3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54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EFE15A-F755-4091-84F1-A9AC1F94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DF748CB-7701-44F7-AB0B-0681E88A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879-D9A5-4448-9D22-BEADFA3B12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AF7800A-F49A-41AF-B2DB-91804761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CB8E73-97BA-4E92-B540-8442146F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66A7-C999-4079-A284-7D2D023A3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65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50469AC-0DED-4497-8D4E-CE60EF6DA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879-D9A5-4448-9D22-BEADFA3B12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ED87D7D-8115-4A99-BE00-792164FB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A177C3-DAC9-47F7-AC32-333B37D14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66A7-C999-4079-A284-7D2D023A3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2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FEAA8-9BFB-4AED-9B94-4B19F94A9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E4AA-152A-44CB-AACE-865807A3CF29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18FE6F-436C-4967-8BB8-06E5DC91F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D00F3C-A009-44F7-9E82-2B67B7F37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5C2B18D-70C6-441A-B404-9DC3E6569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F01196-BCDD-4DE8-BD1E-D2A0918D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879-D9A5-4448-9D22-BEADFA3B12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9B76845-FDD7-4A56-B5CD-D8CD9786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C41E84-B488-47C2-8985-2862FA96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66A7-C999-4079-A284-7D2D023A3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29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51A190-4B51-499A-9B1D-E8D7A0DF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E72E3DF-5434-489B-89AE-68D66F376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68C7B08-700C-41F3-8C64-430FDD4B9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F5B825-BE5A-4AD9-B5BD-725F9D073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879-D9A5-4448-9D22-BEADFA3B12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FC6126F-2DE7-4C33-A0AE-E874C48D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CBC30C-94EA-45A9-A6DE-DACE8A3E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66A7-C999-4079-A284-7D2D023A3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86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8DAAB-C5A8-4C8F-8ABA-880ED676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F5E385A-9EFE-4EC1-A282-A7E890A17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F315BC-15B5-4854-A791-5BA1E3ADA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879-D9A5-4448-9D22-BEADFA3B12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EDC76F-B6BA-4C2D-94E9-D5D2E20B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81CED1-F9D8-4F9E-8720-DBDA9F25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66A7-C999-4079-A284-7D2D023A3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61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DF4DA3D-426E-422F-95A6-ECF99B625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74B10C6-A15E-497F-9FB6-A0C5E1E09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7CDB53-B9B3-4B10-9685-986755C7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879-D9A5-4448-9D22-BEADFA3B12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3347DF-2598-41D0-A4F1-A321FEFD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9B3EAA-ED23-41F2-89D7-361EF4EB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66A7-C999-4079-A284-7D2D023A3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27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moryHealthcare-rev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74" y="6076165"/>
            <a:ext cx="1314276" cy="514569"/>
          </a:xfrm>
          <a:prstGeom prst="rect">
            <a:avLst/>
          </a:prstGeom>
        </p:spPr>
      </p:pic>
      <p:pic>
        <p:nvPicPr>
          <p:cNvPr id="14" name="Picture 13" descr="white_arro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10" y="6228011"/>
            <a:ext cx="208990" cy="21300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587500"/>
            <a:ext cx="8229600" cy="387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1990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6/26/2020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4644" y="744470"/>
            <a:ext cx="8005588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94202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6/26/2020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55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EFEDE3"/>
                </a:solidFill>
              </a:rPr>
              <a:pPr/>
              <a:t>6/26/2020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EFEDE3"/>
                </a:solidFill>
              </a:rPr>
              <a:pPr/>
              <a:t>‹#›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81095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6/26/2020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75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6/26/2020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2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37A43-1978-4B0F-A052-497256A60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6A99-DC0C-449F-99BB-C08B7945D7D1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6/26/2020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20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6/26/2020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53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6/26/2020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2258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6/26/2020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8287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6/26/2020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0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624156"/>
            <a:ext cx="1174325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613473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6/26/2020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68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AD-4D1F-49CD-BF23-01450596A4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18CB-8293-4DE7-AD4B-19477E9470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18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AD-4D1F-49CD-BF23-01450596A4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18CB-8293-4DE7-AD4B-19477E9470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373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AD-4D1F-49CD-BF23-01450596A4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18CB-8293-4DE7-AD4B-19477E9470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58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AD-4D1F-49CD-BF23-01450596A4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18CB-8293-4DE7-AD4B-19477E9470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7145C-F9E6-4993-8C2B-7557449E7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AE5C-3828-48D9-9379-75479E6036D6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AD-4D1F-49CD-BF23-01450596A4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18CB-8293-4DE7-AD4B-19477E9470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673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AD-4D1F-49CD-BF23-01450596A4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18CB-8293-4DE7-AD4B-19477E9470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067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AD-4D1F-49CD-BF23-01450596A4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18CB-8293-4DE7-AD4B-19477E9470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03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AD-4D1F-49CD-BF23-01450596A4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18CB-8293-4DE7-AD4B-19477E9470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54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AD-4D1F-49CD-BF23-01450596A4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18CB-8293-4DE7-AD4B-19477E9470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8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AD-4D1F-49CD-BF23-01450596A4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18CB-8293-4DE7-AD4B-19477E9470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4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AD-4D1F-49CD-BF23-01450596A4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18CB-8293-4DE7-AD4B-19477E9470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1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1A12-818D-4846-88BA-B554E78226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93D96-82B2-4214-9125-6E7F7F2CAD9F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8FC7-AD6E-4861-B2F9-FA49D97EE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6CA72-947C-4C1A-90DB-5DF088F12D31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51132-A678-4E41-8830-3C89970B3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4636-B5FD-4E7A-A61C-B9C59F9EBF5A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2C1FD-D6A5-427F-BA15-2C8055AF8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05A0-B4B8-418C-A817-0514A34FE331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F093F3-B8CC-483D-BB77-4DDE5575CB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1A1D9B-ECB3-423F-AC59-E81CA58FD7D2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7" r:id="rId2"/>
    <p:sldLayoutId id="2147483796" r:id="rId3"/>
    <p:sldLayoutId id="2147483795" r:id="rId4"/>
    <p:sldLayoutId id="2147483794" r:id="rId5"/>
    <p:sldLayoutId id="2147483793" r:id="rId6"/>
    <p:sldLayoutId id="2147483792" r:id="rId7"/>
    <p:sldLayoutId id="2147483791" r:id="rId8"/>
    <p:sldLayoutId id="2147483790" r:id="rId9"/>
    <p:sldLayoutId id="2147483789" r:id="rId10"/>
    <p:sldLayoutId id="21474837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E6842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6648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63891F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75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E8AB34-B153-4AFD-87A5-73AAF67DD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F589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2F589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AA657D-3790-492F-988C-38D5E170749C}" type="datetimeFigureOut">
              <a:rPr lang="en-US"/>
              <a:pPr>
                <a:defRPr/>
              </a:pPr>
              <a:t>6/26/2020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1" r:id="rId2"/>
    <p:sldLayoutId id="2147483830" r:id="rId3"/>
    <p:sldLayoutId id="2147483829" r:id="rId4"/>
    <p:sldLayoutId id="2147483828" r:id="rId5"/>
    <p:sldLayoutId id="2147483827" r:id="rId6"/>
    <p:sldLayoutId id="2147483826" r:id="rId7"/>
    <p:sldLayoutId id="2147483825" r:id="rId8"/>
    <p:sldLayoutId id="2147483824" r:id="rId9"/>
    <p:sldLayoutId id="2147483823" r:id="rId10"/>
    <p:sldLayoutId id="21474838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E6842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6648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63891F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4D0DC5-0C8A-4328-A932-BAB2FF10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AE7979-0241-4B60-B3E6-C330BB93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3D0A51-427E-4BDF-8411-53EAC410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9C32879-D9A5-4448-9D22-BEADFA3B12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6/26/2020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3AC36A-10E6-4520-AD40-845AA9163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CD52FD-CFEE-4034-8F93-5AB1C93C9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11C66A7-C999-4079-A284-7D2D023A37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62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87DE6118-2437-4B30-8E3C-4D2BE6020583}" type="datetimeFigureOut">
              <a:rPr lang="en-US" smtClean="0">
                <a:solidFill>
                  <a:srgbClr val="191B0E"/>
                </a:solidFill>
                <a:latin typeface="Franklin Gothic Book" panose="020B0503020102020204"/>
                <a:cs typeface="+mn-cs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6/26/2020</a:t>
            </a:fld>
            <a:endParaRPr lang="en-US" dirty="0">
              <a:solidFill>
                <a:srgbClr val="191B0E"/>
              </a:solidFill>
              <a:latin typeface="Franklin Gothic Book" panose="020B05030201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91B0E"/>
              </a:solidFill>
              <a:latin typeface="Franklin Gothic Book" panose="020B05030201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69E57DC2-970A-4B3E-BB1C-7A09969E49DF}" type="slidenum">
              <a:rPr lang="en-US" smtClean="0">
                <a:solidFill>
                  <a:srgbClr val="191B0E"/>
                </a:solidFill>
                <a:latin typeface="Franklin Gothic Book" panose="020B0503020102020204"/>
                <a:cs typeface="+mn-cs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91B0E"/>
              </a:solidFill>
              <a:latin typeface="Franklin Gothic Book" panose="020B0503020102020204"/>
              <a:cs typeface="+mn-cs"/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688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1E92BAD-4D1F-49CD-BF23-01450596A43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6/26/2020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9518CB-8293-4DE7-AD4B-19477E9470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12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hyperlink" Target="https://covid19.who.in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ovid19.who.int/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url?sa=i&amp;rct=j&amp;q=&amp;esrc=s&amp;frm=1&amp;source=images&amp;cd=&amp;cad=rja&amp;docid=9K76ftKk260G2M&amp;tbnid=o6VKtm4WJyihLM:&amp;ved=0CAUQjRw&amp;url=http://www.famu.edu/index.cfm?TeachingGym&amp;Restrooms&amp;ei=LCkuUbhgkIrxBP7xgIgH&amp;bvm=bv.42965579,d.eWU&amp;psig=AFQjCNEaAOL2EmTVSJnWdcEDHeuOrhUQcQ&amp;ust=136206606634364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0.jf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0.jf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0.jf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0.jf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hyperlink" Target="mailto:myresearchnavigator@listserv.cc.emory.edu" TargetMode="External"/><Relationship Id="rId5" Type="http://schemas.openxmlformats.org/officeDocument/2006/relationships/hyperlink" Target="http://georgiactsa.org/documents/discovery/RRT-Instructions-Submission-Form" TargetMode="External"/><Relationship Id="rId4" Type="http://schemas.openxmlformats.org/officeDocument/2006/relationships/image" Target="../media/image50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0.jf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0.jf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0.jf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.emory.edu/" TargetMode="External"/><Relationship Id="rId2" Type="http://schemas.openxmlformats.org/officeDocument/2006/relationships/hyperlink" Target="http://www.ocr.emory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>
                <a:solidFill>
                  <a:schemeClr val="tx1"/>
                </a:solidFill>
              </a:rPr>
              <a:t>Research Matters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572000"/>
            <a:ext cx="4022725" cy="10668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+mj-lt"/>
              </a:rPr>
              <a:t>	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Office for Clinical Research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		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June 18, 2020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0835" name="Picture 8" descr="Eshield_rv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438400"/>
            <a:ext cx="1466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C250AB-4BBC-46A4-ABE8-ED5177C3D3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122A5D"/>
                </a:solidFill>
              </a:rPr>
              <a:t>Update on Adaptive COVID-19 Trial of Therapeutics (ACTT) studies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952D91D-5F6E-4C7A-9713-5D7C26AD3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99710"/>
            <a:ext cx="6858000" cy="1100890"/>
          </a:xfrm>
        </p:spPr>
        <p:txBody>
          <a:bodyPr/>
          <a:lstStyle/>
          <a:p>
            <a:r>
              <a:rPr lang="en-US" dirty="0"/>
              <a:t>Aneesh Mehta</a:t>
            </a:r>
          </a:p>
          <a:p>
            <a:r>
              <a:rPr lang="en-US" dirty="0"/>
              <a:t>On behalf of the </a:t>
            </a:r>
          </a:p>
          <a:p>
            <a:r>
              <a:rPr lang="en-US" dirty="0"/>
              <a:t>Emory ACTT team</a:t>
            </a:r>
          </a:p>
        </p:txBody>
      </p:sp>
      <p:pic>
        <p:nvPicPr>
          <p:cNvPr id="4" name="Picture 20" descr="medicine_logo2_blue">
            <a:extLst>
              <a:ext uri="{FF2B5EF4-FFF2-40B4-BE49-F238E27FC236}">
                <a16:creationId xmlns="" xmlns:a16="http://schemas.microsoft.com/office/drawing/2014/main" id="{5699B1FF-33A7-4211-9626-55405B3A3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310" y="4512641"/>
            <a:ext cx="897525" cy="12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6F0F638-B7A2-4EF6-9805-1346FFEBD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t="27431" r="10861" b="35591"/>
          <a:stretch/>
        </p:blipFill>
        <p:spPr>
          <a:xfrm>
            <a:off x="3176378" y="5036698"/>
            <a:ext cx="2791244" cy="5794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586D87B-FCCC-42D4-B30F-7C446A533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5" y="4500224"/>
            <a:ext cx="7443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75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C76FF16-3277-46C8-9DA9-132F1EBD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22A5D"/>
                </a:solidFill>
              </a:rPr>
              <a:t>Disclosures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5A31907-9F8A-4B93-88E4-5B98BC3B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5" y="2322980"/>
            <a:ext cx="8272211" cy="3015783"/>
          </a:xfrm>
        </p:spPr>
        <p:txBody>
          <a:bodyPr>
            <a:normAutofit/>
          </a:bodyPr>
          <a:lstStyle/>
          <a:p>
            <a:r>
              <a:rPr lang="en-US" sz="1500" dirty="0"/>
              <a:t>No pertinent financial disclosures </a:t>
            </a:r>
          </a:p>
          <a:p>
            <a:r>
              <a:rPr lang="en-US" sz="1500" dirty="0"/>
              <a:t>I have received research funding from the NIH related to COVID-19, specifically for the ACTT trial</a:t>
            </a:r>
          </a:p>
          <a:p>
            <a:endParaRPr lang="en-US" sz="1500" dirty="0"/>
          </a:p>
          <a:p>
            <a:r>
              <a:rPr lang="en-US" sz="1500" dirty="0"/>
              <a:t>I have previously received research funding  from Merck, Oxford </a:t>
            </a:r>
            <a:r>
              <a:rPr lang="en-US" sz="1500" dirty="0" err="1"/>
              <a:t>Immunotec</a:t>
            </a:r>
            <a:r>
              <a:rPr lang="en-US" sz="1500" dirty="0"/>
              <a:t>, and Genentech, but not related to COVID-19 or data presented today</a:t>
            </a:r>
          </a:p>
          <a:p>
            <a:r>
              <a:rPr lang="en-US" sz="1500" dirty="0"/>
              <a:t>I have previously served on advisory boards for Merck and Oxford </a:t>
            </a:r>
            <a:r>
              <a:rPr lang="en-US" sz="1500" dirty="0" err="1"/>
              <a:t>Immunotec</a:t>
            </a:r>
            <a:r>
              <a:rPr lang="en-US" sz="1500" dirty="0"/>
              <a:t>, but not related to COVID-19 or data presented today</a:t>
            </a:r>
          </a:p>
        </p:txBody>
      </p:sp>
    </p:spTree>
    <p:extLst>
      <p:ext uri="{BB962C8B-B14F-4D97-AF65-F5344CB8AC3E}">
        <p14:creationId xmlns:p14="http://schemas.microsoft.com/office/powerpoint/2010/main" val="43907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FDC087-846A-4818-9566-4EE1BF9B8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22A5D"/>
                </a:solidFill>
              </a:rPr>
              <a:t>COVID-19 Timeline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5F0CE0-21DD-4073-963F-5761B04A5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31 December 2019: WHO China Country Office was informed of cases of pneumonia of unknown etiology detected in Wuhan City, China. </a:t>
            </a:r>
          </a:p>
          <a:p>
            <a:r>
              <a:rPr lang="en-US" dirty="0"/>
              <a:t>07 January 2020: Chinese authorities identified a novel coronavirus as the probable causative agent.</a:t>
            </a:r>
          </a:p>
          <a:p>
            <a:pPr lvl="1"/>
            <a:r>
              <a:rPr lang="en-US" dirty="0"/>
              <a:t>That week, the Emory Serious Communicable Disease Program, along with NETEC, started preparedness for patients</a:t>
            </a:r>
          </a:p>
          <a:p>
            <a:r>
              <a:rPr lang="en-US" dirty="0"/>
              <a:t>20 January 2020: First confirmed case in US (Washington)</a:t>
            </a:r>
          </a:p>
          <a:p>
            <a:r>
              <a:rPr lang="en-US" dirty="0"/>
              <a:t>02 March 2020: First confirmed case in Georgia</a:t>
            </a:r>
          </a:p>
          <a:p>
            <a:r>
              <a:rPr lang="en-US" dirty="0"/>
              <a:t>04 March 2020: First confirmed case at Emory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02483B4-89A1-4427-9F6A-3242951569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" y="5513529"/>
            <a:ext cx="2935501" cy="411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9EBC6FC-9191-465A-9E42-48876F410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19" t="5559" r="23900" b="4459"/>
          <a:stretch/>
        </p:blipFill>
        <p:spPr>
          <a:xfrm>
            <a:off x="7486573" y="952877"/>
            <a:ext cx="1428827" cy="1350606"/>
          </a:xfrm>
          <a:prstGeom prst="ellipse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="" xmlns:a16="http://schemas.microsoft.com/office/drawing/2014/main" id="{C2A9231B-9F58-496B-B0B7-34472FBE9EAB}"/>
              </a:ext>
            </a:extLst>
          </p:cNvPr>
          <p:cNvSpPr/>
          <p:nvPr/>
        </p:nvSpPr>
        <p:spPr>
          <a:xfrm>
            <a:off x="7004957" y="4111301"/>
            <a:ext cx="307910" cy="1266631"/>
          </a:xfrm>
          <a:prstGeom prst="rightBrace">
            <a:avLst>
              <a:gd name="adj1" fmla="val 53787"/>
              <a:gd name="adj2" fmla="val 49999"/>
            </a:avLst>
          </a:prstGeom>
          <a:ln w="57150">
            <a:solidFill>
              <a:srgbClr val="122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FE3472-9790-4C8F-9551-C1A179C08640}"/>
              </a:ext>
            </a:extLst>
          </p:cNvPr>
          <p:cNvSpPr txBox="1"/>
          <p:nvPr/>
        </p:nvSpPr>
        <p:spPr>
          <a:xfrm>
            <a:off x="7486573" y="4190618"/>
            <a:ext cx="12847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122A5D"/>
                </a:solidFill>
                <a:latin typeface="Calibri" panose="020F0502020204030204"/>
                <a:cs typeface="+mn-cs"/>
              </a:rPr>
              <a:t>There were cases and transmission prior these dates</a:t>
            </a:r>
          </a:p>
        </p:txBody>
      </p:sp>
    </p:spTree>
    <p:extLst>
      <p:ext uri="{BB962C8B-B14F-4D97-AF65-F5344CB8AC3E}">
        <p14:creationId xmlns:p14="http://schemas.microsoft.com/office/powerpoint/2010/main" val="373050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A981B80-17BC-4CC3-8875-A4EFD84B2B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" t="15995" r="7058" b="1390"/>
          <a:stretch/>
        </p:blipFill>
        <p:spPr>
          <a:xfrm>
            <a:off x="262806" y="1073734"/>
            <a:ext cx="8618388" cy="4643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6EE7BB-B8EA-4C60-89D3-F7138065B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2B2F161-5CD0-4C61-A0B6-DA568FFF7596}"/>
              </a:ext>
            </a:extLst>
          </p:cNvPr>
          <p:cNvSpPr txBox="1"/>
          <p:nvPr/>
        </p:nvSpPr>
        <p:spPr>
          <a:xfrm>
            <a:off x="2286000" y="56522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  <a:hlinkClick r:id="rId4"/>
              </a:rPr>
              <a:t>https://covid19.who.int/</a:t>
            </a: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9F77CA3-94C6-42C5-8FF5-77D9E6627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61" y="1131094"/>
            <a:ext cx="695779" cy="69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6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FC65FA1-493D-43C6-88C2-6C567601A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2B2F161-5CD0-4C61-A0B6-DA568FFF7596}"/>
              </a:ext>
            </a:extLst>
          </p:cNvPr>
          <p:cNvSpPr txBox="1"/>
          <p:nvPr/>
        </p:nvSpPr>
        <p:spPr>
          <a:xfrm>
            <a:off x="2286000" y="56522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  <a:hlinkClick r:id="rId2"/>
              </a:rPr>
              <a:t>https://covid19.who.int/</a:t>
            </a: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9F77CA3-94C6-42C5-8FF5-77D9E6627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61" y="984164"/>
            <a:ext cx="695779" cy="695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F3DEDB3-5ECE-48E3-808D-29567ED6C8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80" t="28641" r="11626" b="17877"/>
          <a:stretch/>
        </p:blipFill>
        <p:spPr>
          <a:xfrm>
            <a:off x="193116" y="2357125"/>
            <a:ext cx="8757768" cy="32340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D9773361-9715-42C5-9F97-AFFF6B5B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AA0256F-CC15-40B0-9F77-FA7EE909C7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84" t="35238" r="64600" b="43016"/>
          <a:stretch/>
        </p:blipFill>
        <p:spPr>
          <a:xfrm>
            <a:off x="3061607" y="1266825"/>
            <a:ext cx="4904032" cy="25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4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4E9C5D-35BF-47D2-8AD8-34A3E6AE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22A5D"/>
                </a:solidFill>
              </a:rPr>
              <a:t>Therapeutics for COVID-19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F7B12B-B40F-4585-B7D0-0392AC7DD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r>
              <a:rPr lang="en-US" dirty="0"/>
              <a:t>There are not approved therapeutics for any coronavirus</a:t>
            </a:r>
          </a:p>
          <a:p>
            <a:pPr lvl="1"/>
            <a:r>
              <a:rPr lang="en-US" dirty="0"/>
              <a:t>Chloroquine/hydroxychloroquine use emergency use authorization (EUA) granted on March 28; terminated June 14</a:t>
            </a:r>
          </a:p>
          <a:p>
            <a:pPr lvl="1"/>
            <a:r>
              <a:rPr lang="en-US" dirty="0" err="1"/>
              <a:t>Remdesivir</a:t>
            </a:r>
            <a:r>
              <a:rPr lang="en-US" dirty="0"/>
              <a:t> EUA on May 1</a:t>
            </a:r>
          </a:p>
          <a:p>
            <a:r>
              <a:rPr lang="en-US" dirty="0"/>
              <a:t>Over 1200 clinical trials for 						  COVID-19 listed on clinicaltrials.gov</a:t>
            </a:r>
          </a:p>
          <a:p>
            <a:pPr lvl="1"/>
            <a:r>
              <a:rPr lang="en-US" dirty="0"/>
              <a:t>&gt; 600 actively recruiting</a:t>
            </a:r>
          </a:p>
          <a:p>
            <a:pPr lvl="1"/>
            <a:r>
              <a:rPr lang="en-US" dirty="0"/>
              <a:t>&gt; 475 to be started</a:t>
            </a:r>
          </a:p>
          <a:p>
            <a:pPr lvl="1"/>
            <a:r>
              <a:rPr lang="en-US" dirty="0"/>
              <a:t>&gt; 300 in US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Map of 1237 studies found by search of Interventional Studies | COVID">
            <a:extLst>
              <a:ext uri="{FF2B5EF4-FFF2-40B4-BE49-F238E27FC236}">
                <a16:creationId xmlns="" xmlns:a16="http://schemas.microsoft.com/office/drawing/2014/main" id="{F3636B55-2F21-47A3-9F7F-4EF7377E9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20" y="2778919"/>
            <a:ext cx="5062061" cy="281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DCF236-3DBB-4DEC-9CCE-C44A5E0898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" y="5513529"/>
            <a:ext cx="2935501" cy="411904"/>
          </a:xfrm>
          <a:prstGeom prst="rect">
            <a:avLst/>
          </a:prstGeom>
        </p:spPr>
      </p:pic>
      <p:pic>
        <p:nvPicPr>
          <p:cNvPr id="6" name="Picture 5" descr="image001">
            <a:extLst>
              <a:ext uri="{FF2B5EF4-FFF2-40B4-BE49-F238E27FC236}">
                <a16:creationId xmlns="" xmlns:a16="http://schemas.microsoft.com/office/drawing/2014/main" id="{F1097AA9-5866-4563-AFC1-BBF2FD2F6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62" y="5097501"/>
            <a:ext cx="951638" cy="9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243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image001">
            <a:extLst>
              <a:ext uri="{FF2B5EF4-FFF2-40B4-BE49-F238E27FC236}">
                <a16:creationId xmlns="" xmlns:a16="http://schemas.microsoft.com/office/drawing/2014/main" id="{DC86300D-9957-4501-9CEE-A4950E639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62" y="5097501"/>
            <a:ext cx="951638" cy="9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7379E0-E27F-4943-AF32-2CEE5DD0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1383868"/>
            <a:ext cx="8272212" cy="671801"/>
          </a:xfrm>
        </p:spPr>
        <p:txBody>
          <a:bodyPr/>
          <a:lstStyle/>
          <a:p>
            <a:r>
              <a:rPr lang="en-US" b="1" dirty="0">
                <a:solidFill>
                  <a:srgbClr val="122A5D"/>
                </a:solidFill>
              </a:rPr>
              <a:t>NIH </a:t>
            </a:r>
            <a:r>
              <a:rPr lang="en-US" b="1" u="sng" dirty="0">
                <a:solidFill>
                  <a:srgbClr val="122A5D"/>
                </a:solidFill>
              </a:rPr>
              <a:t>A</a:t>
            </a:r>
            <a:r>
              <a:rPr lang="en-US" b="1" dirty="0">
                <a:solidFill>
                  <a:srgbClr val="122A5D"/>
                </a:solidFill>
              </a:rPr>
              <a:t>daptive </a:t>
            </a:r>
            <a:r>
              <a:rPr lang="en-US" b="1" u="sng" dirty="0">
                <a:solidFill>
                  <a:srgbClr val="122A5D"/>
                </a:solidFill>
              </a:rPr>
              <a:t>C</a:t>
            </a:r>
            <a:r>
              <a:rPr lang="en-US" b="1" dirty="0">
                <a:solidFill>
                  <a:srgbClr val="122A5D"/>
                </a:solidFill>
              </a:rPr>
              <a:t>OVID-19 </a:t>
            </a:r>
            <a:r>
              <a:rPr lang="en-US" b="1" u="sng" dirty="0">
                <a:solidFill>
                  <a:srgbClr val="122A5D"/>
                </a:solidFill>
              </a:rPr>
              <a:t>T</a:t>
            </a:r>
            <a:r>
              <a:rPr lang="en-US" b="1" dirty="0">
                <a:solidFill>
                  <a:srgbClr val="122A5D"/>
                </a:solidFill>
              </a:rPr>
              <a:t>rial of </a:t>
            </a:r>
            <a:r>
              <a:rPr lang="en-US" b="1" u="sng" dirty="0">
                <a:solidFill>
                  <a:srgbClr val="122A5D"/>
                </a:solidFill>
              </a:rPr>
              <a:t>T</a:t>
            </a:r>
            <a:r>
              <a:rPr lang="en-US" b="1" dirty="0">
                <a:solidFill>
                  <a:srgbClr val="122A5D"/>
                </a:solidFill>
              </a:rPr>
              <a:t>herapeutics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9639CDE-167B-40AD-85B0-966C8574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2055669"/>
            <a:ext cx="8272212" cy="3679159"/>
          </a:xfrm>
        </p:spPr>
        <p:txBody>
          <a:bodyPr>
            <a:normAutofit/>
          </a:bodyPr>
          <a:lstStyle/>
          <a:p>
            <a:pPr>
              <a:buClr>
                <a:srgbClr val="122A5D"/>
              </a:buClr>
            </a:pPr>
            <a:r>
              <a:rPr lang="en-US" sz="1800" dirty="0"/>
              <a:t>In late January, the NIH convened a group of scientists and clinicians to design studies to evaluate putative therapeutics for SARS-CoV2</a:t>
            </a:r>
          </a:p>
          <a:p>
            <a:pPr>
              <a:buClr>
                <a:srgbClr val="122A5D"/>
              </a:buClr>
            </a:pPr>
            <a:r>
              <a:rPr lang="en-US" sz="1800" dirty="0"/>
              <a:t>Adaptive, randomized, double-blind, multicenter trial to evaluate novel therapeutic agents in hospitalized patients with COVID-19</a:t>
            </a:r>
          </a:p>
          <a:p>
            <a:pPr lvl="1"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ACTT = </a:t>
            </a:r>
            <a:r>
              <a:rPr lang="en-US" b="1" u="sng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daptive </a:t>
            </a:r>
            <a:r>
              <a:rPr lang="en-US" b="1" u="sng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OVID-19 </a:t>
            </a:r>
            <a:r>
              <a:rPr lang="en-US" b="1" u="sng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rial of </a:t>
            </a:r>
            <a:r>
              <a:rPr lang="en-US" b="1" u="sng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herapeutics</a:t>
            </a:r>
          </a:p>
          <a:p>
            <a:pPr>
              <a:buClr>
                <a:srgbClr val="122A5D"/>
              </a:buClr>
            </a:pPr>
            <a:r>
              <a:rPr lang="en-US" sz="1800" dirty="0"/>
              <a:t>NIH approaches NETEC and VTEUs in February to be launch partners of study – </a:t>
            </a:r>
            <a:r>
              <a:rPr lang="en-US" sz="1800" b="1" dirty="0"/>
              <a:t>Emory</a:t>
            </a:r>
            <a:r>
              <a:rPr lang="en-US" sz="1800" dirty="0"/>
              <a:t> is one of the lead sites in both networks</a:t>
            </a:r>
          </a:p>
          <a:p>
            <a:pPr lvl="1"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NETEC = National </a:t>
            </a:r>
            <a:r>
              <a:rPr lang="en-US" strike="sngStrike" dirty="0">
                <a:solidFill>
                  <a:schemeClr val="tx1"/>
                </a:solidFill>
              </a:rPr>
              <a:t>Ebola</a:t>
            </a:r>
            <a:r>
              <a:rPr lang="en-US" dirty="0">
                <a:solidFill>
                  <a:schemeClr val="tx1"/>
                </a:solidFill>
              </a:rPr>
              <a:t> Emerging Special Pathogens Treatment and Education Center (Bruce Ribner – PI)</a:t>
            </a:r>
          </a:p>
          <a:p>
            <a:pPr lvl="1"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VTEU = NIAID Vaccine and Therapeutics Evaluation Units (Nadine Rouphael – PI)</a:t>
            </a:r>
          </a:p>
          <a:p>
            <a:pPr>
              <a:buClr>
                <a:srgbClr val="122A5D"/>
              </a:buClr>
            </a:pPr>
            <a:r>
              <a:rPr lang="en-US" sz="1800" dirty="0"/>
              <a:t>Based on available data in early Feb, </a:t>
            </a:r>
            <a:r>
              <a:rPr lang="en-US" sz="1800" dirty="0" err="1"/>
              <a:t>Remdesivir</a:t>
            </a:r>
            <a:r>
              <a:rPr lang="en-US" sz="1800" dirty="0"/>
              <a:t> was selected as the first agent to test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90F083-D141-4578-A42F-7B9835429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" y="5513529"/>
            <a:ext cx="2935501" cy="41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1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7379E0-E27F-4943-AF32-2CEE5DD0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1383868"/>
            <a:ext cx="8272212" cy="664874"/>
          </a:xfrm>
        </p:spPr>
        <p:txBody>
          <a:bodyPr/>
          <a:lstStyle/>
          <a:p>
            <a:r>
              <a:rPr lang="en-US" b="1" dirty="0">
                <a:solidFill>
                  <a:srgbClr val="122A5D"/>
                </a:solidFill>
              </a:rPr>
              <a:t>Remdesivir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9639CDE-167B-40AD-85B0-966C8574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1923"/>
            <a:ext cx="7886700" cy="33973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122A5D"/>
              </a:buClr>
            </a:pPr>
            <a:r>
              <a:rPr lang="en-US" sz="1800" dirty="0"/>
              <a:t>Nucleoside analog of adenosine that 				              interferes with viral RNA-dependent RNA polymerase</a:t>
            </a:r>
          </a:p>
          <a:p>
            <a:pPr lvl="1">
              <a:lnSpc>
                <a:spcPct val="100000"/>
              </a:lnSpc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2009: Developed for Hepatitis-C – not effective</a:t>
            </a:r>
          </a:p>
          <a:p>
            <a:pPr lvl="1">
              <a:lnSpc>
                <a:spcPct val="100000"/>
              </a:lnSpc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2015: Resurrected as a possible treatment for Ebola</a:t>
            </a:r>
          </a:p>
          <a:p>
            <a:pPr lvl="2">
              <a:lnSpc>
                <a:spcPct val="100000"/>
              </a:lnSpc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Outbreak stopped before it could be tested</a:t>
            </a:r>
          </a:p>
          <a:p>
            <a:pPr lvl="1">
              <a:lnSpc>
                <a:spcPct val="100000"/>
              </a:lnSpc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2017: Data emerged that it was effective against SARS and MERS</a:t>
            </a:r>
          </a:p>
          <a:p>
            <a:pPr lvl="1">
              <a:lnSpc>
                <a:spcPct val="100000"/>
              </a:lnSpc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2019: Tested in large adaptive clinical trial in Ebola outbreak in the DRC</a:t>
            </a:r>
          </a:p>
          <a:p>
            <a:pPr lvl="2">
              <a:lnSpc>
                <a:spcPct val="100000"/>
              </a:lnSpc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Inferior to two other drugs</a:t>
            </a:r>
          </a:p>
          <a:p>
            <a:pPr lvl="1">
              <a:lnSpc>
                <a:spcPct val="100000"/>
              </a:lnSpc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2020: Laboratory testing against SARS-CoV-2 indicated good activity</a:t>
            </a:r>
          </a:p>
          <a:p>
            <a:pPr>
              <a:lnSpc>
                <a:spcPct val="100000"/>
              </a:lnSpc>
              <a:buClr>
                <a:srgbClr val="122A5D"/>
              </a:buClr>
            </a:pPr>
            <a:r>
              <a:rPr lang="en-US" sz="1800" dirty="0"/>
              <a:t>Available as IV medication only</a:t>
            </a:r>
          </a:p>
          <a:p>
            <a:pPr lvl="1">
              <a:lnSpc>
                <a:spcPct val="100000"/>
              </a:lnSpc>
              <a:buClr>
                <a:srgbClr val="122A5D"/>
              </a:buClr>
            </a:pPr>
            <a:endParaRPr lang="en-US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90F083-D141-4578-A42F-7B9835429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" y="5513529"/>
            <a:ext cx="2935501" cy="411904"/>
          </a:xfrm>
          <a:prstGeom prst="rect">
            <a:avLst/>
          </a:prstGeom>
        </p:spPr>
      </p:pic>
      <p:pic>
        <p:nvPicPr>
          <p:cNvPr id="1026" name="Picture 5" descr="image001">
            <a:extLst>
              <a:ext uri="{FF2B5EF4-FFF2-40B4-BE49-F238E27FC236}">
                <a16:creationId xmlns="" xmlns:a16="http://schemas.microsoft.com/office/drawing/2014/main" id="{DC86300D-9957-4501-9CEE-A4950E639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62" y="5097501"/>
            <a:ext cx="951638" cy="9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8471D7B-9CED-4A8A-AAD5-645FC1E2C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663" y="1238717"/>
            <a:ext cx="4025199" cy="121716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9FF010B-6031-4B1E-8FEA-51648EC4A85C}"/>
              </a:ext>
            </a:extLst>
          </p:cNvPr>
          <p:cNvSpPr/>
          <p:nvPr/>
        </p:nvSpPr>
        <p:spPr>
          <a:xfrm>
            <a:off x="6682431" y="2480441"/>
            <a:ext cx="246156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  <a:cs typeface="+mn-cs"/>
              </a:rPr>
              <a:t>Credit: Katherine </a:t>
            </a:r>
            <a:r>
              <a:rPr lang="en-US" sz="105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Seley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  <a:cs typeface="+mn-cs"/>
              </a:rPr>
              <a:t>-Radtke, CC BY-SA</a:t>
            </a:r>
          </a:p>
        </p:txBody>
      </p:sp>
    </p:spTree>
    <p:extLst>
      <p:ext uri="{BB962C8B-B14F-4D97-AF65-F5344CB8AC3E}">
        <p14:creationId xmlns:p14="http://schemas.microsoft.com/office/powerpoint/2010/main" val="31879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7379E0-E27F-4943-AF32-2CEE5DD0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1383868"/>
            <a:ext cx="8272212" cy="664874"/>
          </a:xfrm>
        </p:spPr>
        <p:txBody>
          <a:bodyPr/>
          <a:lstStyle/>
          <a:p>
            <a:r>
              <a:rPr lang="en-US" b="1" dirty="0">
                <a:solidFill>
                  <a:srgbClr val="122A5D"/>
                </a:solidFill>
              </a:rPr>
              <a:t>Remdesivir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319F7A36-99BF-44AE-94D6-A8EB448FC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589" y="1345246"/>
            <a:ext cx="4968360" cy="4221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90F083-D141-4578-A42F-7B9835429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" y="5513529"/>
            <a:ext cx="2935501" cy="411904"/>
          </a:xfrm>
          <a:prstGeom prst="rect">
            <a:avLst/>
          </a:prstGeom>
        </p:spPr>
      </p:pic>
      <p:pic>
        <p:nvPicPr>
          <p:cNvPr id="1026" name="Picture 5" descr="image001">
            <a:extLst>
              <a:ext uri="{FF2B5EF4-FFF2-40B4-BE49-F238E27FC236}">
                <a16:creationId xmlns="" xmlns:a16="http://schemas.microsoft.com/office/drawing/2014/main" id="{DC86300D-9957-4501-9CEE-A4950E639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62" y="5097501"/>
            <a:ext cx="951638" cy="9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92A8F6C-9F15-4CAC-B514-293AB3E0C757}"/>
              </a:ext>
            </a:extLst>
          </p:cNvPr>
          <p:cNvSpPr/>
          <p:nvPr/>
        </p:nvSpPr>
        <p:spPr>
          <a:xfrm>
            <a:off x="256310" y="2771128"/>
            <a:ext cx="1939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Figure: Remdesivir- Potential Repurposed Drug Candidate for COVID-19. Image created with biorender.com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1B96103-2C35-4223-9699-3C25A2C6AEF7}"/>
              </a:ext>
            </a:extLst>
          </p:cNvPr>
          <p:cNvSpPr/>
          <p:nvPr/>
        </p:nvSpPr>
        <p:spPr>
          <a:xfrm>
            <a:off x="3657974" y="5513528"/>
            <a:ext cx="383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https://microbenotes.com/remdesivir/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BF1086FE-59A7-423A-82B5-C24A09733A0A}"/>
              </a:ext>
            </a:extLst>
          </p:cNvPr>
          <p:cNvSpPr/>
          <p:nvPr/>
        </p:nvSpPr>
        <p:spPr>
          <a:xfrm>
            <a:off x="5188528" y="2471305"/>
            <a:ext cx="304800" cy="1939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34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7379E0-E27F-4943-AF32-2CEE5DD0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1383868"/>
            <a:ext cx="8272212" cy="678728"/>
          </a:xfrm>
        </p:spPr>
        <p:txBody>
          <a:bodyPr/>
          <a:lstStyle/>
          <a:p>
            <a:r>
              <a:rPr lang="en-US" b="1" dirty="0">
                <a:solidFill>
                  <a:srgbClr val="122A5D"/>
                </a:solidFill>
              </a:rPr>
              <a:t>NIH ACTT-1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9639CDE-167B-40AD-85B0-966C8574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14854"/>
            <a:ext cx="7886700" cy="3456851"/>
          </a:xfrm>
        </p:spPr>
        <p:txBody>
          <a:bodyPr>
            <a:normAutofit/>
          </a:bodyPr>
          <a:lstStyle/>
          <a:p>
            <a:pPr>
              <a:buClr>
                <a:srgbClr val="122A5D"/>
              </a:buClr>
            </a:pPr>
            <a:r>
              <a:rPr lang="en-US" sz="1800" dirty="0"/>
              <a:t>ACTT-1: Standard of Care + Remdesivir versus standard of care + placebo</a:t>
            </a:r>
          </a:p>
          <a:p>
            <a:pPr>
              <a:buClr>
                <a:srgbClr val="122A5D"/>
              </a:buClr>
            </a:pPr>
            <a:r>
              <a:rPr lang="en-US" sz="1800" dirty="0"/>
              <a:t>NIH approaches NETEC and VTEUs in February to be launch partners of study – </a:t>
            </a:r>
            <a:r>
              <a:rPr lang="en-US" sz="1800" b="1" dirty="0"/>
              <a:t>Emory</a:t>
            </a:r>
            <a:r>
              <a:rPr lang="en-US" sz="1800" dirty="0"/>
              <a:t> is one of the lead sites in both networks</a:t>
            </a:r>
          </a:p>
          <a:p>
            <a:pPr lvl="1"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Initial goal of 440 patients in 3-4 months</a:t>
            </a:r>
          </a:p>
          <a:p>
            <a:pPr lvl="1"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Nebraska enrolls first patient on February 25; 68 sites, 47 in the US</a:t>
            </a:r>
          </a:p>
          <a:p>
            <a:pPr lvl="1"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Enrolled 1063 patients in 2 months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90F083-D141-4578-A42F-7B9835429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" y="5513529"/>
            <a:ext cx="2935501" cy="411904"/>
          </a:xfrm>
          <a:prstGeom prst="rect">
            <a:avLst/>
          </a:prstGeom>
        </p:spPr>
      </p:pic>
      <p:pic>
        <p:nvPicPr>
          <p:cNvPr id="1026" name="Picture 5" descr="image001">
            <a:extLst>
              <a:ext uri="{FF2B5EF4-FFF2-40B4-BE49-F238E27FC236}">
                <a16:creationId xmlns="" xmlns:a16="http://schemas.microsoft.com/office/drawing/2014/main" id="{DC86300D-9957-4501-9CEE-A4950E639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62" y="5097501"/>
            <a:ext cx="951638" cy="9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2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76200"/>
            <a:ext cx="7620000" cy="6397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			        </a:t>
            </a:r>
            <a:r>
              <a:rPr lang="en-US" sz="4000" dirty="0"/>
              <a:t>Important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467600" cy="5715000"/>
          </a:xfrm>
        </p:spPr>
        <p:txBody>
          <a:bodyPr rtlCol="0">
            <a:normAutofit/>
          </a:bodyPr>
          <a:lstStyle/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j-lt"/>
              </a:rPr>
              <a:t>Electronic Devices 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+mj-lt"/>
            </a:endParaRPr>
          </a:p>
          <a:p>
            <a:pPr marL="11430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																	     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              </a:t>
            </a:r>
            <a:r>
              <a:rPr lang="en-US" sz="3200" dirty="0">
                <a:latin typeface="+mj-lt"/>
              </a:rPr>
              <a:t>	Restrooms	</a:t>
            </a:r>
            <a:r>
              <a:rPr lang="en-US" dirty="0"/>
              <a:t>																											     	                          						</a:t>
            </a:r>
            <a:r>
              <a:rPr lang="en-US" sz="3200" dirty="0">
                <a:latin typeface="+mj-lt"/>
              </a:rPr>
              <a:t>Lunch Boxes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21859" name="Picture 17" descr="http://www.famu.edu/TeachingGym/UserFiles/Image/restrooms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2863" y="3298825"/>
            <a:ext cx="123666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21" descr="https://encrypted-tbn0.gstatic.com/images?q=tbn:ANd9GcRqXq68usV8bHYjEALqmSYFvSHUNVO4G88dZ453nB0TQMa1tQHDW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953000"/>
            <a:ext cx="1419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2574" r="12977"/>
          <a:stretch/>
        </p:blipFill>
        <p:spPr>
          <a:xfrm>
            <a:off x="4305300" y="1095375"/>
            <a:ext cx="1074738" cy="1576388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cxnSp>
        <p:nvCxnSpPr>
          <p:cNvPr id="10" name="Straight Connector 9"/>
          <p:cNvCxnSpPr/>
          <p:nvPr/>
        </p:nvCxnSpPr>
        <p:spPr>
          <a:xfrm>
            <a:off x="533400" y="8382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7379E0-E27F-4943-AF32-2CEE5DD0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1383868"/>
            <a:ext cx="8272212" cy="678728"/>
          </a:xfrm>
        </p:spPr>
        <p:txBody>
          <a:bodyPr/>
          <a:lstStyle/>
          <a:p>
            <a:r>
              <a:rPr lang="en-US" b="1" dirty="0">
                <a:solidFill>
                  <a:srgbClr val="122A5D"/>
                </a:solidFill>
              </a:rPr>
              <a:t>NIH ACTT-1 at Emory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90F083-D141-4578-A42F-7B9835429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" y="5513529"/>
            <a:ext cx="2935501" cy="411904"/>
          </a:xfrm>
          <a:prstGeom prst="rect">
            <a:avLst/>
          </a:prstGeom>
        </p:spPr>
      </p:pic>
      <p:pic>
        <p:nvPicPr>
          <p:cNvPr id="1026" name="Picture 5" descr="image001">
            <a:extLst>
              <a:ext uri="{FF2B5EF4-FFF2-40B4-BE49-F238E27FC236}">
                <a16:creationId xmlns="" xmlns:a16="http://schemas.microsoft.com/office/drawing/2014/main" id="{DC86300D-9957-4501-9CEE-A4950E639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62" y="5097501"/>
            <a:ext cx="951638" cy="9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B844FB-6446-480C-BF7D-563166F7CE8C}"/>
              </a:ext>
            </a:extLst>
          </p:cNvPr>
          <p:cNvSpPr txBox="1"/>
          <p:nvPr/>
        </p:nvSpPr>
        <p:spPr>
          <a:xfrm>
            <a:off x="3258979" y="3714342"/>
            <a:ext cx="1350606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</a:rPr>
              <a:t>Investigators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Aneesh Mehta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Colleen Kraft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Marshall Lyon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Bruce Ribner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Jay Varkey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Marybeth Sexton</a:t>
            </a:r>
          </a:p>
        </p:txBody>
      </p:sp>
      <p:pic>
        <p:nvPicPr>
          <p:cNvPr id="7" name="Picture 6" descr="A picture containing food, plate&#10;&#10;Description automatically generated">
            <a:extLst>
              <a:ext uri="{FF2B5EF4-FFF2-40B4-BE49-F238E27FC236}">
                <a16:creationId xmlns="" xmlns:a16="http://schemas.microsoft.com/office/drawing/2014/main" id="{68F48087-BCA6-4A04-A725-2275B6D71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09" y="2959190"/>
            <a:ext cx="1233011" cy="6208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B10FBAF-2CC5-4FC8-9FBD-360D1CC6CC0E}"/>
              </a:ext>
            </a:extLst>
          </p:cNvPr>
          <p:cNvSpPr txBox="1"/>
          <p:nvPr/>
        </p:nvSpPr>
        <p:spPr>
          <a:xfrm>
            <a:off x="4742517" y="3714342"/>
            <a:ext cx="135060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</a:rPr>
              <a:t>Coordinator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Jennifer Truell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39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7379E0-E27F-4943-AF32-2CEE5DD0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1383868"/>
            <a:ext cx="8272212" cy="678728"/>
          </a:xfrm>
        </p:spPr>
        <p:txBody>
          <a:bodyPr/>
          <a:lstStyle/>
          <a:p>
            <a:r>
              <a:rPr lang="en-US" b="1" dirty="0">
                <a:solidFill>
                  <a:srgbClr val="122A5D"/>
                </a:solidFill>
              </a:rPr>
              <a:t>NIH ACTT-1 at Emory with Emory VTEU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90F083-D141-4578-A42F-7B9835429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" y="5513529"/>
            <a:ext cx="2935501" cy="411904"/>
          </a:xfrm>
          <a:prstGeom prst="rect">
            <a:avLst/>
          </a:prstGeom>
        </p:spPr>
      </p:pic>
      <p:pic>
        <p:nvPicPr>
          <p:cNvPr id="1026" name="Picture 5" descr="image001">
            <a:extLst>
              <a:ext uri="{FF2B5EF4-FFF2-40B4-BE49-F238E27FC236}">
                <a16:creationId xmlns="" xmlns:a16="http://schemas.microsoft.com/office/drawing/2014/main" id="{DC86300D-9957-4501-9CEE-A4950E639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62" y="5097501"/>
            <a:ext cx="951638" cy="9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B844FB-6446-480C-BF7D-563166F7CE8C}"/>
              </a:ext>
            </a:extLst>
          </p:cNvPr>
          <p:cNvSpPr txBox="1"/>
          <p:nvPr/>
        </p:nvSpPr>
        <p:spPr>
          <a:xfrm>
            <a:off x="151943" y="3407179"/>
            <a:ext cx="1062990" cy="9925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b="1" dirty="0">
                <a:solidFill>
                  <a:prstClr val="black"/>
                </a:solidFill>
              </a:rPr>
              <a:t>Investigators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Aneesh Mehta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Nadine Rouphael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Colleen Kraft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Marshall Lyon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Bruce Ribner</a:t>
            </a:r>
          </a:p>
        </p:txBody>
      </p:sp>
      <p:pic>
        <p:nvPicPr>
          <p:cNvPr id="7" name="Picture 6" descr="A picture containing food, plate&#10;&#10;Description automatically generated">
            <a:extLst>
              <a:ext uri="{FF2B5EF4-FFF2-40B4-BE49-F238E27FC236}">
                <a16:creationId xmlns="" xmlns:a16="http://schemas.microsoft.com/office/drawing/2014/main" id="{68F48087-BCA6-4A04-A725-2275B6D71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2" y="2738451"/>
            <a:ext cx="1225787" cy="6172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B10FBAF-2CC5-4FC8-9FBD-360D1CC6CC0E}"/>
              </a:ext>
            </a:extLst>
          </p:cNvPr>
          <p:cNvSpPr txBox="1"/>
          <p:nvPr/>
        </p:nvSpPr>
        <p:spPr>
          <a:xfrm>
            <a:off x="1252410" y="3414200"/>
            <a:ext cx="1062990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b="1" dirty="0">
                <a:solidFill>
                  <a:prstClr val="black"/>
                </a:solidFill>
              </a:rPr>
              <a:t>Coordinators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Youssef Saklawi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Ghina Alaaeddine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Nina McNair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Cindy Lubbers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Meg Taylor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Caroline Ciric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014C1DD-A430-4F86-B884-70F1403FE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007" y="1098153"/>
            <a:ext cx="791297" cy="1107816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A8D9A6E-0F14-4407-9FAC-9B1C762D34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67" y="2717594"/>
            <a:ext cx="919885" cy="6172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7BDC9E6-615D-42E7-85DD-0084012E7812}"/>
              </a:ext>
            </a:extLst>
          </p:cNvPr>
          <p:cNvSpPr txBox="1"/>
          <p:nvPr/>
        </p:nvSpPr>
        <p:spPr>
          <a:xfrm>
            <a:off x="2490107" y="1947394"/>
            <a:ext cx="416378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</a:rPr>
              <a:t>Aneesh Mehta (PI)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</a:rPr>
              <a:t>Nadine Rouphael (Co-PI)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</a:rPr>
              <a:t>Ghina Alaaeddine (Project Lead)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</a:rPr>
              <a:t>Jennifer Truell (Regulatory)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</a:rPr>
              <a:t>Lisa Harewood (Regulatory) Brandi Johnson (Lab Lead)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4014C9E-3D43-4878-9A84-4C33AF04B67F}"/>
              </a:ext>
            </a:extLst>
          </p:cNvPr>
          <p:cNvSpPr txBox="1"/>
          <p:nvPr/>
        </p:nvSpPr>
        <p:spPr>
          <a:xfrm>
            <a:off x="2379501" y="3403153"/>
            <a:ext cx="1062990" cy="9925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b="1" dirty="0">
                <a:solidFill>
                  <a:prstClr val="black"/>
                </a:solidFill>
              </a:rPr>
              <a:t>Investigators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Jessica Traenkner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Nadine Rouphael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Zanthia Wiley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Aneesh Mehta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DE77670-91AF-4A64-83D2-B148F2BE2A12}"/>
              </a:ext>
            </a:extLst>
          </p:cNvPr>
          <p:cNvSpPr txBox="1"/>
          <p:nvPr/>
        </p:nvSpPr>
        <p:spPr>
          <a:xfrm>
            <a:off x="3479968" y="3403153"/>
            <a:ext cx="1076706" cy="8425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b="1" dirty="0">
                <a:solidFill>
                  <a:prstClr val="black"/>
                </a:solidFill>
              </a:rPr>
              <a:t>Coordinators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Laurel R. Bristow Kieffer Hellmeister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Hollie Macenczak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FBB3D03-351F-45C0-8F1D-24ECF51547D7}"/>
              </a:ext>
            </a:extLst>
          </p:cNvPr>
          <p:cNvSpPr txBox="1"/>
          <p:nvPr/>
        </p:nvSpPr>
        <p:spPr>
          <a:xfrm>
            <a:off x="4607059" y="3403154"/>
            <a:ext cx="1062990" cy="6924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b="1" dirty="0">
                <a:solidFill>
                  <a:prstClr val="black"/>
                </a:solidFill>
              </a:rPr>
              <a:t>Investigators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Ron Trible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Nadine Rouphael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975" dirty="0">
              <a:solidFill>
                <a:prstClr val="black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0F4034B-D416-441A-800B-728935DB61AC}"/>
              </a:ext>
            </a:extLst>
          </p:cNvPr>
          <p:cNvSpPr txBox="1"/>
          <p:nvPr/>
        </p:nvSpPr>
        <p:spPr>
          <a:xfrm>
            <a:off x="5707526" y="3403153"/>
            <a:ext cx="1062990" cy="8425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b="1" dirty="0">
                <a:solidFill>
                  <a:prstClr val="black"/>
                </a:solidFill>
              </a:rPr>
              <a:t>Coordinators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Ariel Kay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Ghina Alaaeddine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975" dirty="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B1B317-9D45-4A4B-AF1A-3A30A29F7297}"/>
              </a:ext>
            </a:extLst>
          </p:cNvPr>
          <p:cNvSpPr txBox="1"/>
          <p:nvPr/>
        </p:nvSpPr>
        <p:spPr>
          <a:xfrm>
            <a:off x="6834617" y="3403154"/>
            <a:ext cx="1062990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b="1" dirty="0">
                <a:solidFill>
                  <a:prstClr val="black"/>
                </a:solidFill>
              </a:rPr>
              <a:t>Investigators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Carlos Del Rio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Valeria Cantos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Colleen Kelley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Paulina Rebolledo Sheena Kandiah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Annette Esper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B281E86-CE59-4584-906D-4388AA8659DE}"/>
              </a:ext>
            </a:extLst>
          </p:cNvPr>
          <p:cNvSpPr txBox="1"/>
          <p:nvPr/>
        </p:nvSpPr>
        <p:spPr>
          <a:xfrm>
            <a:off x="7935083" y="3403153"/>
            <a:ext cx="1062990" cy="8425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b="1" dirty="0">
                <a:solidFill>
                  <a:prstClr val="black"/>
                </a:solidFill>
              </a:rPr>
              <a:t>Coordinators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John Gharbin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 err="1">
                <a:solidFill>
                  <a:prstClr val="black"/>
                </a:solidFill>
              </a:rPr>
              <a:t>Rotrease</a:t>
            </a:r>
            <a:r>
              <a:rPr lang="en-US" sz="975" dirty="0">
                <a:solidFill>
                  <a:prstClr val="black"/>
                </a:solidFill>
              </a:rPr>
              <a:t> Regan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75" dirty="0">
                <a:solidFill>
                  <a:prstClr val="black"/>
                </a:solidFill>
              </a:rPr>
              <a:t>Catherine Abrams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4B99112-4332-4BE4-A7C6-8981442EC3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4712" y="2700168"/>
            <a:ext cx="1649991" cy="5076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4847479-1E48-401C-AC9F-42DB3496DD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2420" y="2653805"/>
            <a:ext cx="1369122" cy="684561"/>
          </a:xfrm>
          <a:prstGeom prst="rect">
            <a:avLst/>
          </a:prstGeom>
        </p:spPr>
      </p:pic>
      <p:cxnSp>
        <p:nvCxnSpPr>
          <p:cNvPr id="22" name="Connector: Elbow 21">
            <a:extLst>
              <a:ext uri="{FF2B5EF4-FFF2-40B4-BE49-F238E27FC236}">
                <a16:creationId xmlns="" xmlns:a16="http://schemas.microsoft.com/office/drawing/2014/main" id="{BB27155D-B418-442A-AB43-2BABE50547F8}"/>
              </a:ext>
            </a:extLst>
          </p:cNvPr>
          <p:cNvCxnSpPr>
            <a:stCxn id="13" idx="1"/>
            <a:endCxn id="7" idx="0"/>
          </p:cNvCxnSpPr>
          <p:nvPr/>
        </p:nvCxnSpPr>
        <p:spPr>
          <a:xfrm rot="10800000" flipV="1">
            <a:off x="1350387" y="2270559"/>
            <a:ext cx="1139721" cy="467891"/>
          </a:xfrm>
          <a:prstGeom prst="bentConnector2">
            <a:avLst/>
          </a:prstGeom>
          <a:ln>
            <a:solidFill>
              <a:srgbClr val="122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="" xmlns:a16="http://schemas.microsoft.com/office/drawing/2014/main" id="{11BA1123-AB4F-4952-AC51-710339E503B7}"/>
              </a:ext>
            </a:extLst>
          </p:cNvPr>
          <p:cNvCxnSpPr>
            <a:stCxn id="13" idx="3"/>
            <a:endCxn id="12" idx="0"/>
          </p:cNvCxnSpPr>
          <p:nvPr/>
        </p:nvCxnSpPr>
        <p:spPr>
          <a:xfrm>
            <a:off x="6653893" y="2270560"/>
            <a:ext cx="1255815" cy="429608"/>
          </a:xfrm>
          <a:prstGeom prst="bentConnector2">
            <a:avLst/>
          </a:prstGeom>
          <a:ln>
            <a:solidFill>
              <a:srgbClr val="122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02D73B22-F066-4701-9996-273F0827BE0E}"/>
              </a:ext>
            </a:extLst>
          </p:cNvPr>
          <p:cNvCxnSpPr>
            <a:cxnSpLocks/>
          </p:cNvCxnSpPr>
          <p:nvPr/>
        </p:nvCxnSpPr>
        <p:spPr>
          <a:xfrm>
            <a:off x="3603949" y="2564614"/>
            <a:ext cx="0" cy="135554"/>
          </a:xfrm>
          <a:prstGeom prst="line">
            <a:avLst/>
          </a:prstGeom>
          <a:ln>
            <a:solidFill>
              <a:srgbClr val="122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3A676D8F-6DA1-4CE1-9D02-F7054D10424C}"/>
              </a:ext>
            </a:extLst>
          </p:cNvPr>
          <p:cNvCxnSpPr>
            <a:cxnSpLocks/>
          </p:cNvCxnSpPr>
          <p:nvPr/>
        </p:nvCxnSpPr>
        <p:spPr>
          <a:xfrm>
            <a:off x="5565710" y="2564614"/>
            <a:ext cx="0" cy="238069"/>
          </a:xfrm>
          <a:prstGeom prst="line">
            <a:avLst/>
          </a:prstGeom>
          <a:ln>
            <a:solidFill>
              <a:srgbClr val="122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0C154EA-C067-4DC0-A4A6-3E034808D3A4}"/>
              </a:ext>
            </a:extLst>
          </p:cNvPr>
          <p:cNvSpPr txBox="1"/>
          <p:nvPr/>
        </p:nvSpPr>
        <p:spPr>
          <a:xfrm>
            <a:off x="1710990" y="4908288"/>
            <a:ext cx="5722020" cy="2423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75" b="1" dirty="0">
                <a:solidFill>
                  <a:prstClr val="black"/>
                </a:solidFill>
              </a:rPr>
              <a:t>VTEU Data Team</a:t>
            </a:r>
          </a:p>
        </p:txBody>
      </p:sp>
    </p:spTree>
    <p:extLst>
      <p:ext uri="{BB962C8B-B14F-4D97-AF65-F5344CB8AC3E}">
        <p14:creationId xmlns:p14="http://schemas.microsoft.com/office/powerpoint/2010/main" val="178836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group of people standing in a room&#10;&#10;Description automatically generated">
            <a:extLst>
              <a:ext uri="{FF2B5EF4-FFF2-40B4-BE49-F238E27FC236}">
                <a16:creationId xmlns="" xmlns:a16="http://schemas.microsoft.com/office/drawing/2014/main" id="{C6A8C4E9-508E-4EEC-8D2D-64BCDD7EE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27" y="2075725"/>
            <a:ext cx="3413777" cy="227585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A0D629F1-BFFA-4D3B-9605-DEE004CB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1127336"/>
            <a:ext cx="8272212" cy="39625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22A5D"/>
                </a:solidFill>
              </a:rPr>
              <a:t>The Amazing Team</a:t>
            </a:r>
          </a:p>
        </p:txBody>
      </p:sp>
      <p:pic>
        <p:nvPicPr>
          <p:cNvPr id="7" name="Content Placeholder 6" descr="A group of people standing in a room&#10;&#10;Description automatically generated">
            <a:extLst>
              <a:ext uri="{FF2B5EF4-FFF2-40B4-BE49-F238E27FC236}">
                <a16:creationId xmlns="" xmlns:a16="http://schemas.microsoft.com/office/drawing/2014/main" id="{97442BF1-DC1E-45CD-8C40-412A90C34DE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04" y="1793954"/>
            <a:ext cx="2917592" cy="2188194"/>
          </a:xfrm>
        </p:spPr>
      </p:pic>
      <p:pic>
        <p:nvPicPr>
          <p:cNvPr id="9" name="Picture 8" descr="A group of people standing in front of a building&#10;&#10;Description automatically generated">
            <a:extLst>
              <a:ext uri="{FF2B5EF4-FFF2-40B4-BE49-F238E27FC236}">
                <a16:creationId xmlns="" xmlns:a16="http://schemas.microsoft.com/office/drawing/2014/main" id="{0BFE9F19-D0DC-44AC-9CF8-5B218D5565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0" y="2425537"/>
            <a:ext cx="3122341" cy="2341756"/>
          </a:xfrm>
          <a:prstGeom prst="rect">
            <a:avLst/>
          </a:prstGeom>
        </p:spPr>
      </p:pic>
      <p:pic>
        <p:nvPicPr>
          <p:cNvPr id="11" name="Picture 10" descr="A picture containing person, indoor, man, bed&#10;&#10;Description automatically generated">
            <a:extLst>
              <a:ext uri="{FF2B5EF4-FFF2-40B4-BE49-F238E27FC236}">
                <a16:creationId xmlns="" xmlns:a16="http://schemas.microsoft.com/office/drawing/2014/main" id="{223CA508-47EE-4B45-BBBD-625C8C9D86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8949" y="1246576"/>
            <a:ext cx="1874584" cy="1408366"/>
          </a:xfrm>
          <a:prstGeom prst="rect">
            <a:avLst/>
          </a:prstGeom>
        </p:spPr>
      </p:pic>
      <p:pic>
        <p:nvPicPr>
          <p:cNvPr id="13" name="Picture 12" descr="A group of people standing in a room&#10;&#10;Description automatically generated">
            <a:extLst>
              <a:ext uri="{FF2B5EF4-FFF2-40B4-BE49-F238E27FC236}">
                <a16:creationId xmlns="" xmlns:a16="http://schemas.microsoft.com/office/drawing/2014/main" id="{574C68CA-EF90-43EE-95BE-B49A138F4B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25" y="3314585"/>
            <a:ext cx="2823272" cy="2117454"/>
          </a:xfrm>
          <a:prstGeom prst="rect">
            <a:avLst/>
          </a:prstGeom>
        </p:spPr>
      </p:pic>
      <p:pic>
        <p:nvPicPr>
          <p:cNvPr id="19" name="Picture 18" descr="A person and person posing for a photo&#10;&#10;Description automatically generated">
            <a:extLst>
              <a:ext uri="{FF2B5EF4-FFF2-40B4-BE49-F238E27FC236}">
                <a16:creationId xmlns="" xmlns:a16="http://schemas.microsoft.com/office/drawing/2014/main" id="{D4C0C3AC-84F0-4FF5-BA22-AC35DC37A9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3" b="32033"/>
          <a:stretch/>
        </p:blipFill>
        <p:spPr>
          <a:xfrm>
            <a:off x="4452329" y="3394693"/>
            <a:ext cx="2376572" cy="1814861"/>
          </a:xfrm>
          <a:prstGeom prst="rect">
            <a:avLst/>
          </a:prstGeom>
        </p:spPr>
      </p:pic>
      <p:pic>
        <p:nvPicPr>
          <p:cNvPr id="21" name="Picture 20" descr="A person wearing glasses&#10;&#10;Description automatically generated">
            <a:extLst>
              <a:ext uri="{FF2B5EF4-FFF2-40B4-BE49-F238E27FC236}">
                <a16:creationId xmlns="" xmlns:a16="http://schemas.microsoft.com/office/drawing/2014/main" id="{269828E3-7576-40CF-ACD8-B841FE1039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6103" y="1760157"/>
            <a:ext cx="2068997" cy="1554428"/>
          </a:xfrm>
          <a:prstGeom prst="rect">
            <a:avLst/>
          </a:prstGeom>
        </p:spPr>
      </p:pic>
      <p:pic>
        <p:nvPicPr>
          <p:cNvPr id="23" name="Picture 22" descr="A person wearing a costume&#10;&#10;Description automatically generated">
            <a:extLst>
              <a:ext uri="{FF2B5EF4-FFF2-40B4-BE49-F238E27FC236}">
                <a16:creationId xmlns="" xmlns:a16="http://schemas.microsoft.com/office/drawing/2014/main" id="{0E0E364D-26FA-47CA-B056-8906BAD503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73" y="1184585"/>
            <a:ext cx="1473812" cy="1965403"/>
          </a:xfrm>
          <a:prstGeom prst="rect">
            <a:avLst/>
          </a:prstGeom>
        </p:spPr>
      </p:pic>
      <p:pic>
        <p:nvPicPr>
          <p:cNvPr id="25" name="Picture 24" descr="A group of people standing in a room&#10;&#10;Description automatically generated">
            <a:extLst>
              <a:ext uri="{FF2B5EF4-FFF2-40B4-BE49-F238E27FC236}">
                <a16:creationId xmlns="" xmlns:a16="http://schemas.microsoft.com/office/drawing/2014/main" id="{23CD663D-0F90-4CE1-B783-517CCAA9EB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4" y="4262797"/>
            <a:ext cx="2710055" cy="2032216"/>
          </a:xfrm>
          <a:prstGeom prst="rect">
            <a:avLst/>
          </a:prstGeom>
        </p:spPr>
      </p:pic>
      <p:pic>
        <p:nvPicPr>
          <p:cNvPr id="27" name="Picture 26" descr="A group of people posing for the camera&#10;&#10;Description automatically generated">
            <a:extLst>
              <a:ext uri="{FF2B5EF4-FFF2-40B4-BE49-F238E27FC236}">
                <a16:creationId xmlns="" xmlns:a16="http://schemas.microsoft.com/office/drawing/2014/main" id="{1780F75D-2CF2-49BA-AD0B-92A6253A58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09" y="4557060"/>
            <a:ext cx="2317271" cy="1737953"/>
          </a:xfrm>
          <a:prstGeom prst="rect">
            <a:avLst/>
          </a:prstGeom>
        </p:spPr>
      </p:pic>
      <p:pic>
        <p:nvPicPr>
          <p:cNvPr id="30" name="Picture 29" descr="A picture containing person, indoor, sitting, holding&#10;&#10;Description automatically generated">
            <a:extLst>
              <a:ext uri="{FF2B5EF4-FFF2-40B4-BE49-F238E27FC236}">
                <a16:creationId xmlns="" xmlns:a16="http://schemas.microsoft.com/office/drawing/2014/main" id="{8FB189D1-460D-44E2-95EF-0EBAAFDAF7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27" y="4197943"/>
            <a:ext cx="1457048" cy="1737953"/>
          </a:xfrm>
          <a:prstGeom prst="rect">
            <a:avLst/>
          </a:prstGeom>
        </p:spPr>
      </p:pic>
      <p:pic>
        <p:nvPicPr>
          <p:cNvPr id="32" name="Picture 31" descr="A person standing in a room&#10;&#10;Description automatically generated">
            <a:extLst>
              <a:ext uri="{FF2B5EF4-FFF2-40B4-BE49-F238E27FC236}">
                <a16:creationId xmlns="" xmlns:a16="http://schemas.microsoft.com/office/drawing/2014/main" id="{167917B2-3357-4290-8A56-F335F72039D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13" y="2867809"/>
            <a:ext cx="3587276" cy="20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7379E0-E27F-4943-AF32-2CEE5DD0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1383868"/>
            <a:ext cx="8272212" cy="678728"/>
          </a:xfrm>
        </p:spPr>
        <p:txBody>
          <a:bodyPr/>
          <a:lstStyle/>
          <a:p>
            <a:r>
              <a:rPr lang="en-US" b="1" dirty="0">
                <a:solidFill>
                  <a:srgbClr val="122A5D"/>
                </a:solidFill>
              </a:rPr>
              <a:t>NIH ACTT-1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9639CDE-167B-40AD-85B0-966C8574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14854"/>
            <a:ext cx="7886700" cy="3456851"/>
          </a:xfrm>
        </p:spPr>
        <p:txBody>
          <a:bodyPr>
            <a:normAutofit/>
          </a:bodyPr>
          <a:lstStyle/>
          <a:p>
            <a:pPr>
              <a:buClr>
                <a:srgbClr val="122A5D"/>
              </a:buClr>
            </a:pPr>
            <a:r>
              <a:rPr lang="en-US" sz="1800" dirty="0"/>
              <a:t>ACTT-1: Standard of Care + Remdesivir versus standard of care + placebo</a:t>
            </a:r>
          </a:p>
          <a:p>
            <a:pPr>
              <a:buClr>
                <a:srgbClr val="122A5D"/>
              </a:buClr>
            </a:pPr>
            <a:r>
              <a:rPr lang="en-US" sz="1800" dirty="0"/>
              <a:t>NIH approaches NETEC and VTEUs in February to be launch partners of study – </a:t>
            </a:r>
            <a:r>
              <a:rPr lang="en-US" sz="1800" b="1" dirty="0"/>
              <a:t>Emory</a:t>
            </a:r>
            <a:r>
              <a:rPr lang="en-US" sz="1800" dirty="0"/>
              <a:t> is one of the lead sites in both networks</a:t>
            </a:r>
          </a:p>
          <a:p>
            <a:pPr lvl="1"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Initial goal of 440 patients in 3-4 months</a:t>
            </a:r>
          </a:p>
          <a:p>
            <a:pPr lvl="1"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Nebraska enrolls first patient on February 25; 68 sites, 47 in the US</a:t>
            </a:r>
          </a:p>
          <a:p>
            <a:pPr lvl="1"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Enrolled 1063 patients in 2 months</a:t>
            </a:r>
          </a:p>
          <a:p>
            <a:pPr>
              <a:buClr>
                <a:srgbClr val="122A5D"/>
              </a:buClr>
            </a:pPr>
            <a:r>
              <a:rPr lang="en-US" sz="1800" dirty="0"/>
              <a:t>Emory enrolled 103 patients – more than any other site in the world!</a:t>
            </a:r>
          </a:p>
          <a:p>
            <a:pPr lvl="1"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EUH = 32</a:t>
            </a:r>
          </a:p>
          <a:p>
            <a:pPr lvl="1"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EUHM = 36</a:t>
            </a:r>
          </a:p>
          <a:p>
            <a:pPr lvl="1"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ESJH = 24</a:t>
            </a:r>
          </a:p>
          <a:p>
            <a:pPr lvl="1">
              <a:buClr>
                <a:srgbClr val="122A5D"/>
              </a:buClr>
            </a:pPr>
            <a:r>
              <a:rPr lang="en-US" dirty="0">
                <a:solidFill>
                  <a:schemeClr val="tx1"/>
                </a:solidFill>
              </a:rPr>
              <a:t>Grady = 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90F083-D141-4578-A42F-7B9835429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" y="5513529"/>
            <a:ext cx="2935501" cy="411904"/>
          </a:xfrm>
          <a:prstGeom prst="rect">
            <a:avLst/>
          </a:prstGeom>
        </p:spPr>
      </p:pic>
      <p:pic>
        <p:nvPicPr>
          <p:cNvPr id="1026" name="Picture 5" descr="image001">
            <a:extLst>
              <a:ext uri="{FF2B5EF4-FFF2-40B4-BE49-F238E27FC236}">
                <a16:creationId xmlns="" xmlns:a16="http://schemas.microsoft.com/office/drawing/2014/main" id="{DC86300D-9957-4501-9CEE-A4950E639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62" y="5097501"/>
            <a:ext cx="951638" cy="9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86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491044-D398-4C3C-93E2-95DF339C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1383867"/>
            <a:ext cx="8272212" cy="637165"/>
          </a:xfrm>
        </p:spPr>
        <p:txBody>
          <a:bodyPr/>
          <a:lstStyle/>
          <a:p>
            <a:r>
              <a:rPr lang="en-US" dirty="0">
                <a:solidFill>
                  <a:srgbClr val="122A5D"/>
                </a:solidFill>
              </a:rPr>
              <a:t>NIH ACTT-1: </a:t>
            </a:r>
            <a:r>
              <a:rPr lang="en-US" u="sng" dirty="0">
                <a:solidFill>
                  <a:srgbClr val="122A5D"/>
                </a:solidFill>
              </a:rPr>
              <a:t>Preliminary Data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9E610E-308F-48DD-B1F7-ECD581198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1032"/>
            <a:ext cx="7886700" cy="3492497"/>
          </a:xfrm>
        </p:spPr>
        <p:txBody>
          <a:bodyPr>
            <a:normAutofit/>
          </a:bodyPr>
          <a:lstStyle/>
          <a:p>
            <a:pPr>
              <a:buClr>
                <a:srgbClr val="122A5D"/>
              </a:buClr>
            </a:pPr>
            <a:r>
              <a:rPr lang="en-US" sz="1800" dirty="0"/>
              <a:t>The independent data and safety monitoring board (DSMB) met on April 27 to review data from ~500 recovered patients</a:t>
            </a:r>
          </a:p>
          <a:p>
            <a:pPr lvl="1">
              <a:buClr>
                <a:srgbClr val="122A5D"/>
              </a:buClr>
            </a:pPr>
            <a:r>
              <a:rPr lang="en-US" sz="1500" dirty="0"/>
              <a:t>Recovered = being well enough for hospital discharge</a:t>
            </a:r>
          </a:p>
          <a:p>
            <a:pPr>
              <a:buClr>
                <a:srgbClr val="122A5D"/>
              </a:buClr>
            </a:pPr>
            <a:r>
              <a:rPr lang="en-US" sz="1800" dirty="0"/>
              <a:t>Patients on remdesivir had a 31% faster time to recovery than those who received placebo (p&lt;0.001).</a:t>
            </a:r>
          </a:p>
          <a:p>
            <a:pPr lvl="1">
              <a:buClr>
                <a:srgbClr val="122A5D"/>
              </a:buClr>
            </a:pPr>
            <a:r>
              <a:rPr lang="en-US" sz="1500" dirty="0"/>
              <a:t>Median time to recovery was 11 days versus 15 days for those who received placebo</a:t>
            </a:r>
          </a:p>
          <a:p>
            <a:pPr>
              <a:buClr>
                <a:srgbClr val="122A5D"/>
              </a:buClr>
            </a:pPr>
            <a:r>
              <a:rPr lang="en-US" sz="1800" dirty="0"/>
              <a:t>Mortality at </a:t>
            </a:r>
            <a:r>
              <a:rPr lang="en-US" sz="1800" u="sng" dirty="0"/>
              <a:t>day 14 </a:t>
            </a:r>
            <a:r>
              <a:rPr lang="en-US" sz="1800" dirty="0"/>
              <a:t>was 7.1% with remdesivir versus 11.9% for the placebo group (hazard ratio for death, 0.70; 95% CI, 0.47 to 1.04; not statistically significant).</a:t>
            </a:r>
          </a:p>
          <a:p>
            <a:pPr lvl="2">
              <a:buClr>
                <a:srgbClr val="122A5D"/>
              </a:buClr>
            </a:pPr>
            <a:endParaRPr lang="en-US" sz="1200" dirty="0"/>
          </a:p>
          <a:p>
            <a:pPr>
              <a:buClr>
                <a:srgbClr val="122A5D"/>
              </a:buClr>
            </a:pPr>
            <a:r>
              <a:rPr lang="en-US" sz="1800" dirty="0"/>
              <a:t>Definitely not a grand slam or magic bullet, but at least something that helps beyond the amazing care of our clinical teams.</a:t>
            </a:r>
          </a:p>
          <a:p>
            <a:pPr>
              <a:buClr>
                <a:srgbClr val="122A5D"/>
              </a:buClr>
            </a:pPr>
            <a:r>
              <a:rPr lang="en-US" sz="1800" dirty="0"/>
              <a:t>Still analyzing full data set</a:t>
            </a:r>
          </a:p>
          <a:p>
            <a:pPr>
              <a:buClr>
                <a:srgbClr val="122A5D"/>
              </a:buClr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1C424C-C648-4166-AAF1-F298EC1DA5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" y="5513529"/>
            <a:ext cx="2935501" cy="411904"/>
          </a:xfrm>
          <a:prstGeom prst="rect">
            <a:avLst/>
          </a:prstGeom>
        </p:spPr>
      </p:pic>
      <p:pic>
        <p:nvPicPr>
          <p:cNvPr id="7" name="Picture 5" descr="image001">
            <a:extLst>
              <a:ext uri="{FF2B5EF4-FFF2-40B4-BE49-F238E27FC236}">
                <a16:creationId xmlns="" xmlns:a16="http://schemas.microsoft.com/office/drawing/2014/main" id="{BCAAE1D7-F4A2-4375-B0B0-3DE357EBC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62" y="5097501"/>
            <a:ext cx="951638" cy="9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1E25B91-B651-4B76-949E-126702C41D65}"/>
              </a:ext>
            </a:extLst>
          </p:cNvPr>
          <p:cNvGrpSpPr/>
          <p:nvPr/>
        </p:nvGrpSpPr>
        <p:grpSpPr>
          <a:xfrm>
            <a:off x="435894" y="1094480"/>
            <a:ext cx="7887537" cy="926552"/>
            <a:chOff x="581192" y="316307"/>
            <a:chExt cx="10516716" cy="1235402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8AED361-A181-44C2-8FCC-350A18988C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817" t="40486" r="15264" b="41500"/>
            <a:stretch/>
          </p:blipFill>
          <p:spPr>
            <a:xfrm>
              <a:off x="581192" y="316307"/>
              <a:ext cx="8774319" cy="123540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6D631B3-101E-4292-9CD8-F84466D1B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817" t="13833" r="76186" b="81167"/>
            <a:stretch/>
          </p:blipFill>
          <p:spPr>
            <a:xfrm>
              <a:off x="9273029" y="612583"/>
              <a:ext cx="1824879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724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6E5EED-5252-4D89-A640-B3C80F84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1383868"/>
            <a:ext cx="8272212" cy="595601"/>
          </a:xfrm>
        </p:spPr>
        <p:txBody>
          <a:bodyPr/>
          <a:lstStyle/>
          <a:p>
            <a:r>
              <a:rPr lang="en-US" b="1" dirty="0">
                <a:solidFill>
                  <a:srgbClr val="122A5D"/>
                </a:solidFill>
              </a:rPr>
              <a:t>ACTT-2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C528DC-8777-451A-869C-ECADDC3C1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5" y="2173432"/>
            <a:ext cx="8272211" cy="35744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Based off of DSMB recommendations on preliminary data, pure placebo arm was removed from ACTT-2</a:t>
            </a:r>
          </a:p>
          <a:p>
            <a:r>
              <a:rPr lang="en-US" b="1" dirty="0">
                <a:solidFill>
                  <a:schemeClr val="tx1"/>
                </a:solidFill>
              </a:rPr>
              <a:t>ACTT-2</a:t>
            </a:r>
            <a:r>
              <a:rPr lang="en-US" dirty="0">
                <a:solidFill>
                  <a:schemeClr val="tx1"/>
                </a:solidFill>
              </a:rPr>
              <a:t> is evaluating the addition of an immune modulator to remdesivir for of hospitalized patients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Subjects will be randomized into two arms (1:1):  </a:t>
            </a:r>
          </a:p>
          <a:p>
            <a:pPr marL="342900" lvl="1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chemeClr val="tx1"/>
                </a:solidFill>
              </a:rPr>
              <a:t>remdesivir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 err="1">
                <a:solidFill>
                  <a:schemeClr val="tx1"/>
                </a:solidFill>
              </a:rPr>
              <a:t>baricitinib</a:t>
            </a:r>
            <a:r>
              <a:rPr lang="en-US" dirty="0">
                <a:solidFill>
                  <a:schemeClr val="tx1"/>
                </a:solidFill>
              </a:rPr>
              <a:t>  or  </a:t>
            </a:r>
            <a:r>
              <a:rPr lang="en-US" dirty="0" err="1">
                <a:solidFill>
                  <a:schemeClr val="tx1"/>
                </a:solidFill>
              </a:rPr>
              <a:t>remdesivir</a:t>
            </a:r>
            <a:r>
              <a:rPr lang="en-US" dirty="0">
                <a:solidFill>
                  <a:schemeClr val="tx1"/>
                </a:solidFill>
              </a:rPr>
              <a:t> + placebo</a:t>
            </a:r>
          </a:p>
          <a:p>
            <a:r>
              <a:rPr lang="en-US" dirty="0"/>
              <a:t>Current Enrollment = 673</a:t>
            </a:r>
          </a:p>
          <a:p>
            <a:pPr lvl="1"/>
            <a:r>
              <a:rPr lang="en-US" dirty="0"/>
              <a:t>Emory = 64</a:t>
            </a:r>
          </a:p>
          <a:p>
            <a:pPr lvl="1">
              <a:tabLst>
                <a:tab pos="1714500" algn="l"/>
                <a:tab pos="2918222" algn="l"/>
                <a:tab pos="4114800" algn="l"/>
                <a:tab pos="5486400" algn="l"/>
              </a:tabLst>
            </a:pPr>
            <a:r>
              <a:rPr lang="en-US" dirty="0"/>
              <a:t>EUH = 11	EUHM = 8	ESJH = 28	Grady = 12	Atlanta VAMC = 5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8F84066-23F4-4962-80AE-F925C8D381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" y="5513529"/>
            <a:ext cx="2935501" cy="411904"/>
          </a:xfrm>
          <a:prstGeom prst="rect">
            <a:avLst/>
          </a:prstGeom>
        </p:spPr>
      </p:pic>
      <p:pic>
        <p:nvPicPr>
          <p:cNvPr id="5" name="Picture 5" descr="image001">
            <a:extLst>
              <a:ext uri="{FF2B5EF4-FFF2-40B4-BE49-F238E27FC236}">
                <a16:creationId xmlns="" xmlns:a16="http://schemas.microsoft.com/office/drawing/2014/main" id="{2A32386D-BBC1-4D50-A9E1-BF5B86C1A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62" y="5097501"/>
            <a:ext cx="951638" cy="9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614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6E5EED-5252-4D89-A640-B3C80F84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22A5D"/>
                </a:solidFill>
              </a:rPr>
              <a:t>ACTT-2 Limitation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C528DC-8777-451A-869C-ECADDC3C1A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350" dirty="0"/>
              <a:t>Inclusion Criteria</a:t>
            </a:r>
          </a:p>
          <a:p>
            <a:pPr marL="342900" lvl="1"/>
            <a:r>
              <a:rPr lang="en-US" sz="1200" dirty="0"/>
              <a:t>Laboratory-confirmed SARS-CoV-2 infection AND Pneumonia OR needing O2 support, mechanical ventilation or ECMO.</a:t>
            </a:r>
          </a:p>
          <a:p>
            <a:r>
              <a:rPr lang="en-US" sz="1350" dirty="0"/>
              <a:t>Exclusion Criteria</a:t>
            </a:r>
          </a:p>
          <a:p>
            <a:pPr marL="342900" lvl="1"/>
            <a:r>
              <a:rPr lang="en-US" sz="1200" dirty="0"/>
              <a:t>eGFR &lt; 30 ml/min or receiving hemodialysis or hemofiltration</a:t>
            </a:r>
          </a:p>
          <a:p>
            <a:pPr marL="342900" lvl="1"/>
            <a:r>
              <a:rPr lang="en-US" sz="1200" dirty="0"/>
              <a:t>Neutropenia (absolute neutrophil count &lt;1000 cells/</a:t>
            </a:r>
            <a:r>
              <a:rPr lang="en-US" sz="1200" dirty="0" err="1"/>
              <a:t>μL</a:t>
            </a:r>
            <a:r>
              <a:rPr lang="en-US" sz="1200" dirty="0"/>
              <a:t>)  OR Lymphopenia (absolute lymphocyte count &lt;200 cells/</a:t>
            </a:r>
            <a:r>
              <a:rPr lang="en-US" sz="1200" dirty="0" err="1"/>
              <a:t>μL</a:t>
            </a:r>
            <a:r>
              <a:rPr lang="en-US" sz="1200" dirty="0"/>
              <a:t>)</a:t>
            </a:r>
          </a:p>
          <a:p>
            <a:pPr marL="342900" lvl="1"/>
            <a:r>
              <a:rPr lang="en-US" sz="1200" dirty="0"/>
              <a:t>Received cytotoxic or biologic treatments within 4 weeks prior to screening.</a:t>
            </a:r>
          </a:p>
          <a:p>
            <a:pPr marL="342900" lvl="1"/>
            <a:r>
              <a:rPr lang="en-US" sz="1200" dirty="0"/>
              <a:t>Received convalescent plasma or intravenous immunoglobulin for COVID-19.</a:t>
            </a:r>
          </a:p>
          <a:p>
            <a:pPr marL="342900" lvl="1"/>
            <a:r>
              <a:rPr lang="en-US" sz="1200" dirty="0"/>
              <a:t>History of VTE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809844B-EDBB-499A-9946-555D261461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90AFE94-96A6-448B-9B17-BDAF1A28F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" y="5513529"/>
            <a:ext cx="2935501" cy="411904"/>
          </a:xfrm>
          <a:prstGeom prst="rect">
            <a:avLst/>
          </a:prstGeom>
        </p:spPr>
      </p:pic>
      <p:pic>
        <p:nvPicPr>
          <p:cNvPr id="7" name="Picture 5" descr="image001">
            <a:extLst>
              <a:ext uri="{FF2B5EF4-FFF2-40B4-BE49-F238E27FC236}">
                <a16:creationId xmlns="" xmlns:a16="http://schemas.microsoft.com/office/drawing/2014/main" id="{ABE1DA61-3AFF-497F-91EF-5A14E1FDF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62" y="5097501"/>
            <a:ext cx="951638" cy="9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23C472-4B14-4446-BD5A-C4AD675D1F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5" t="10790" r="66403" b="71367"/>
          <a:stretch/>
        </p:blipFill>
        <p:spPr>
          <a:xfrm>
            <a:off x="4795870" y="1842442"/>
            <a:ext cx="3396493" cy="1213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804CA92-F2B7-44D9-9DED-F4CDDA88A6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231" t="38539" r="37022" b="12926"/>
          <a:stretch/>
        </p:blipFill>
        <p:spPr>
          <a:xfrm>
            <a:off x="5349949" y="3156674"/>
            <a:ext cx="2288333" cy="249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68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0D6B73-A308-4472-8583-07BA15B7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22A5D"/>
                </a:solidFill>
              </a:rPr>
              <a:t>Other Active Clinic Trials for COVID at 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F71849-C88C-42B3-B02D-748348652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Immune Modulators</a:t>
            </a:r>
          </a:p>
          <a:p>
            <a:pPr lvl="1"/>
            <a:r>
              <a:rPr lang="en-US" dirty="0"/>
              <a:t>Regeneron: </a:t>
            </a:r>
            <a:r>
              <a:rPr lang="en-US" dirty="0" err="1"/>
              <a:t>Sarilumab</a:t>
            </a:r>
            <a:r>
              <a:rPr lang="en-US" dirty="0"/>
              <a:t> (IL-6 blocker) vs placebo</a:t>
            </a:r>
          </a:p>
          <a:p>
            <a:pPr lvl="1"/>
            <a:r>
              <a:rPr lang="en-US" dirty="0" err="1"/>
              <a:t>Kinevant</a:t>
            </a:r>
            <a:r>
              <a:rPr lang="en-US" dirty="0"/>
              <a:t>: </a:t>
            </a:r>
            <a:r>
              <a:rPr lang="en-US" dirty="0" err="1"/>
              <a:t>Gimsilumab</a:t>
            </a:r>
            <a:r>
              <a:rPr lang="en-US" dirty="0"/>
              <a:t> (anti-GM-CSF antibody) vs placebo</a:t>
            </a:r>
          </a:p>
          <a:p>
            <a:pPr lvl="1"/>
            <a:r>
              <a:rPr lang="en-US" dirty="0"/>
              <a:t>Winship “RESCUE 19-9”: limited radiation to lungs with COVID pneumonia</a:t>
            </a:r>
          </a:p>
          <a:p>
            <a:pPr lvl="1"/>
            <a:r>
              <a:rPr lang="en-US" dirty="0"/>
              <a:t>NHLBI: Mesenchymal stem cell transfusion for patients with COVID and Acute Respiratory Distress Syndrome (ARDS)</a:t>
            </a:r>
          </a:p>
          <a:p>
            <a:r>
              <a:rPr lang="en-US" dirty="0"/>
              <a:t>Monoclonal antibodies</a:t>
            </a:r>
          </a:p>
          <a:p>
            <a:pPr lvl="1"/>
            <a:r>
              <a:rPr lang="en-US" dirty="0"/>
              <a:t>Eli Lilly: LY3819253 (SARS-CoV-2 monoclonal antibody) vs placebo</a:t>
            </a:r>
          </a:p>
          <a:p>
            <a:pPr lvl="1"/>
            <a:r>
              <a:rPr lang="en-US" dirty="0"/>
              <a:t>Regeneron: Monoclonal cocktail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54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0E48EA-C54A-4F12-93F6-2EBEB13E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7172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rgbClr val="122A5D"/>
                </a:solidFill>
              </a:rPr>
              <a:t>The Emory ACTT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F3E6C9-F674-46E2-9907-89159AE74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319" y="1830433"/>
            <a:ext cx="2057400" cy="404948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Catherine Abrams, RN</a:t>
            </a:r>
          </a:p>
          <a:p>
            <a:pPr marL="0" indent="0">
              <a:buNone/>
            </a:pPr>
            <a:r>
              <a:rPr lang="en-US" dirty="0"/>
              <a:t>Ghina Alaaeddine, MD</a:t>
            </a:r>
          </a:p>
          <a:p>
            <a:pPr marL="0" indent="0">
              <a:buNone/>
            </a:pPr>
            <a:r>
              <a:rPr lang="en-US" dirty="0"/>
              <a:t>Evan Anderson, MD</a:t>
            </a:r>
          </a:p>
          <a:p>
            <a:pPr marL="0" indent="0">
              <a:buNone/>
            </a:pPr>
            <a:r>
              <a:rPr lang="en-US" dirty="0"/>
              <a:t>Amer Bechnak, MD</a:t>
            </a:r>
          </a:p>
          <a:p>
            <a:pPr marL="0" indent="0">
              <a:buNone/>
            </a:pPr>
            <a:r>
              <a:rPr lang="en-US" dirty="0"/>
              <a:t>Mary Bower, RN, BSN</a:t>
            </a:r>
          </a:p>
          <a:p>
            <a:pPr marL="0" indent="0">
              <a:buNone/>
            </a:pPr>
            <a:r>
              <a:rPr lang="en-US" dirty="0"/>
              <a:t>Laurel R. Bristow, MSc</a:t>
            </a:r>
          </a:p>
          <a:p>
            <a:pPr marL="0" indent="0">
              <a:buNone/>
            </a:pPr>
            <a:r>
              <a:rPr lang="en-US" dirty="0"/>
              <a:t>Juliet Brown, BS</a:t>
            </a:r>
          </a:p>
          <a:p>
            <a:pPr marL="0" indent="0">
              <a:buNone/>
            </a:pPr>
            <a:r>
              <a:rPr lang="en-US" dirty="0"/>
              <a:t>Valeria D Cantos, MD</a:t>
            </a:r>
          </a:p>
          <a:p>
            <a:pPr marL="0" indent="0">
              <a:buNone/>
            </a:pPr>
            <a:r>
              <a:rPr lang="en-US" dirty="0"/>
              <a:t>Andrew Cheng, BA</a:t>
            </a:r>
          </a:p>
          <a:p>
            <a:pPr marL="0" indent="0">
              <a:buNone/>
            </a:pPr>
            <a:r>
              <a:rPr lang="en-US" dirty="0"/>
              <a:t>Caroline Ciric, BS</a:t>
            </a:r>
          </a:p>
          <a:p>
            <a:pPr marL="0" indent="0">
              <a:buNone/>
            </a:pPr>
            <a:r>
              <a:rPr lang="en-US" dirty="0"/>
              <a:t>Matthew H Collins, MD, PhD </a:t>
            </a:r>
          </a:p>
          <a:p>
            <a:pPr marL="0" indent="0">
              <a:buNone/>
            </a:pPr>
            <a:r>
              <a:rPr lang="en-US" dirty="0"/>
              <a:t>Blair P. Curless, PharmD, PhD</a:t>
            </a:r>
          </a:p>
          <a:p>
            <a:pPr marL="0" indent="0">
              <a:buNone/>
            </a:pPr>
            <a:r>
              <a:rPr lang="en-US" dirty="0"/>
              <a:t>Carlos Del Rio, MD</a:t>
            </a:r>
          </a:p>
          <a:p>
            <a:pPr marL="0" indent="0">
              <a:buNone/>
            </a:pPr>
            <a:r>
              <a:rPr lang="en-US" dirty="0"/>
              <a:t>Rijalda Deovic, MPH </a:t>
            </a:r>
          </a:p>
          <a:p>
            <a:pPr marL="0" indent="0">
              <a:buNone/>
            </a:pPr>
            <a:r>
              <a:rPr lang="en-US" dirty="0"/>
              <a:t>Ana Drobeniuc, MPH</a:t>
            </a:r>
          </a:p>
          <a:p>
            <a:pPr marL="0" indent="0">
              <a:buNone/>
            </a:pPr>
            <a:r>
              <a:rPr lang="en-US" dirty="0"/>
              <a:t>Annette Esper, MD</a:t>
            </a:r>
          </a:p>
          <a:p>
            <a:pPr marL="0" indent="0">
              <a:buNone/>
            </a:pPr>
            <a:r>
              <a:rPr lang="en-US" dirty="0" err="1"/>
              <a:t>KaRon</a:t>
            </a:r>
            <a:r>
              <a:rPr lang="en-US" dirty="0"/>
              <a:t> Gaston, BS </a:t>
            </a:r>
          </a:p>
          <a:p>
            <a:pPr marL="0" indent="0">
              <a:buNone/>
            </a:pPr>
            <a:r>
              <a:rPr lang="en-US" dirty="0"/>
              <a:t>John Gharbin, MBChB, MPH</a:t>
            </a:r>
          </a:p>
          <a:p>
            <a:pPr marL="0" indent="0">
              <a:buNone/>
            </a:pPr>
            <a:r>
              <a:rPr lang="en-US" dirty="0"/>
              <a:t>Tigisty Girmay, RN, BSN, MSN</a:t>
            </a:r>
          </a:p>
          <a:p>
            <a:pPr marL="0" indent="0">
              <a:buNone/>
            </a:pPr>
            <a:r>
              <a:rPr lang="en-US" dirty="0"/>
              <a:t>Rebecca Feng Gonzalez, PharmD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8F5FC6B-015E-42A7-9DE2-BC88963FE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45172" y="1830433"/>
            <a:ext cx="2057400" cy="404948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Lisa Harewood, BA</a:t>
            </a:r>
          </a:p>
          <a:p>
            <a:pPr marL="0" indent="0">
              <a:buNone/>
            </a:pPr>
            <a:r>
              <a:rPr lang="en-US" dirty="0"/>
              <a:t>Kieffer Hellmeister, BS</a:t>
            </a:r>
          </a:p>
          <a:p>
            <a:pPr marL="0" indent="0">
              <a:buNone/>
            </a:pPr>
            <a:r>
              <a:rPr lang="en-US" dirty="0"/>
              <a:t>Christopher Huerta, BS</a:t>
            </a:r>
          </a:p>
          <a:p>
            <a:pPr marL="0" indent="0">
              <a:buNone/>
            </a:pPr>
            <a:r>
              <a:rPr lang="en-US" dirty="0"/>
              <a:t>Valerie Hunter</a:t>
            </a:r>
          </a:p>
          <a:p>
            <a:pPr marL="0" indent="0">
              <a:buNone/>
            </a:pPr>
            <a:r>
              <a:rPr lang="en-US" dirty="0"/>
              <a:t>Laila Hussaini, MPH</a:t>
            </a:r>
          </a:p>
          <a:p>
            <a:pPr marL="0" indent="0">
              <a:buNone/>
            </a:pPr>
            <a:r>
              <a:rPr lang="en-US" dirty="0"/>
              <a:t>Hannah Huston</a:t>
            </a:r>
          </a:p>
          <a:p>
            <a:pPr marL="0" indent="0">
              <a:buNone/>
            </a:pPr>
            <a:r>
              <a:rPr lang="en-US" dirty="0"/>
              <a:t>Rondell Jaggers</a:t>
            </a:r>
          </a:p>
          <a:p>
            <a:pPr marL="0" indent="0">
              <a:buNone/>
            </a:pPr>
            <a:r>
              <a:rPr lang="en-US" dirty="0"/>
              <a:t>Brandi Johnson, BS</a:t>
            </a:r>
          </a:p>
          <a:p>
            <a:pPr marL="0" indent="0">
              <a:buNone/>
            </a:pPr>
            <a:r>
              <a:rPr lang="en-US" dirty="0"/>
              <a:t>Sheetal Kandiah, MD, MPH</a:t>
            </a:r>
          </a:p>
          <a:p>
            <a:pPr marL="0" indent="0">
              <a:buNone/>
            </a:pPr>
            <a:r>
              <a:rPr lang="en-US" dirty="0"/>
              <a:t>Vinit Karmali, MSc</a:t>
            </a:r>
          </a:p>
          <a:p>
            <a:pPr marL="0" indent="0">
              <a:buNone/>
            </a:pPr>
            <a:r>
              <a:rPr lang="en-US" dirty="0"/>
              <a:t>Ariel Kay, MPH</a:t>
            </a:r>
          </a:p>
          <a:p>
            <a:pPr marL="0" indent="0">
              <a:buNone/>
            </a:pPr>
            <a:r>
              <a:rPr lang="en-US" dirty="0"/>
              <a:t>Colleen F. Kelley, MD, MPH</a:t>
            </a:r>
          </a:p>
          <a:p>
            <a:pPr marL="0" indent="0">
              <a:buNone/>
            </a:pPr>
            <a:r>
              <a:rPr lang="en-US" dirty="0"/>
              <a:t>Vinit Karmali</a:t>
            </a:r>
          </a:p>
          <a:p>
            <a:pPr marL="0" indent="0">
              <a:buNone/>
            </a:pPr>
            <a:r>
              <a:rPr lang="en-US" dirty="0"/>
              <a:t>Dean Kleinhenz, MBA</a:t>
            </a:r>
          </a:p>
          <a:p>
            <a:pPr marL="0" indent="0">
              <a:buNone/>
            </a:pPr>
            <a:r>
              <a:rPr lang="en-US" dirty="0"/>
              <a:t>Jennifer Kleinhenz, BS</a:t>
            </a:r>
          </a:p>
          <a:p>
            <a:pPr marL="0" indent="0">
              <a:buNone/>
            </a:pPr>
            <a:r>
              <a:rPr lang="en-US" dirty="0"/>
              <a:t>Colleen S. Kraft, MD, MSc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Cindy Lubbers, RN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G. Marshall Lyon, MD, MSc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Hollie Macenczak, RN, BSN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Michael </a:t>
            </a:r>
            <a:r>
              <a:rPr lang="en-US" dirty="0" err="1"/>
              <a:t>Mattaliano</a:t>
            </a:r>
            <a:r>
              <a:rPr lang="en-US" dirty="0"/>
              <a:t>, PharmD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="" xmlns:a16="http://schemas.microsoft.com/office/drawing/2014/main" id="{8F1E1285-CD98-48DC-8EAB-369A92C428EA}"/>
              </a:ext>
            </a:extLst>
          </p:cNvPr>
          <p:cNvSpPr txBox="1">
            <a:spLocks/>
          </p:cNvSpPr>
          <p:nvPr/>
        </p:nvSpPr>
        <p:spPr>
          <a:xfrm>
            <a:off x="4312368" y="1830433"/>
            <a:ext cx="2057400" cy="40494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Michele McCullough, MPH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Nina McNair, BS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Aneesh K. Mehta, MD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Juliet Morales, BS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Phillip M Murray 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 err="1">
                <a:solidFill>
                  <a:prstClr val="black"/>
                </a:solidFill>
              </a:rPr>
              <a:t>Tuong</a:t>
            </a:r>
            <a:r>
              <a:rPr lang="en-US" sz="975" dirty="0">
                <a:solidFill>
                  <a:prstClr val="black"/>
                </a:solidFill>
              </a:rPr>
              <a:t>-Vy N Ngo PharmD 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Amanda Panepento, BA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Esther Sue Park, PharmD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Varun K. Phadke, MD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Ilana Ray Pollack, MSc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Philip Powers, PharmD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Paulina Rebolledo, MD, MSc 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 err="1">
                <a:solidFill>
                  <a:prstClr val="black"/>
                </a:solidFill>
              </a:rPr>
              <a:t>Rotrease</a:t>
            </a:r>
            <a:r>
              <a:rPr lang="en-US" sz="975" dirty="0">
                <a:solidFill>
                  <a:prstClr val="black"/>
                </a:solidFill>
              </a:rPr>
              <a:t> Regan, RN, MPH, PhD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Susan Rogers, RPh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Christin Root, BS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Nadine G Rouphael, MD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Youssef Saklawi, MD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Nicholas Scanlon, MD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Erin Scherer, PhD, </a:t>
            </a:r>
            <a:r>
              <a:rPr lang="en-US" sz="975" dirty="0" err="1">
                <a:solidFill>
                  <a:prstClr val="black"/>
                </a:solidFill>
              </a:rPr>
              <a:t>Dphil</a:t>
            </a:r>
            <a:endParaRPr lang="en-US" sz="975" dirty="0">
              <a:solidFill>
                <a:prstClr val="black"/>
              </a:solidFill>
            </a:endParaRP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Robert Shepard, PharmD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304975FE-0732-4813-8C10-68CA25EAAFC6}"/>
              </a:ext>
            </a:extLst>
          </p:cNvPr>
          <p:cNvSpPr txBox="1">
            <a:spLocks/>
          </p:cNvSpPr>
          <p:nvPr/>
        </p:nvSpPr>
        <p:spPr>
          <a:xfrm>
            <a:off x="6613070" y="1830433"/>
            <a:ext cx="2057400" cy="38964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Amy C. Sherman, MD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Stacey Smith, PhD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Tae Stallworth, BS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Megan Taylor, BS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Joseph Torrisi PharmD, 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Jessica Traenkner, PA-C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Ronald Trible, MD, PhD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Jennifer Truell, MA, MPH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Jesse Waggoner, MD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Dongli Wang, BS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Michelle Wiles, RN, BSN, MPH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Zanthia Wiley, MD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Juton Winston, BS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Terra Winter, CIP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Felicia Wright, </a:t>
            </a:r>
            <a:r>
              <a:rPr lang="en-US" sz="975" dirty="0" err="1">
                <a:solidFill>
                  <a:prstClr val="black"/>
                </a:solidFill>
              </a:rPr>
              <a:t>ChPhT</a:t>
            </a:r>
            <a:endParaRPr lang="en-US" sz="975" dirty="0">
              <a:solidFill>
                <a:prstClr val="black"/>
              </a:solidFill>
            </a:endParaRP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Jianguo Xu, RPh, PhD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975" dirty="0">
                <a:solidFill>
                  <a:prstClr val="black"/>
                </a:solidFill>
              </a:rPr>
              <a:t>Yongxian Xu, MD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</a:pPr>
            <a:endParaRPr lang="en-US" sz="975" dirty="0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5F34C2-5F92-4E31-8B62-9F22158F9A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43" y="1017803"/>
            <a:ext cx="2935501" cy="411904"/>
          </a:xfrm>
          <a:prstGeom prst="rect">
            <a:avLst/>
          </a:prstGeom>
        </p:spPr>
      </p:pic>
      <p:pic>
        <p:nvPicPr>
          <p:cNvPr id="11" name="Picture 5" descr="image001">
            <a:extLst>
              <a:ext uri="{FF2B5EF4-FFF2-40B4-BE49-F238E27FC236}">
                <a16:creationId xmlns="" xmlns:a16="http://schemas.microsoft.com/office/drawing/2014/main" id="{DE6802E2-E52A-48A2-8054-5ADA8AA4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43" y="978082"/>
            <a:ext cx="951638" cy="9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516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904821AA-A994-4A5A-913E-5EF0D651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22A5D"/>
                </a:solidFill>
              </a:rPr>
              <a:t>Acknowledgements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A98C6B-7A95-446A-AF5E-92726690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00438"/>
          </a:xfrm>
        </p:spPr>
        <p:txBody>
          <a:bodyPr>
            <a:normAutofit/>
          </a:bodyPr>
          <a:lstStyle/>
          <a:p>
            <a:r>
              <a:rPr lang="en-US" b="1" dirty="0"/>
              <a:t>Emory Investigation Drug Services</a:t>
            </a:r>
          </a:p>
          <a:p>
            <a:pPr lvl="1"/>
            <a:r>
              <a:rPr lang="en-US" b="1" dirty="0"/>
              <a:t>COVID Research Heroes!!!</a:t>
            </a:r>
          </a:p>
          <a:p>
            <a:r>
              <a:rPr lang="en-US" dirty="0"/>
              <a:t>Nebraska Central IRB</a:t>
            </a:r>
          </a:p>
          <a:p>
            <a:r>
              <a:rPr lang="en-US" dirty="0"/>
              <a:t>Emory Rapid IRB</a:t>
            </a:r>
          </a:p>
          <a:p>
            <a:r>
              <a:rPr lang="en-US" dirty="0"/>
              <a:t>Emory OCR and OSP</a:t>
            </a:r>
          </a:p>
          <a:p>
            <a:r>
              <a:rPr lang="en-US" dirty="0"/>
              <a:t>Nurses</a:t>
            </a:r>
          </a:p>
          <a:p>
            <a:r>
              <a:rPr lang="en-US" dirty="0"/>
              <a:t>Providers</a:t>
            </a:r>
          </a:p>
          <a:p>
            <a:r>
              <a:rPr lang="en-US" dirty="0"/>
              <a:t>Respiratory Therapists</a:t>
            </a:r>
          </a:p>
          <a:p>
            <a:r>
              <a:rPr lang="en-US" dirty="0"/>
              <a:t>Phlebotomy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95004D7-6749-42E9-850F-D3CDBE15C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844" y="1628180"/>
            <a:ext cx="1428750" cy="1428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857C325-B7C1-40FC-85AD-B6B24F696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06" y="4542139"/>
            <a:ext cx="2233027" cy="1285970"/>
          </a:xfrm>
          <a:prstGeom prst="rect">
            <a:avLst/>
          </a:prstGeom>
        </p:spPr>
      </p:pic>
      <p:pic>
        <p:nvPicPr>
          <p:cNvPr id="9" name="Picture 5" descr="image001">
            <a:extLst>
              <a:ext uri="{FF2B5EF4-FFF2-40B4-BE49-F238E27FC236}">
                <a16:creationId xmlns="" xmlns:a16="http://schemas.microsoft.com/office/drawing/2014/main" id="{BB8B6B4D-B2A2-4B1D-BDAD-7488E312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94" y="3240301"/>
            <a:ext cx="1264955" cy="12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59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76200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						Agenda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2209800" y="1447800"/>
            <a:ext cx="5867400" cy="4495800"/>
          </a:xfrm>
        </p:spPr>
        <p:txBody>
          <a:bodyPr/>
          <a:lstStyle/>
          <a:p>
            <a:pPr marL="114300" indent="0">
              <a:buFont typeface="Arial" charset="0"/>
              <a:buNone/>
            </a:pPr>
            <a:r>
              <a:rPr lang="en-US" dirty="0"/>
              <a:t> 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990600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3400" y="1130175"/>
            <a:ext cx="75634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 </a:t>
            </a:r>
            <a:endParaRPr lang="en-US" sz="1200" dirty="0"/>
          </a:p>
          <a:p>
            <a:r>
              <a:rPr lang="en-US" sz="1200" b="1" dirty="0"/>
              <a:t>11:30 am – 11:35 am	Welcome &amp; General Announcements </a:t>
            </a:r>
            <a:br>
              <a:rPr lang="en-US" sz="1200" b="1" dirty="0"/>
            </a:br>
            <a:r>
              <a:rPr lang="en-US" sz="1200" b="1" dirty="0"/>
              <a:t>		</a:t>
            </a:r>
            <a:r>
              <a:rPr lang="en-US" sz="1200" dirty="0"/>
              <a:t>John Doan, MD</a:t>
            </a:r>
          </a:p>
          <a:p>
            <a:r>
              <a:rPr lang="en-US" sz="1200" dirty="0"/>
              <a:t>		Research Services Consultant</a:t>
            </a:r>
          </a:p>
          <a:p>
            <a:r>
              <a:rPr lang="en-US" sz="1200" dirty="0"/>
              <a:t>		Emory University, Office for Clinical Research – Education </a:t>
            </a:r>
            <a:br>
              <a:rPr lang="en-US" sz="1200" dirty="0"/>
            </a:br>
            <a:endParaRPr lang="en-US" sz="1200" dirty="0"/>
          </a:p>
          <a:p>
            <a:r>
              <a:rPr lang="en-US" sz="1200" b="1" dirty="0"/>
              <a:t>11:35 am – </a:t>
            </a:r>
            <a:r>
              <a:rPr lang="en-US" sz="1200" b="1" dirty="0" smtClean="0"/>
              <a:t>12:15 </a:t>
            </a:r>
            <a:r>
              <a:rPr lang="en-US" sz="1200" b="1" dirty="0"/>
              <a:t>p</a:t>
            </a:r>
            <a:r>
              <a:rPr lang="en-US" sz="1200" b="1" dirty="0" smtClean="0"/>
              <a:t>m</a:t>
            </a:r>
            <a:r>
              <a:rPr lang="en-US" sz="1200" b="1" dirty="0"/>
              <a:t>	</a:t>
            </a:r>
            <a:r>
              <a:rPr lang="en-US" sz="1200" b="1" dirty="0" smtClean="0"/>
              <a:t>Adaptive COVID-19 Treatment Trial (ACTT)</a:t>
            </a:r>
            <a:endParaRPr lang="en-US" sz="1200" dirty="0"/>
          </a:p>
          <a:p>
            <a:r>
              <a:rPr lang="en-US" sz="1200" b="1" dirty="0"/>
              <a:t>Includes Q&amp;A	</a:t>
            </a:r>
            <a:r>
              <a:rPr lang="en-US" sz="1200" dirty="0" smtClean="0"/>
              <a:t>Aneesh Mehta, </a:t>
            </a:r>
            <a:r>
              <a:rPr lang="en-US" sz="1200" dirty="0"/>
              <a:t>MD </a:t>
            </a:r>
          </a:p>
          <a:p>
            <a:r>
              <a:rPr lang="en-US" sz="1200" b="1" dirty="0"/>
              <a:t>		</a:t>
            </a:r>
            <a:r>
              <a:rPr lang="en-US" sz="1200" dirty="0" smtClean="0"/>
              <a:t>Professor </a:t>
            </a:r>
            <a:endParaRPr lang="en-US" sz="1200" dirty="0"/>
          </a:p>
          <a:p>
            <a:r>
              <a:rPr lang="en-US" sz="1200" b="1" dirty="0"/>
              <a:t>		</a:t>
            </a:r>
            <a:r>
              <a:rPr lang="en-US" sz="1200" dirty="0"/>
              <a:t>Emory University, </a:t>
            </a:r>
            <a:r>
              <a:rPr lang="en-US" sz="1200" dirty="0" smtClean="0"/>
              <a:t>SOM: Infectious Diseases</a:t>
            </a:r>
          </a:p>
          <a:p>
            <a:endParaRPr lang="en-US" sz="1200" dirty="0"/>
          </a:p>
          <a:p>
            <a:r>
              <a:rPr lang="en-US" sz="1200" dirty="0" smtClean="0"/>
              <a:t>		Hollie Macenczak, RN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Clinical Research Nurse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Emory University, SOM: Infectious Diseases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r>
              <a:rPr lang="en-US" sz="1200" b="1" dirty="0" smtClean="0"/>
              <a:t>12:15 </a:t>
            </a:r>
            <a:r>
              <a:rPr lang="en-US" sz="1200" b="1" dirty="0"/>
              <a:t>p</a:t>
            </a:r>
            <a:r>
              <a:rPr lang="en-US" sz="1200" b="1" dirty="0" smtClean="0"/>
              <a:t>m </a:t>
            </a:r>
            <a:r>
              <a:rPr lang="en-US" sz="1200" b="1" dirty="0"/>
              <a:t>– </a:t>
            </a:r>
            <a:r>
              <a:rPr lang="en-US" sz="1200" b="1" dirty="0" smtClean="0"/>
              <a:t>012:45 </a:t>
            </a:r>
            <a:r>
              <a:rPr lang="en-US" sz="1200" b="1" dirty="0"/>
              <a:t>pm	</a:t>
            </a:r>
            <a:r>
              <a:rPr lang="en-US" sz="1200" b="1" dirty="0" smtClean="0"/>
              <a:t>Rapid Response Team: Process</a:t>
            </a:r>
            <a:r>
              <a:rPr lang="en-US" sz="1200" b="1" dirty="0"/>
              <a:t>	</a:t>
            </a:r>
            <a:endParaRPr lang="en-US" sz="1200" dirty="0"/>
          </a:p>
          <a:p>
            <a:r>
              <a:rPr lang="en-US" sz="1200" b="1" dirty="0"/>
              <a:t>Includes Q&amp;A	</a:t>
            </a:r>
            <a:r>
              <a:rPr lang="en-US" sz="1200" dirty="0" smtClean="0"/>
              <a:t>Sherry D. Coleman, DNP, RN, CHRC, CHC</a:t>
            </a:r>
            <a:endParaRPr lang="en-US" sz="1200" dirty="0"/>
          </a:p>
          <a:p>
            <a:r>
              <a:rPr lang="en-US" sz="1200" dirty="0"/>
              <a:t>		</a:t>
            </a:r>
            <a:r>
              <a:rPr lang="en-US" sz="1200" dirty="0" smtClean="0"/>
              <a:t>Associate Executive Director</a:t>
            </a:r>
            <a:endParaRPr lang="en-US" sz="1200" dirty="0"/>
          </a:p>
          <a:p>
            <a:r>
              <a:rPr lang="en-US" sz="1200" dirty="0"/>
              <a:t>		Emory University</a:t>
            </a:r>
            <a:r>
              <a:rPr lang="en-US" sz="1200" dirty="0" smtClean="0"/>
              <a:t>, Office for Clinical Research</a:t>
            </a:r>
          </a:p>
          <a:p>
            <a:endParaRPr lang="en-US" sz="1200" b="1" dirty="0"/>
          </a:p>
          <a:p>
            <a:r>
              <a:rPr lang="en-US" sz="1200" b="1" dirty="0" smtClean="0"/>
              <a:t>12:45 pm – 1:00 pm	Stress Management Considerations During COVID-19</a:t>
            </a:r>
          </a:p>
          <a:p>
            <a:r>
              <a:rPr lang="en-US" sz="1200" b="1" dirty="0" smtClean="0"/>
              <a:t>Includes Q&amp;A	</a:t>
            </a:r>
            <a:r>
              <a:rPr lang="en-US" sz="1200" dirty="0" smtClean="0"/>
              <a:t>Gordon Tuttle, PhD</a:t>
            </a:r>
          </a:p>
          <a:p>
            <a:r>
              <a:rPr lang="en-US" sz="1200" dirty="0" smtClean="0"/>
              <a:t>		Manager of Clinical Training/Physician Services</a:t>
            </a:r>
          </a:p>
          <a:p>
            <a:r>
              <a:rPr lang="en-US" sz="1200" dirty="0" smtClean="0"/>
              <a:t>		Emory University, Human Resources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endParaRPr lang="en-US" sz="1200" b="1" dirty="0" smtClean="0"/>
          </a:p>
          <a:p>
            <a:r>
              <a:rPr lang="en-US" sz="1200" b="1" dirty="0" smtClean="0"/>
              <a:t>1:00 </a:t>
            </a:r>
            <a:r>
              <a:rPr lang="en-US" sz="1200" b="1" dirty="0"/>
              <a:t>pm		Closing Remarks</a:t>
            </a:r>
            <a:br>
              <a:rPr lang="en-US" sz="1200" b="1" dirty="0"/>
            </a:br>
            <a:r>
              <a:rPr lang="en-US" sz="1200" b="1" dirty="0"/>
              <a:t>		</a:t>
            </a:r>
            <a:r>
              <a:rPr lang="en-US" sz="1200" dirty="0"/>
              <a:t>John Doan, MD</a:t>
            </a:r>
          </a:p>
          <a:p>
            <a:r>
              <a:rPr lang="en-US" sz="1200" dirty="0"/>
              <a:t>		Research Services Consultant</a:t>
            </a:r>
          </a:p>
          <a:p>
            <a:r>
              <a:rPr lang="en-US" sz="1200" dirty="0"/>
              <a:t>		Emory University, Office for Clinical Research – Education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				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+mn-cs"/>
              </a:rPr>
              <a:t/>
            </a:r>
            <a:br>
              <a:rPr lang="en-US" sz="1200" b="1" dirty="0">
                <a:latin typeface="+mn-lt"/>
                <a:cs typeface="+mn-cs"/>
              </a:rPr>
            </a:br>
            <a:r>
              <a:rPr lang="en-US" sz="1200" b="1" dirty="0">
                <a:latin typeface="+mn-lt"/>
                <a:cs typeface="+mn-cs"/>
              </a:rPr>
              <a:t>			</a:t>
            </a:r>
            <a:r>
              <a:rPr lang="en-US" sz="1200" dirty="0">
                <a:latin typeface="+mn-lt"/>
                <a:cs typeface="+mn-cs"/>
              </a:rPr>
              <a:t>			</a:t>
            </a:r>
            <a:r>
              <a:rPr lang="en-US" sz="1000" dirty="0">
                <a:latin typeface="+mn-lt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00" dirty="0"/>
              <a:t>The role of the </a:t>
            </a:r>
            <a:r>
              <a:rPr lang="en-US" sz="3300" dirty="0" err="1"/>
              <a:t>Crn</a:t>
            </a:r>
            <a:r>
              <a:rPr lang="en-US" sz="3300" dirty="0"/>
              <a:t>/</a:t>
            </a:r>
            <a:r>
              <a:rPr lang="en-US" sz="3300" dirty="0" err="1"/>
              <a:t>crc</a:t>
            </a:r>
            <a:r>
              <a:rPr lang="en-US" sz="3300" dirty="0"/>
              <a:t> during the covid-19 pandemic</a:t>
            </a: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Hollie Macenczak RN, BSN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96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during ACTT 1 and 2</a:t>
            </a:r>
            <a:br>
              <a:rPr lang="en-US" dirty="0" smtClean="0"/>
            </a:br>
            <a:r>
              <a:rPr lang="en-US" sz="2400" dirty="0"/>
              <a:t>Sites: EUH, EUHM, ESJ, the Hope 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Coordinating communication between primary </a:t>
            </a:r>
            <a:r>
              <a:rPr lang="en-US"/>
              <a:t>hospital </a:t>
            </a:r>
            <a:r>
              <a:rPr lang="en-US" smtClean="0"/>
              <a:t>team </a:t>
            </a:r>
            <a:r>
              <a:rPr lang="en-US"/>
              <a:t>and </a:t>
            </a:r>
            <a:r>
              <a:rPr lang="en-US" smtClean="0"/>
              <a:t>PIs/research </a:t>
            </a:r>
            <a:r>
              <a:rPr lang="en-US" dirty="0"/>
              <a:t>team</a:t>
            </a:r>
          </a:p>
          <a:p>
            <a:pPr lvl="0"/>
            <a:r>
              <a:rPr lang="en-US" dirty="0"/>
              <a:t>Approaching Spanish-speaking patients and translation</a:t>
            </a:r>
          </a:p>
          <a:p>
            <a:pPr lvl="0"/>
            <a:r>
              <a:rPr lang="en-US" dirty="0"/>
              <a:t>Assisting with obtaining informed consent, including communication with LAR</a:t>
            </a:r>
          </a:p>
          <a:p>
            <a:pPr lvl="0"/>
            <a:r>
              <a:rPr lang="en-US" dirty="0"/>
              <a:t>Coordinating sample collections (NP/OP swabs, blood)</a:t>
            </a:r>
          </a:p>
          <a:p>
            <a:pPr lvl="0"/>
            <a:r>
              <a:rPr lang="en-US" dirty="0"/>
              <a:t>Coordinating pick up and distribution of study drug</a:t>
            </a:r>
          </a:p>
          <a:p>
            <a:pPr lvl="0"/>
            <a:r>
              <a:rPr lang="en-US" dirty="0"/>
              <a:t>Nurse education for study product administration </a:t>
            </a:r>
            <a:endParaRPr lang="en-US" dirty="0" smtClean="0"/>
          </a:p>
          <a:p>
            <a:pPr lvl="0"/>
            <a:r>
              <a:rPr lang="en-US" dirty="0"/>
              <a:t>Review of eligibility criteria</a:t>
            </a:r>
          </a:p>
          <a:p>
            <a:pPr lvl="0"/>
            <a:r>
              <a:rPr lang="en-US" dirty="0"/>
              <a:t>Reviewing daily </a:t>
            </a:r>
            <a:r>
              <a:rPr lang="en-US" dirty="0" smtClean="0"/>
              <a:t>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76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during ACTT 1 and 2</a:t>
            </a:r>
            <a:br>
              <a:rPr lang="en-US" dirty="0"/>
            </a:br>
            <a:r>
              <a:rPr lang="en-US" sz="2100" dirty="0"/>
              <a:t>(</a:t>
            </a:r>
            <a:r>
              <a:rPr lang="en-US" sz="2100" i="1" dirty="0"/>
              <a:t>continued)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571750"/>
            <a:ext cx="7200900" cy="3203972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Documentation </a:t>
            </a:r>
            <a:r>
              <a:rPr lang="en-US" dirty="0"/>
              <a:t>of study visits</a:t>
            </a:r>
          </a:p>
          <a:p>
            <a:pPr lvl="0"/>
            <a:r>
              <a:rPr lang="en-US" dirty="0"/>
              <a:t>Discharge instructions</a:t>
            </a:r>
          </a:p>
          <a:p>
            <a:pPr lvl="0"/>
            <a:r>
              <a:rPr lang="en-US" dirty="0"/>
              <a:t>Coordinating + conducting follow up appointments (Days 15, 22, 29) post-discharge</a:t>
            </a:r>
          </a:p>
          <a:p>
            <a:r>
              <a:rPr lang="en-US" dirty="0"/>
              <a:t>Reporting/recording AEs/SAEs </a:t>
            </a:r>
            <a:r>
              <a:rPr lang="en-US" dirty="0" smtClean="0"/>
              <a:t>appropriately</a:t>
            </a:r>
          </a:p>
          <a:p>
            <a:r>
              <a:rPr lang="en-US" dirty="0" smtClean="0"/>
              <a:t>Preparing for IMV/FDA audit</a:t>
            </a:r>
          </a:p>
          <a:p>
            <a:r>
              <a:rPr lang="en-US" dirty="0" smtClean="0"/>
              <a:t>QM of subject charts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100" b="1" i="1" dirty="0"/>
              <a:t>In short, the CRN/CRC plays a vital part in organizing many moving parts in the midst of chaos!</a:t>
            </a:r>
            <a:endParaRPr lang="en-US" sz="2100" b="1" i="1" dirty="0"/>
          </a:p>
        </p:txBody>
      </p:sp>
    </p:spTree>
    <p:extLst>
      <p:ext uri="{BB962C8B-B14F-4D97-AF65-F5344CB8AC3E}">
        <p14:creationId xmlns:p14="http://schemas.microsoft.com/office/powerpoint/2010/main" val="3901822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Safe During the Pandemic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Limiting entering patient rooms</a:t>
            </a:r>
          </a:p>
          <a:p>
            <a:r>
              <a:rPr lang="en-US" dirty="0" smtClean="0"/>
              <a:t>Limiting use of PPE</a:t>
            </a:r>
          </a:p>
          <a:p>
            <a:r>
              <a:rPr lang="en-US" dirty="0" smtClean="0"/>
              <a:t>Weighing risk/benefit to complete study procedure</a:t>
            </a:r>
          </a:p>
          <a:p>
            <a:r>
              <a:rPr lang="en-US" dirty="0"/>
              <a:t>A</a:t>
            </a:r>
            <a:r>
              <a:rPr lang="en-US" dirty="0" smtClean="0"/>
              <a:t>ppropriately don/doff PPE if entering a room</a:t>
            </a:r>
          </a:p>
          <a:p>
            <a:r>
              <a:rPr lang="en-US" dirty="0" smtClean="0"/>
              <a:t>Correctly choose type of PPE needed</a:t>
            </a:r>
          </a:p>
          <a:p>
            <a:r>
              <a:rPr lang="en-US" dirty="0" smtClean="0"/>
              <a:t>Thoroughly cleaning clinic exam rooms for convalescent visits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38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Work-Life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boundaries through balanced work distribution on the team</a:t>
            </a:r>
          </a:p>
          <a:p>
            <a:r>
              <a:rPr lang="en-US" dirty="0" smtClean="0"/>
              <a:t>Asking for help</a:t>
            </a:r>
          </a:p>
          <a:p>
            <a:r>
              <a:rPr lang="en-US" dirty="0" smtClean="0"/>
              <a:t>Balancing the work week + ensuring time off to disconnect</a:t>
            </a:r>
          </a:p>
          <a:p>
            <a:r>
              <a:rPr lang="en-US" dirty="0" smtClean="0"/>
              <a:t>Managing stress through exercise, good nutrition, and enough sleep</a:t>
            </a:r>
          </a:p>
          <a:p>
            <a:r>
              <a:rPr lang="en-US" dirty="0" smtClean="0"/>
              <a:t>Emotional support for co-workers, patients, and self</a:t>
            </a:r>
          </a:p>
          <a:p>
            <a:r>
              <a:rPr lang="en-US" dirty="0"/>
              <a:t>Family/personal </a:t>
            </a:r>
            <a:r>
              <a:rPr lang="en-US" dirty="0" smtClean="0"/>
              <a:t>time/self-care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157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912728" y="5715000"/>
            <a:ext cx="7239000" cy="13482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752600"/>
            <a:ext cx="6778456" cy="24384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11893"/>
                </a:solidFill>
              </a:rPr>
              <a:t>Rapid Response Team</a:t>
            </a:r>
          </a:p>
          <a:p>
            <a:r>
              <a:rPr lang="en-US" sz="4400" b="1" dirty="0" smtClean="0">
                <a:solidFill>
                  <a:srgbClr val="011893"/>
                </a:solidFill>
              </a:rPr>
              <a:t>(RRT)</a:t>
            </a:r>
            <a:endParaRPr lang="en-US" sz="2400" dirty="0">
              <a:solidFill>
                <a:srgbClr val="011893"/>
              </a:solidFill>
            </a:endParaRPr>
          </a:p>
          <a:p>
            <a:r>
              <a:rPr lang="en-US" sz="2400" dirty="0" smtClean="0"/>
              <a:t>Research Matters</a:t>
            </a:r>
          </a:p>
          <a:p>
            <a:r>
              <a:rPr lang="en-US" sz="2400" dirty="0" smtClean="0"/>
              <a:t>June 2020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1600" dirty="0" smtClean="0"/>
              <a:t>Sherry D. Coleman, DNP, RN, CHC, CHRC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Associate Executive Director</a:t>
            </a:r>
            <a:r>
              <a:rPr lang="en-US" sz="1600" dirty="0" smtClean="0"/>
              <a:t>, Clinical Trials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Office for Clinical Research</a:t>
            </a:r>
          </a:p>
          <a:p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5882518" y="2910723"/>
            <a:ext cx="6182979" cy="339979"/>
          </a:xfrm>
          <a:prstGeom prst="rect">
            <a:avLst/>
          </a:prstGeom>
          <a:solidFill>
            <a:srgbClr val="1C4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8" descr="Eshield_rv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456" y="5963564"/>
            <a:ext cx="460544" cy="89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8274" y="6136807"/>
            <a:ext cx="9143998" cy="685800"/>
          </a:xfrm>
          <a:prstGeom prst="rect">
            <a:avLst/>
          </a:prstGeom>
          <a:solidFill>
            <a:srgbClr val="1C4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94579" y="6226881"/>
            <a:ext cx="3303093" cy="595726"/>
            <a:chOff x="5894579" y="6226881"/>
            <a:chExt cx="3303093" cy="595726"/>
          </a:xfrm>
        </p:grpSpPr>
        <p:pic>
          <p:nvPicPr>
            <p:cNvPr id="16" name="Picture 8" descr="Eshield_rv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6246169"/>
              <a:ext cx="426945" cy="57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894579" y="6226881"/>
              <a:ext cx="3202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Calibri"/>
                  <a:cs typeface="+mn-cs"/>
                </a:rPr>
                <a:t>Office for Clinical Research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30674" y="6510458"/>
              <a:ext cx="26669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solidFill>
                    <a:srgbClr val="FFC000"/>
                  </a:solidFill>
                  <a:latin typeface="Calibri"/>
                  <a:cs typeface="+mn-cs"/>
                </a:rPr>
                <a:t>Transforming Research … Together!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4978"/>
            <a:ext cx="2438400" cy="5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51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912728" y="5715000"/>
            <a:ext cx="7239000" cy="13482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Rectangle 11"/>
          <p:cNvSpPr/>
          <p:nvPr/>
        </p:nvSpPr>
        <p:spPr>
          <a:xfrm rot="5400000">
            <a:off x="5882518" y="2910723"/>
            <a:ext cx="6182979" cy="339979"/>
          </a:xfrm>
          <a:prstGeom prst="rect">
            <a:avLst/>
          </a:prstGeom>
          <a:solidFill>
            <a:srgbClr val="1C4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8" descr="Eshield_rv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456" y="5963564"/>
            <a:ext cx="460544" cy="89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8274" y="6136807"/>
            <a:ext cx="9143998" cy="685800"/>
          </a:xfrm>
          <a:prstGeom prst="rect">
            <a:avLst/>
          </a:prstGeom>
          <a:solidFill>
            <a:srgbClr val="1C4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94579" y="6226881"/>
            <a:ext cx="3303093" cy="595726"/>
            <a:chOff x="5894579" y="6226881"/>
            <a:chExt cx="3303093" cy="595726"/>
          </a:xfrm>
        </p:grpSpPr>
        <p:pic>
          <p:nvPicPr>
            <p:cNvPr id="16" name="Picture 8" descr="Eshield_rv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6246169"/>
              <a:ext cx="426945" cy="57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894579" y="6226881"/>
              <a:ext cx="3202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Calibri"/>
                  <a:cs typeface="+mn-cs"/>
                </a:rPr>
                <a:t>Office for Clinical Research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30674" y="6510458"/>
              <a:ext cx="26669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solidFill>
                    <a:srgbClr val="FFC000"/>
                  </a:solidFill>
                  <a:latin typeface="Calibri"/>
                  <a:cs typeface="+mn-cs"/>
                </a:rPr>
                <a:t>Transforming Research … Together!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4978"/>
            <a:ext cx="2438400" cy="50708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Ebola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67201"/>
          </a:xfrm>
        </p:spPr>
        <p:txBody>
          <a:bodyPr/>
          <a:lstStyle/>
          <a:p>
            <a:r>
              <a:rPr lang="en-US" dirty="0" smtClean="0"/>
              <a:t>Summer 2014</a:t>
            </a:r>
          </a:p>
          <a:p>
            <a:r>
              <a:rPr lang="en-US" dirty="0" smtClean="0"/>
              <a:t>Emory admitted Ebola patients</a:t>
            </a:r>
          </a:p>
          <a:p>
            <a:pPr lvl="1"/>
            <a:r>
              <a:rPr lang="en-US" dirty="0" smtClean="0"/>
              <a:t>Need for emergency testing of experimental treatments</a:t>
            </a:r>
          </a:p>
          <a:p>
            <a:r>
              <a:rPr lang="en-US" dirty="0" smtClean="0"/>
              <a:t>Office for Research Administration (ORA) created a RRT to approve Ebola studies</a:t>
            </a:r>
          </a:p>
          <a:p>
            <a:pPr lvl="1"/>
            <a:r>
              <a:rPr lang="en-US" dirty="0" smtClean="0"/>
              <a:t>RRT was able to complete all processes necessary for study launch within 3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00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912728" y="5715000"/>
            <a:ext cx="7239000" cy="13482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Rectangle 11"/>
          <p:cNvSpPr/>
          <p:nvPr/>
        </p:nvSpPr>
        <p:spPr>
          <a:xfrm rot="5400000">
            <a:off x="5882518" y="2910723"/>
            <a:ext cx="6182979" cy="339979"/>
          </a:xfrm>
          <a:prstGeom prst="rect">
            <a:avLst/>
          </a:prstGeom>
          <a:solidFill>
            <a:srgbClr val="1C4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8" descr="Eshield_rv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456" y="5963564"/>
            <a:ext cx="460544" cy="89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8274" y="6136807"/>
            <a:ext cx="9143998" cy="685800"/>
          </a:xfrm>
          <a:prstGeom prst="rect">
            <a:avLst/>
          </a:prstGeom>
          <a:solidFill>
            <a:srgbClr val="1C4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94579" y="6226881"/>
            <a:ext cx="3303093" cy="595726"/>
            <a:chOff x="5894579" y="6226881"/>
            <a:chExt cx="3303093" cy="595726"/>
          </a:xfrm>
        </p:grpSpPr>
        <p:pic>
          <p:nvPicPr>
            <p:cNvPr id="16" name="Picture 8" descr="Eshield_rv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6246169"/>
              <a:ext cx="426945" cy="57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894579" y="6226881"/>
              <a:ext cx="3202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Calibri"/>
                  <a:cs typeface="+mn-cs"/>
                </a:rPr>
                <a:t>Office for Clinical Research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30674" y="6510458"/>
              <a:ext cx="26669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solidFill>
                    <a:srgbClr val="FFC000"/>
                  </a:solidFill>
                  <a:latin typeface="Calibri"/>
                  <a:cs typeface="+mn-cs"/>
                </a:rPr>
                <a:t>Transforming Research … Together!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4978"/>
            <a:ext cx="2438400" cy="50708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Georgia CTSA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Quality &amp; Efficiency Program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9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Specific Aim 3</a:t>
            </a:r>
            <a:r>
              <a:rPr lang="en-US" sz="2800" dirty="0" smtClean="0"/>
              <a:t>:  </a:t>
            </a:r>
            <a:r>
              <a:rPr lang="en-US" sz="2600" dirty="0"/>
              <a:t>A</a:t>
            </a:r>
            <a:r>
              <a:rPr lang="en-US" sz="2600" dirty="0" smtClean="0"/>
              <a:t>pply systematic approach to maximize efficiency across the spectrum of clinical research operations, and to promote and disseminate innovative efficiency methods across the collaborating institutions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3c</a:t>
            </a:r>
            <a:r>
              <a:rPr lang="en-US" sz="2800" dirty="0" smtClean="0"/>
              <a:t>: </a:t>
            </a:r>
            <a:r>
              <a:rPr lang="en-US" sz="2600" dirty="0" smtClean="0"/>
              <a:t>Execute novel implementation of Rapid Response Team processes to expedite approval and enrollment in high value network clinical trials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6932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912728" y="5715000"/>
            <a:ext cx="7239000" cy="13482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Rectangle 11"/>
          <p:cNvSpPr/>
          <p:nvPr/>
        </p:nvSpPr>
        <p:spPr>
          <a:xfrm rot="5400000">
            <a:off x="5882518" y="2910723"/>
            <a:ext cx="6182979" cy="339979"/>
          </a:xfrm>
          <a:prstGeom prst="rect">
            <a:avLst/>
          </a:prstGeom>
          <a:solidFill>
            <a:srgbClr val="1C4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8" descr="Eshield_rv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456" y="5963564"/>
            <a:ext cx="460544" cy="89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8274" y="6136807"/>
            <a:ext cx="9143998" cy="685800"/>
          </a:xfrm>
          <a:prstGeom prst="rect">
            <a:avLst/>
          </a:prstGeom>
          <a:solidFill>
            <a:srgbClr val="1C4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94579" y="6226881"/>
            <a:ext cx="3303093" cy="595726"/>
            <a:chOff x="5894579" y="6226881"/>
            <a:chExt cx="3303093" cy="595726"/>
          </a:xfrm>
        </p:grpSpPr>
        <p:pic>
          <p:nvPicPr>
            <p:cNvPr id="16" name="Picture 8" descr="Eshield_rv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6246169"/>
              <a:ext cx="426945" cy="57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894579" y="6226881"/>
              <a:ext cx="3202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Calibri"/>
                  <a:cs typeface="+mn-cs"/>
                </a:rPr>
                <a:t>Office for Clinical Research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30674" y="6510458"/>
              <a:ext cx="26669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solidFill>
                    <a:srgbClr val="FFC000"/>
                  </a:solidFill>
                  <a:latin typeface="Calibri"/>
                  <a:cs typeface="+mn-cs"/>
                </a:rPr>
                <a:t>Transforming Research … Together!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4978"/>
            <a:ext cx="2438400" cy="50708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7881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Qualifying Criteria for RRT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5762"/>
            <a:ext cx="8229600" cy="4288699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High Priority; Requiring emergency approval for survival</a:t>
            </a:r>
          </a:p>
          <a:p>
            <a:r>
              <a:rPr lang="en-US" sz="2600" dirty="0" smtClean="0"/>
              <a:t>Public Health Emergency</a:t>
            </a:r>
          </a:p>
          <a:p>
            <a:r>
              <a:rPr lang="en-US" sz="2600" dirty="0" smtClean="0"/>
              <a:t>Bioterrorist Attack</a:t>
            </a:r>
          </a:p>
          <a:p>
            <a:r>
              <a:rPr lang="en-US" sz="2600" dirty="0" smtClean="0"/>
              <a:t>Significant outbreak of a Infectious Disease</a:t>
            </a:r>
          </a:p>
          <a:p>
            <a:r>
              <a:rPr lang="en-US" sz="2600" dirty="0" smtClean="0"/>
              <a:t>Other significant or catastrophic event</a:t>
            </a:r>
          </a:p>
          <a:p>
            <a:r>
              <a:rPr lang="en-US" sz="2600" dirty="0" smtClean="0"/>
              <a:t>Requested by:</a:t>
            </a:r>
          </a:p>
          <a:p>
            <a:r>
              <a:rPr lang="en-US" sz="2600" dirty="0" smtClean="0"/>
              <a:t>NIH or other Federal Funded Network Study</a:t>
            </a:r>
          </a:p>
          <a:p>
            <a:r>
              <a:rPr lang="en-US" sz="2600" dirty="0" smtClean="0"/>
              <a:t>Centers for Disease Control and Prevention (CDC)</a:t>
            </a:r>
          </a:p>
          <a:p>
            <a:r>
              <a:rPr lang="en-US" sz="2600" dirty="0" smtClean="0"/>
              <a:t>IND or IDE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06482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912728" y="5715000"/>
            <a:ext cx="7239000" cy="13482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Rectangle 11"/>
          <p:cNvSpPr/>
          <p:nvPr/>
        </p:nvSpPr>
        <p:spPr>
          <a:xfrm rot="5400000">
            <a:off x="5882518" y="2910723"/>
            <a:ext cx="6182979" cy="339979"/>
          </a:xfrm>
          <a:prstGeom prst="rect">
            <a:avLst/>
          </a:prstGeom>
          <a:solidFill>
            <a:srgbClr val="1C4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8" descr="Eshield_rv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456" y="5963564"/>
            <a:ext cx="460544" cy="89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8274" y="6136807"/>
            <a:ext cx="9143998" cy="685800"/>
          </a:xfrm>
          <a:prstGeom prst="rect">
            <a:avLst/>
          </a:prstGeom>
          <a:solidFill>
            <a:srgbClr val="1C4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94579" y="6226881"/>
            <a:ext cx="3303093" cy="595726"/>
            <a:chOff x="5894579" y="6226881"/>
            <a:chExt cx="3303093" cy="595726"/>
          </a:xfrm>
        </p:grpSpPr>
        <p:pic>
          <p:nvPicPr>
            <p:cNvPr id="16" name="Picture 8" descr="Eshield_rv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6246169"/>
              <a:ext cx="426945" cy="57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894579" y="6226881"/>
              <a:ext cx="3202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Calibri"/>
                  <a:cs typeface="+mn-cs"/>
                </a:rPr>
                <a:t>Office for Clinical Research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30674" y="6510458"/>
              <a:ext cx="26669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solidFill>
                    <a:srgbClr val="FFC000"/>
                  </a:solidFill>
                  <a:latin typeface="Calibri"/>
                  <a:cs typeface="+mn-cs"/>
                </a:rPr>
                <a:t>Transforming Research … Together!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4978"/>
            <a:ext cx="2438400" cy="50708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7881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RRT Submission Process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21808"/>
            <a:ext cx="8229600" cy="4442654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Review to see if protocol meets Qualifying Criteria</a:t>
            </a:r>
          </a:p>
          <a:p>
            <a:r>
              <a:rPr lang="en-US" sz="2600" dirty="0" smtClean="0"/>
              <a:t>Complete the </a:t>
            </a:r>
            <a:r>
              <a:rPr lang="en-US" sz="2600" dirty="0" smtClean="0">
                <a:hlinkClick r:id="rId5"/>
              </a:rPr>
              <a:t>RRT Submission Form</a:t>
            </a:r>
            <a:endParaRPr lang="en-US" sz="2600" dirty="0" smtClean="0"/>
          </a:p>
          <a:p>
            <a:r>
              <a:rPr lang="en-US" sz="2600" dirty="0" smtClean="0"/>
              <a:t>Upload the following documents with RRT Submission Form</a:t>
            </a:r>
          </a:p>
          <a:p>
            <a:pPr lvl="1"/>
            <a:r>
              <a:rPr lang="en-US" sz="2200" dirty="0" smtClean="0"/>
              <a:t>Protocol</a:t>
            </a:r>
          </a:p>
          <a:p>
            <a:pPr lvl="1"/>
            <a:r>
              <a:rPr lang="en-US" sz="2200" dirty="0" smtClean="0"/>
              <a:t>Informed consent</a:t>
            </a:r>
          </a:p>
          <a:p>
            <a:pPr lvl="1"/>
            <a:r>
              <a:rPr lang="en-US" sz="2200" dirty="0" smtClean="0"/>
              <a:t>Investigational Brochure</a:t>
            </a:r>
          </a:p>
          <a:p>
            <a:pPr lvl="1"/>
            <a:r>
              <a:rPr lang="en-US" sz="2200" dirty="0" smtClean="0"/>
              <a:t>Clinical Trial Agreement (CTA)</a:t>
            </a:r>
          </a:p>
          <a:p>
            <a:pPr lvl="1"/>
            <a:r>
              <a:rPr lang="en-US" sz="2200" dirty="0" smtClean="0"/>
              <a:t>Sponsor Budget</a:t>
            </a:r>
          </a:p>
          <a:p>
            <a:pPr lvl="1"/>
            <a:r>
              <a:rPr lang="en-US" sz="2200" dirty="0" smtClean="0"/>
              <a:t>IND/IDE Approval Letter</a:t>
            </a:r>
          </a:p>
          <a:p>
            <a:pPr lvl="1"/>
            <a:r>
              <a:rPr lang="en-US" sz="2200" dirty="0" smtClean="0"/>
              <a:t>IND/IDE Exemption Letter</a:t>
            </a:r>
          </a:p>
          <a:p>
            <a:pPr lvl="1"/>
            <a:r>
              <a:rPr lang="en-US" sz="2200" i="1" dirty="0" smtClean="0"/>
              <a:t>OCR Submission Form (new)</a:t>
            </a:r>
          </a:p>
          <a:p>
            <a:r>
              <a:rPr lang="en-US" sz="2600" dirty="0"/>
              <a:t>Submit form to the </a:t>
            </a:r>
            <a:r>
              <a:rPr lang="en-US" sz="2600" dirty="0">
                <a:hlinkClick r:id="rId6"/>
              </a:rPr>
              <a:t>myresearchnavigator@listserv.cc.emory.edu</a:t>
            </a:r>
            <a:endParaRPr lang="en-US" sz="2600" dirty="0"/>
          </a:p>
          <a:p>
            <a:endParaRPr lang="en-US" sz="2600" i="1" dirty="0" smtClean="0"/>
          </a:p>
          <a:p>
            <a:pPr lvl="1"/>
            <a:endParaRPr lang="en-US" sz="22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81142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					 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524000"/>
            <a:ext cx="7200900" cy="4648200"/>
          </a:xfrm>
        </p:spPr>
        <p:txBody>
          <a:bodyPr rtlCol="0">
            <a:normAutofit/>
          </a:bodyPr>
          <a:lstStyle/>
          <a:p>
            <a:pPr lvl="0"/>
            <a:r>
              <a:rPr lang="en-US" dirty="0">
                <a:latin typeface="+mj-lt"/>
              </a:rPr>
              <a:t>To </a:t>
            </a:r>
            <a:r>
              <a:rPr lang="en-US" dirty="0" smtClean="0">
                <a:latin typeface="+mj-lt"/>
              </a:rPr>
              <a:t>discuss ACTT, from a Principle Investigator and Clinical Research Nurse perspective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lvl="0"/>
            <a:r>
              <a:rPr lang="en-US" dirty="0">
                <a:latin typeface="+mj-lt"/>
              </a:rPr>
              <a:t>To </a:t>
            </a:r>
            <a:r>
              <a:rPr lang="en-US" dirty="0" smtClean="0">
                <a:latin typeface="+mj-lt"/>
              </a:rPr>
              <a:t>discuss the process of the Rapid Response Team</a:t>
            </a:r>
          </a:p>
          <a:p>
            <a:pPr lvl="0"/>
            <a:endParaRPr lang="en-US" dirty="0">
              <a:latin typeface="+mj-lt"/>
            </a:endParaRPr>
          </a:p>
          <a:p>
            <a:pPr lvl="0"/>
            <a:r>
              <a:rPr lang="en-US" dirty="0" smtClean="0">
                <a:latin typeface="+mj-lt"/>
              </a:rPr>
              <a:t>To hear about ways to cope with the COVID-19 pandemic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12192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912728" y="5715000"/>
            <a:ext cx="7239000" cy="13482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Rectangle 11"/>
          <p:cNvSpPr/>
          <p:nvPr/>
        </p:nvSpPr>
        <p:spPr>
          <a:xfrm rot="5400000">
            <a:off x="5882518" y="2910723"/>
            <a:ext cx="6182979" cy="339979"/>
          </a:xfrm>
          <a:prstGeom prst="rect">
            <a:avLst/>
          </a:prstGeom>
          <a:solidFill>
            <a:srgbClr val="1C4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8" descr="Eshield_rv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456" y="5963564"/>
            <a:ext cx="460544" cy="89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8274" y="6136807"/>
            <a:ext cx="9143998" cy="685800"/>
          </a:xfrm>
          <a:prstGeom prst="rect">
            <a:avLst/>
          </a:prstGeom>
          <a:solidFill>
            <a:srgbClr val="1C4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94579" y="6226881"/>
            <a:ext cx="3303093" cy="595726"/>
            <a:chOff x="5894579" y="6226881"/>
            <a:chExt cx="3303093" cy="595726"/>
          </a:xfrm>
        </p:grpSpPr>
        <p:pic>
          <p:nvPicPr>
            <p:cNvPr id="16" name="Picture 8" descr="Eshield_rv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6246169"/>
              <a:ext cx="426945" cy="57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894579" y="6226881"/>
              <a:ext cx="3202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Calibri"/>
                  <a:cs typeface="+mn-cs"/>
                </a:rPr>
                <a:t>Office for Clinical Research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30674" y="6510458"/>
              <a:ext cx="26669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solidFill>
                    <a:srgbClr val="FFC000"/>
                  </a:solidFill>
                  <a:latin typeface="Calibri"/>
                  <a:cs typeface="+mn-cs"/>
                </a:rPr>
                <a:t>Transforming Research … Together!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4978"/>
            <a:ext cx="2438400" cy="50708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141" y="228600"/>
            <a:ext cx="8699543" cy="927881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</a:rPr>
              <a:t>What happens after RRT Submission Form is completed?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21808"/>
            <a:ext cx="8229600" cy="4442654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Submission reviewed</a:t>
            </a:r>
          </a:p>
          <a:p>
            <a:r>
              <a:rPr lang="en-US" sz="2600" dirty="0" smtClean="0"/>
              <a:t>If study approved:</a:t>
            </a:r>
          </a:p>
          <a:p>
            <a:pPr lvl="1"/>
            <a:r>
              <a:rPr lang="en-US" sz="2200" dirty="0" smtClean="0"/>
              <a:t>Facilitator deploys the RRT</a:t>
            </a:r>
          </a:p>
          <a:p>
            <a:pPr lvl="2"/>
            <a:r>
              <a:rPr lang="en-US" sz="1800" dirty="0" smtClean="0"/>
              <a:t>Deployment notification email sent to RRT and study team </a:t>
            </a:r>
          </a:p>
          <a:p>
            <a:pPr lvl="3"/>
            <a:r>
              <a:rPr lang="en-US" sz="1400" b="1" i="1" dirty="0" smtClean="0"/>
              <a:t>Attached all required documents to complete review</a:t>
            </a:r>
          </a:p>
          <a:p>
            <a:pPr lvl="3"/>
            <a:r>
              <a:rPr lang="en-US" sz="1400" dirty="0" smtClean="0"/>
              <a:t>Point of Contact (POC) list includes:</a:t>
            </a:r>
          </a:p>
          <a:p>
            <a:pPr marL="1371600" lvl="3" indent="0">
              <a:buNone/>
            </a:pPr>
            <a:r>
              <a:rPr lang="en-US" sz="1400" dirty="0" smtClean="0"/>
              <a:t>(Dept Admin, RAS, OTT/OSP, OCR, IRB, EHSO, EHC – Nsg, Lab, RAD, IDS, ORC)</a:t>
            </a:r>
          </a:p>
          <a:p>
            <a:pPr lvl="2"/>
            <a:r>
              <a:rPr lang="en-US" sz="1800" dirty="0" smtClean="0"/>
              <a:t>Works to streamline and facilitate the approval process to completion and </a:t>
            </a:r>
            <a:r>
              <a:rPr lang="en-US" sz="1800" dirty="0"/>
              <a:t>expedite the study approval within 7 calendar </a:t>
            </a:r>
            <a:r>
              <a:rPr lang="en-US" sz="1800" dirty="0" smtClean="0"/>
              <a:t>days</a:t>
            </a:r>
          </a:p>
          <a:p>
            <a:pPr lvl="3"/>
            <a:r>
              <a:rPr lang="en-US" sz="1400" dirty="0" smtClean="0"/>
              <a:t>Late evenings, early mornings and weekends </a:t>
            </a:r>
          </a:p>
          <a:p>
            <a:pPr lvl="3"/>
            <a:endParaRPr lang="en-US" sz="1400" dirty="0"/>
          </a:p>
          <a:p>
            <a:r>
              <a:rPr lang="en-US" sz="2600" dirty="0"/>
              <a:t>If study </a:t>
            </a:r>
            <a:r>
              <a:rPr lang="en-US" sz="2600" dirty="0" smtClean="0"/>
              <a:t>not approved:</a:t>
            </a:r>
          </a:p>
          <a:p>
            <a:pPr lvl="1"/>
            <a:r>
              <a:rPr lang="en-US" sz="2200" dirty="0" smtClean="0"/>
              <a:t>Email and/or phone call to study team to discuss rationale </a:t>
            </a:r>
            <a:endParaRPr lang="en-US" sz="2200" dirty="0"/>
          </a:p>
          <a:p>
            <a:pPr lvl="3"/>
            <a:endParaRPr lang="en-US" sz="1400" i="1" dirty="0"/>
          </a:p>
          <a:p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22315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912728" y="5715000"/>
            <a:ext cx="7239000" cy="13482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Rectangle 11"/>
          <p:cNvSpPr/>
          <p:nvPr/>
        </p:nvSpPr>
        <p:spPr>
          <a:xfrm rot="5400000">
            <a:off x="5882518" y="2910723"/>
            <a:ext cx="6182979" cy="339979"/>
          </a:xfrm>
          <a:prstGeom prst="rect">
            <a:avLst/>
          </a:prstGeom>
          <a:solidFill>
            <a:srgbClr val="1C4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8" descr="Eshield_rv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456" y="5963564"/>
            <a:ext cx="460544" cy="89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8274" y="6136807"/>
            <a:ext cx="9143998" cy="685800"/>
          </a:xfrm>
          <a:prstGeom prst="rect">
            <a:avLst/>
          </a:prstGeom>
          <a:solidFill>
            <a:srgbClr val="1C4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94579" y="6226881"/>
            <a:ext cx="3303093" cy="595726"/>
            <a:chOff x="5894579" y="6226881"/>
            <a:chExt cx="3303093" cy="595726"/>
          </a:xfrm>
        </p:grpSpPr>
        <p:pic>
          <p:nvPicPr>
            <p:cNvPr id="16" name="Picture 8" descr="Eshield_rv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6246169"/>
              <a:ext cx="426945" cy="57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894579" y="6226881"/>
              <a:ext cx="3202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Calibri"/>
                  <a:cs typeface="+mn-cs"/>
                </a:rPr>
                <a:t>Office for Clinical Research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30674" y="6510458"/>
              <a:ext cx="26669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solidFill>
                    <a:srgbClr val="FFC000"/>
                  </a:solidFill>
                  <a:latin typeface="Calibri"/>
                  <a:cs typeface="+mn-cs"/>
                </a:rPr>
                <a:t>Transforming Research … Together!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4978"/>
            <a:ext cx="2438400" cy="50708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141" y="228600"/>
            <a:ext cx="8699543" cy="92788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COVID-19 Metrics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(as of June 12,2020)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21808"/>
            <a:ext cx="8229600" cy="4442654"/>
          </a:xfrm>
        </p:spPr>
        <p:txBody>
          <a:bodyPr>
            <a:normAutofit/>
          </a:bodyPr>
          <a:lstStyle/>
          <a:p>
            <a:r>
              <a:rPr lang="en-US" dirty="0"/>
              <a:t># of Completed studies (15)</a:t>
            </a:r>
          </a:p>
          <a:p>
            <a:pPr lvl="1"/>
            <a:r>
              <a:rPr lang="en-US" dirty="0"/>
              <a:t>#Pending studies (4)</a:t>
            </a:r>
          </a:p>
          <a:p>
            <a:r>
              <a:rPr lang="en-US" dirty="0"/>
              <a:t>Metrics (calendar days)mean/median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Time RRT </a:t>
            </a:r>
            <a:r>
              <a:rPr lang="en-US" dirty="0" smtClean="0"/>
              <a:t>to </a:t>
            </a:r>
            <a:r>
              <a:rPr lang="en-US" dirty="0"/>
              <a:t>Time to enrollment (11/8)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RAS (1/1)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OCR (3/2)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IRB (4/1)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OTT/OSP (11/9)</a:t>
            </a:r>
          </a:p>
          <a:p>
            <a:pPr lvl="3"/>
            <a:endParaRPr lang="en-US" sz="1400" i="1" dirty="0"/>
          </a:p>
          <a:p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29970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912728" y="5715000"/>
            <a:ext cx="7239000" cy="13482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Rectangle 11"/>
          <p:cNvSpPr/>
          <p:nvPr/>
        </p:nvSpPr>
        <p:spPr>
          <a:xfrm rot="5400000">
            <a:off x="5882518" y="2910723"/>
            <a:ext cx="6182979" cy="339979"/>
          </a:xfrm>
          <a:prstGeom prst="rect">
            <a:avLst/>
          </a:prstGeom>
          <a:solidFill>
            <a:srgbClr val="1C4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8" descr="Eshield_rv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456" y="5963564"/>
            <a:ext cx="460544" cy="89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8274" y="6136807"/>
            <a:ext cx="9143998" cy="685800"/>
          </a:xfrm>
          <a:prstGeom prst="rect">
            <a:avLst/>
          </a:prstGeom>
          <a:solidFill>
            <a:srgbClr val="1C4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94579" y="6226881"/>
            <a:ext cx="3303093" cy="595726"/>
            <a:chOff x="5894579" y="6226881"/>
            <a:chExt cx="3303093" cy="595726"/>
          </a:xfrm>
        </p:grpSpPr>
        <p:pic>
          <p:nvPicPr>
            <p:cNvPr id="16" name="Picture 8" descr="Eshield_rv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6246169"/>
              <a:ext cx="426945" cy="57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894579" y="6226881"/>
              <a:ext cx="3202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Calibri"/>
                  <a:cs typeface="+mn-cs"/>
                </a:rPr>
                <a:t>Office for Clinical Research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30674" y="6510458"/>
              <a:ext cx="26669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solidFill>
                    <a:srgbClr val="FFC000"/>
                  </a:solidFill>
                  <a:latin typeface="Calibri"/>
                  <a:cs typeface="+mn-cs"/>
                </a:rPr>
                <a:t>Transforming Research … Together!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4978"/>
            <a:ext cx="2438400" cy="50708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141" y="228600"/>
            <a:ext cx="8699543" cy="92788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Hope Clinic and Emory University: </a:t>
            </a: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Response </a:t>
            </a:r>
            <a:r>
              <a:rPr lang="en-US" sz="2800" b="1" dirty="0">
                <a:solidFill>
                  <a:srgbClr val="002060"/>
                </a:solidFill>
              </a:rPr>
              <a:t>to COVID-19 Pandemic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21808"/>
            <a:ext cx="8229600" cy="44426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600" dirty="0" smtClean="0"/>
          </a:p>
          <a:p>
            <a:r>
              <a:rPr lang="en-US" sz="2200" dirty="0" smtClean="0"/>
              <a:t>Advancing </a:t>
            </a:r>
            <a:r>
              <a:rPr lang="en-US" sz="2200" dirty="0"/>
              <a:t>understanding of how the immune system fights SARS-CoV-2</a:t>
            </a:r>
          </a:p>
          <a:p>
            <a:r>
              <a:rPr lang="en-US" sz="2200" dirty="0" smtClean="0"/>
              <a:t>Providing </a:t>
            </a:r>
            <a:r>
              <a:rPr lang="en-US" sz="2200" dirty="0"/>
              <a:t>valuable samples starting with an 80 year old couple exposed to the disease while on a cruise ship allowing development of serologic testing </a:t>
            </a:r>
          </a:p>
          <a:p>
            <a:r>
              <a:rPr lang="en-US" sz="2200" dirty="0" smtClean="0"/>
              <a:t>Highest </a:t>
            </a:r>
            <a:r>
              <a:rPr lang="en-US" sz="2200" dirty="0"/>
              <a:t>enrolling site </a:t>
            </a:r>
            <a:r>
              <a:rPr lang="en-US" sz="2200" i="1" dirty="0"/>
              <a:t>in the world </a:t>
            </a:r>
            <a:r>
              <a:rPr lang="en-US" sz="2200" dirty="0"/>
              <a:t>for the Remdesivir placebo-controlled trial </a:t>
            </a:r>
          </a:p>
          <a:p>
            <a:pPr lvl="1"/>
            <a:r>
              <a:rPr lang="en-US" sz="2200" dirty="0"/>
              <a:t>Remdesivir, an anti-viral agent was recently granted FDA emergency use authorization following promising preliminary results </a:t>
            </a:r>
          </a:p>
          <a:p>
            <a:r>
              <a:rPr lang="en-US" sz="2200" dirty="0" smtClean="0"/>
              <a:t>Testing </a:t>
            </a:r>
            <a:r>
              <a:rPr lang="en-US" sz="2200" dirty="0"/>
              <a:t>the first in human coronavirus vaccine </a:t>
            </a:r>
          </a:p>
          <a:p>
            <a:r>
              <a:rPr lang="en-US" sz="2200" dirty="0" smtClean="0"/>
              <a:t>First </a:t>
            </a:r>
            <a:r>
              <a:rPr lang="en-US" sz="2200" dirty="0"/>
              <a:t>site </a:t>
            </a:r>
            <a:r>
              <a:rPr lang="en-US" sz="2200" i="1" dirty="0"/>
              <a:t>in the world </a:t>
            </a:r>
            <a:r>
              <a:rPr lang="en-US" sz="2200" dirty="0"/>
              <a:t>to enroll older adults in a coronavirus vaccine trial paving the way for the first Phase 3 vaccine trial this summer </a:t>
            </a:r>
          </a:p>
          <a:p>
            <a:endParaRPr lang="en-US" sz="22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22159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			      Closing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239000" cy="4267200"/>
          </a:xfrm>
        </p:spPr>
        <p:txBody>
          <a:bodyPr rtlCol="0">
            <a:normAutofit lnSpcReduction="10000"/>
          </a:bodyPr>
          <a:lstStyle/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>
                <a:latin typeface="+mj-lt"/>
                <a:cs typeface="Arial" pitchFamily="34" charset="0"/>
              </a:rPr>
              <a:t>Thank you for attending Research Matters. 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>
              <a:latin typeface="+mj-lt"/>
              <a:cs typeface="Arial" pitchFamily="34" charset="0"/>
            </a:endParaRP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latin typeface="+mj-lt"/>
                <a:cs typeface="Arial" pitchFamily="34" charset="0"/>
              </a:rPr>
              <a:t>PowerPoint Presentations and this event recording will be available on OCR’s website as well as ORA’s YouTube within a few weeks.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>
              <a:latin typeface="+mj-lt"/>
              <a:cs typeface="Arial" pitchFamily="34" charset="0"/>
            </a:endParaRP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latin typeface="+mj-lt"/>
                <a:cs typeface="Arial" pitchFamily="34" charset="0"/>
              </a:rPr>
              <a:t>Our next Research Matters educational seminar will be </a:t>
            </a:r>
            <a:r>
              <a:rPr lang="en-US" sz="2600" b="1" dirty="0" smtClean="0">
                <a:latin typeface="+mj-lt"/>
                <a:cs typeface="Arial" pitchFamily="34" charset="0"/>
              </a:rPr>
              <a:t>October 15, </a:t>
            </a:r>
            <a:r>
              <a:rPr lang="en-US" sz="2600" b="1" dirty="0">
                <a:latin typeface="+mj-lt"/>
                <a:cs typeface="Arial" pitchFamily="34" charset="0"/>
              </a:rPr>
              <a:t>2020</a:t>
            </a:r>
            <a:r>
              <a:rPr lang="en-US" sz="2600" dirty="0">
                <a:latin typeface="+mj-lt"/>
                <a:cs typeface="Arial" pitchFamily="34" charset="0"/>
              </a:rPr>
              <a:t>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latin typeface="+mj-lt"/>
                <a:cs typeface="Arial" pitchFamily="34" charset="0"/>
              </a:rPr>
              <a:t>See you </a:t>
            </a:r>
            <a:r>
              <a:rPr lang="en-US" sz="2600" dirty="0" smtClean="0">
                <a:latin typeface="+mj-lt"/>
                <a:cs typeface="Arial" pitchFamily="34" charset="0"/>
              </a:rPr>
              <a:t>next time! </a:t>
            </a:r>
            <a:endParaRPr lang="en-US" sz="2600" dirty="0">
              <a:latin typeface="+mj-lt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906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	             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219200"/>
            <a:ext cx="7639050" cy="5030788"/>
          </a:xfrm>
        </p:spPr>
        <p:txBody>
          <a:bodyPr rtlCol="0">
            <a:normAutofit/>
          </a:bodyPr>
          <a:lstStyle/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latin typeface="+mj-lt"/>
              </a:rPr>
              <a:t>							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latin typeface="+mj-lt"/>
            </a:endParaRP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latin typeface="+mj-lt"/>
              </a:rPr>
              <a:t>	   	    </a:t>
            </a:r>
            <a:r>
              <a:rPr lang="en-US" sz="3600" dirty="0">
                <a:latin typeface="+mj-lt"/>
              </a:rPr>
              <a:t>General Announcements</a:t>
            </a:r>
          </a:p>
        </p:txBody>
      </p:sp>
      <p:pic>
        <p:nvPicPr>
          <p:cNvPr id="124931" name="Picture 7"/>
          <p:cNvPicPr>
            <a:picLocks noChangeAspect="1"/>
          </p:cNvPicPr>
          <p:nvPr/>
        </p:nvPicPr>
        <p:blipFill>
          <a:blip r:embed="rId2"/>
          <a:srcRect l="17223" t="5328" r="17522" b="4068"/>
          <a:stretch>
            <a:fillRect/>
          </a:stretch>
        </p:blipFill>
        <p:spPr bwMode="auto">
          <a:xfrm rot="2096152">
            <a:off x="1136650" y="1768475"/>
            <a:ext cx="1465263" cy="2033588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685800" y="9144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77962"/>
          </a:xfrm>
        </p:spPr>
        <p:txBody>
          <a:bodyPr/>
          <a:lstStyle/>
          <a:p>
            <a:r>
              <a:rPr lang="en-US" sz="4000" dirty="0" smtClean="0"/>
              <a:t>June is Cancer Survivor Month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3204187" cy="48006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07358"/>
            <a:ext cx="4572000" cy="38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02" y="1"/>
            <a:ext cx="84582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en-US" dirty="0"/>
              <a:t>		</a:t>
            </a:r>
            <a:r>
              <a:rPr lang="en-US" sz="3600" dirty="0"/>
              <a:t>OCR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001000" cy="5410200"/>
          </a:xfrm>
        </p:spPr>
        <p:txBody>
          <a:bodyPr rtlCol="0">
            <a:normAutofit/>
          </a:bodyPr>
          <a:lstStyle/>
          <a:p>
            <a:r>
              <a:rPr lang="en-US" b="1" dirty="0" smtClean="0">
                <a:latin typeface="+mj-lt"/>
              </a:rPr>
              <a:t>OCR Submission Form Update</a:t>
            </a:r>
          </a:p>
          <a:p>
            <a:pPr marL="114300" indent="0">
              <a:buNone/>
            </a:pPr>
            <a:endParaRPr lang="en-US" dirty="0">
              <a:latin typeface="+mj-lt"/>
            </a:endParaRPr>
          </a:p>
          <a:p>
            <a:r>
              <a:rPr lang="en-US" b="1" dirty="0" smtClean="0">
                <a:latin typeface="+mj-lt"/>
              </a:rPr>
              <a:t>Job Opening at OCR</a:t>
            </a:r>
            <a:endParaRPr lang="en-US" b="1" dirty="0">
              <a:latin typeface="+mj-lt"/>
            </a:endParaRPr>
          </a:p>
          <a:p>
            <a:pPr marL="411163" lvl="1" indent="0">
              <a:buNone/>
            </a:pPr>
            <a:endParaRPr lang="en-US" dirty="0">
              <a:latin typeface="+mj-lt"/>
            </a:endParaRP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i="1" dirty="0">
              <a:latin typeface="+mj-lt"/>
            </a:endParaRP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i="1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" y="9144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8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382000" cy="838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			</a:t>
            </a:r>
            <a:r>
              <a:rPr lang="en-US" sz="3600" dirty="0"/>
              <a:t>	</a:t>
            </a:r>
            <a:r>
              <a:rPr lang="en-US" sz="2800" dirty="0"/>
              <a:t>Continuing Education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7620000" cy="5143500"/>
          </a:xfrm>
        </p:spPr>
        <p:txBody>
          <a:bodyPr rtlCol="0">
            <a:normAutofit/>
          </a:bodyPr>
          <a:lstStyle/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+mj-lt"/>
              </a:rPr>
              <a:t>Continuing education credits will be provided in </a:t>
            </a:r>
            <a:r>
              <a:rPr lang="en-US" sz="2400" b="1" dirty="0">
                <a:latin typeface="+mj-lt"/>
              </a:rPr>
              <a:t>December</a:t>
            </a:r>
            <a:r>
              <a:rPr lang="en-US" sz="2400" dirty="0">
                <a:latin typeface="+mj-lt"/>
              </a:rPr>
              <a:t> for all Research Matters educational seminars. </a:t>
            </a: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+mj-lt"/>
            </a:endParaRP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+mj-lt"/>
              </a:rPr>
              <a:t>You will be provided a </a:t>
            </a:r>
            <a:r>
              <a:rPr lang="en-US" sz="2400" b="1" dirty="0">
                <a:latin typeface="+mj-lt"/>
              </a:rPr>
              <a:t>link </a:t>
            </a:r>
            <a:r>
              <a:rPr lang="en-US" sz="2400" dirty="0">
                <a:latin typeface="+mj-lt"/>
              </a:rPr>
              <a:t>to complete the seminar’s evaluation. </a:t>
            </a: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+mj-lt"/>
            </a:endParaRP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+mj-lt"/>
            </a:endParaRP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+mj-lt"/>
            </a:endParaRP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+mj-lt"/>
            </a:endParaRP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+mj-lt"/>
            </a:endParaRP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8382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962400"/>
            <a:ext cx="320623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				Remember!!!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7772400" cy="5410200"/>
          </a:xfrm>
        </p:spPr>
        <p:txBody>
          <a:bodyPr rtlCol="0">
            <a:normAutofit/>
          </a:bodyPr>
          <a:lstStyle/>
          <a:p>
            <a:pPr marL="109728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+mj-lt"/>
                <a:cs typeface="Arial" pitchFamily="34" charset="0"/>
              </a:rPr>
              <a:t>Today’s Research Matters recording will be available on OCR’s website as well as ORA’s You Tube.</a:t>
            </a:r>
          </a:p>
          <a:p>
            <a:pPr marL="109728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+mj-lt"/>
              <a:cs typeface="Arial" pitchFamily="34" charset="0"/>
            </a:endParaRPr>
          </a:p>
          <a:p>
            <a:pPr marL="109728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9728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109728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pPr marL="109728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www.ocr.emory.edu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09728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www.or.emory.edu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09728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109728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latin typeface="+mj-lt"/>
                <a:cs typeface="Arial" pitchFamily="34" charset="0"/>
              </a:rPr>
              <a:t>Note: </a:t>
            </a:r>
            <a:r>
              <a:rPr lang="en-US" sz="2400" dirty="0">
                <a:latin typeface="+mj-lt"/>
                <a:cs typeface="Arial" pitchFamily="34" charset="0"/>
              </a:rPr>
              <a:t>For recording purposes</a:t>
            </a:r>
          </a:p>
          <a:p>
            <a:pPr marL="109728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+mj-lt"/>
                <a:cs typeface="Arial" pitchFamily="34" charset="0"/>
              </a:rPr>
              <a:t>Please </a:t>
            </a:r>
            <a:r>
              <a:rPr lang="en-US" sz="2400" dirty="0" smtClean="0">
                <a:latin typeface="+mj-lt"/>
                <a:cs typeface="Arial" pitchFamily="34" charset="0"/>
              </a:rPr>
              <a:t>click on the “raise your hand” button.</a:t>
            </a:r>
            <a:endParaRPr lang="en-US" sz="2400" dirty="0">
              <a:latin typeface="+mj-lt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2011" t="55692" r="78136" b="27348"/>
          <a:stretch/>
        </p:blipFill>
        <p:spPr bwMode="auto">
          <a:xfrm>
            <a:off x="3352799" y="2133600"/>
            <a:ext cx="1669337" cy="1117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8" name="Straight Connector 7"/>
          <p:cNvCxnSpPr/>
          <p:nvPr/>
        </p:nvCxnSpPr>
        <p:spPr>
          <a:xfrm>
            <a:off x="533400" y="7620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5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FFC000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4C99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jacency">
  <a:themeElements>
    <a:clrScheme name="Custom 5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FFC000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4C99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13157</TotalTime>
  <Words>2264</Words>
  <Application>Microsoft Office PowerPoint</Application>
  <PresentationFormat>On-screen Show (4:3)</PresentationFormat>
  <Paragraphs>466</Paragraphs>
  <Slides>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Calibri</vt:lpstr>
      <vt:lpstr>Calibri Light</vt:lpstr>
      <vt:lpstr>Cambria</vt:lpstr>
      <vt:lpstr>Franklin Gothic Book</vt:lpstr>
      <vt:lpstr>Wingdings</vt:lpstr>
      <vt:lpstr>Adjacency</vt:lpstr>
      <vt:lpstr>1_Adjacency</vt:lpstr>
      <vt:lpstr>Office Theme</vt:lpstr>
      <vt:lpstr>Crop</vt:lpstr>
      <vt:lpstr>1_Office Theme</vt:lpstr>
      <vt:lpstr>Research Matters </vt:lpstr>
      <vt:lpstr>           Important Items</vt:lpstr>
      <vt:lpstr>      Agenda</vt:lpstr>
      <vt:lpstr>       Objectives</vt:lpstr>
      <vt:lpstr>               Announcements</vt:lpstr>
      <vt:lpstr>June is Cancer Survivor Month</vt:lpstr>
      <vt:lpstr>  OCR News</vt:lpstr>
      <vt:lpstr>    Continuing Education Credits</vt:lpstr>
      <vt:lpstr>    Remember!!!</vt:lpstr>
      <vt:lpstr>Update on Adaptive COVID-19 Trial of Therapeutics (ACTT) studies</vt:lpstr>
      <vt:lpstr>Disclosures</vt:lpstr>
      <vt:lpstr>COVID-19 Timeline</vt:lpstr>
      <vt:lpstr>PowerPoint Presentation</vt:lpstr>
      <vt:lpstr>PowerPoint Presentation</vt:lpstr>
      <vt:lpstr>Therapeutics for COVID-19 </vt:lpstr>
      <vt:lpstr>NIH Adaptive COVID-19 Trial of Therapeutics</vt:lpstr>
      <vt:lpstr>Remdesivir</vt:lpstr>
      <vt:lpstr>Remdesivir</vt:lpstr>
      <vt:lpstr>NIH ACTT-1</vt:lpstr>
      <vt:lpstr>NIH ACTT-1 at Emory</vt:lpstr>
      <vt:lpstr>NIH ACTT-1 at Emory with Emory VTEU</vt:lpstr>
      <vt:lpstr>The Amazing Team</vt:lpstr>
      <vt:lpstr>NIH ACTT-1</vt:lpstr>
      <vt:lpstr>NIH ACTT-1: Preliminary Data</vt:lpstr>
      <vt:lpstr>ACTT-2</vt:lpstr>
      <vt:lpstr>ACTT-2 Limitation</vt:lpstr>
      <vt:lpstr>Other Active Clinic Trials for COVID at Emory</vt:lpstr>
      <vt:lpstr>The Emory ACTT Team</vt:lpstr>
      <vt:lpstr>Acknowledgements</vt:lpstr>
      <vt:lpstr>The role of the Crn/crc during the covid-19 pandemic</vt:lpstr>
      <vt:lpstr>Logistics during ACTT 1 and 2 Sites: EUH, EUHM, ESJ, the Hope Clinic</vt:lpstr>
      <vt:lpstr>Logistics during ACTT 1 and 2 (continued)</vt:lpstr>
      <vt:lpstr>Staying Safe During the Pandemic</vt:lpstr>
      <vt:lpstr>Work-Life Balance</vt:lpstr>
      <vt:lpstr>PowerPoint Presentation</vt:lpstr>
      <vt:lpstr>Ebola</vt:lpstr>
      <vt:lpstr>Georgia CTSA Quality &amp; Efficiency Program</vt:lpstr>
      <vt:lpstr>Qualifying Criteria for RRT </vt:lpstr>
      <vt:lpstr>RRT Submission Process</vt:lpstr>
      <vt:lpstr>What happens after RRT Submission Form is completed?</vt:lpstr>
      <vt:lpstr>COVID-19 Metrics (as of June 12,2020)</vt:lpstr>
      <vt:lpstr>Hope Clinic and Emory University:  Response to COVID-19 Pandemic</vt:lpstr>
      <vt:lpstr>         Closing Remarks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Matters</dc:title>
  <dc:creator>SOMITS</dc:creator>
  <cp:lastModifiedBy>Doan, John</cp:lastModifiedBy>
  <cp:revision>163</cp:revision>
  <cp:lastPrinted>2015-05-20T21:26:11Z</cp:lastPrinted>
  <dcterms:created xsi:type="dcterms:W3CDTF">2015-03-06T21:05:42Z</dcterms:created>
  <dcterms:modified xsi:type="dcterms:W3CDTF">2020-06-26T15:14:25Z</dcterms:modified>
</cp:coreProperties>
</file>